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6612-90CB-4A49-9DFA-72AC307A9F03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E692-3BD1-42BA-9211-2F9124265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5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29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03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5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20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2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3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04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07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29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6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02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9175-B185-4852-A8B3-2E5E7535DF8C}" type="datetimeFigureOut">
              <a:rPr kumimoji="1" lang="ja-JP" altLang="en-US" smtClean="0"/>
              <a:t>2014/2/20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0EB9-A3C8-48CE-A855-517852A005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0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4102129" y="2022278"/>
            <a:ext cx="864096" cy="470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614297" y="3910236"/>
            <a:ext cx="1189952" cy="4362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42139" y="2561098"/>
            <a:ext cx="864096" cy="4337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8321" y="2123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教育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30407" y="365025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学内運営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0071" y="26276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研究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61254" y="396655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学外運営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58354" y="27594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予算</a:t>
            </a:r>
            <a:endParaRPr lang="en-US" altLang="ja-JP" dirty="0" smtClean="0"/>
          </a:p>
        </p:txBody>
      </p:sp>
      <p:sp>
        <p:nvSpPr>
          <p:cNvPr id="14" name="円/楕円 13"/>
          <p:cNvSpPr/>
          <p:nvPr/>
        </p:nvSpPr>
        <p:spPr>
          <a:xfrm>
            <a:off x="2920142" y="3578247"/>
            <a:ext cx="1118261" cy="5048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653857" y="336222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広報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273811" y="444234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入試</a:t>
            </a:r>
            <a:endParaRPr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212428" y="508892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 smtClean="0"/>
              <a:t>教務</a:t>
            </a:r>
            <a:endParaRPr lang="en-US" altLang="ja-JP" dirty="0"/>
          </a:p>
        </p:txBody>
      </p:sp>
      <p:sp>
        <p:nvSpPr>
          <p:cNvPr id="20" name="正方形/長方形 19"/>
          <p:cNvSpPr/>
          <p:nvPr/>
        </p:nvSpPr>
        <p:spPr>
          <a:xfrm>
            <a:off x="4139272" y="423709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学生生活</a:t>
            </a:r>
            <a:endParaRPr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2058354" y="2748115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653857" y="3356992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2281092" y="4439109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3209764" y="5093196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4124707" y="4221088"/>
            <a:ext cx="112256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41889" y="206084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予算管理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競争的資金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200" dirty="0" smtClean="0"/>
              <a:t>学生資金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75814" y="3777751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出前講義，</a:t>
            </a:r>
            <a:r>
              <a:rPr kumimoji="1" lang="ja-JP" altLang="en-US" sz="1200" dirty="0" smtClean="0"/>
              <a:t>体験教室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各種説明会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ウェブ，パンフ作成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98552" y="485083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センター，一般入試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大学院，編入，外国人，</a:t>
            </a:r>
            <a:endParaRPr kumimoji="1" lang="en-US" altLang="ja-JP" sz="1200" dirty="0" smtClean="0"/>
          </a:p>
          <a:p>
            <a:r>
              <a:rPr lang="ja-JP" altLang="en-US" sz="1200" dirty="0"/>
              <a:t>推薦</a:t>
            </a:r>
            <a:endParaRPr kumimoji="1" lang="en-US" altLang="ja-JP" sz="12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71102" y="5518973"/>
            <a:ext cx="1698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講義・</a:t>
            </a:r>
            <a:r>
              <a:rPr lang="ja-JP" altLang="en-US" sz="1200" dirty="0" smtClean="0"/>
              <a:t>カリキュラム</a:t>
            </a:r>
            <a:r>
              <a:rPr kumimoji="1" lang="ja-JP" altLang="en-US" sz="1200" dirty="0" smtClean="0"/>
              <a:t>管理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1200" dirty="0" smtClean="0"/>
              <a:t>非常勤講師対応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成績関係，研究室配属</a:t>
            </a:r>
            <a:endParaRPr kumimoji="1" lang="en-US" altLang="ja-JP" sz="12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90840" y="4603706"/>
            <a:ext cx="1184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学生対応全般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非常事態対応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200" dirty="0" smtClean="0"/>
              <a:t>生活実態管理</a:t>
            </a:r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kumimoji="1" lang="ja-JP" altLang="en-US" sz="1200" dirty="0" smtClean="0"/>
              <a:t>保護者対応</a:t>
            </a:r>
            <a:endParaRPr kumimoji="1" lang="en-US" altLang="ja-JP" sz="12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74780" y="1553017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講義</a:t>
            </a:r>
            <a:endParaRPr lang="en-US" altLang="ja-JP" dirty="0" smtClean="0"/>
          </a:p>
        </p:txBody>
      </p:sp>
      <p:sp>
        <p:nvSpPr>
          <p:cNvPr id="33" name="角丸四角形 32"/>
          <p:cNvSpPr/>
          <p:nvPr/>
        </p:nvSpPr>
        <p:spPr>
          <a:xfrm>
            <a:off x="3574780" y="1541728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10041" y="848001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大学院，学部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実験・演習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ネタ出し，準備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66115" y="536728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研究指導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生活指導</a:t>
            </a:r>
            <a:endParaRPr lang="en-US" altLang="ja-JP" sz="1200" dirty="0" smtClean="0"/>
          </a:p>
          <a:p>
            <a:r>
              <a:rPr kumimoji="1" lang="ja-JP" altLang="en-US" sz="1200" dirty="0"/>
              <a:t>進路指導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06185" y="1208041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指導</a:t>
            </a:r>
            <a:endParaRPr lang="en-US" altLang="ja-JP" dirty="0" smtClean="0"/>
          </a:p>
        </p:txBody>
      </p:sp>
      <p:sp>
        <p:nvSpPr>
          <p:cNvPr id="37" name="角丸四角形 36"/>
          <p:cNvSpPr/>
          <p:nvPr/>
        </p:nvSpPr>
        <p:spPr>
          <a:xfrm>
            <a:off x="4606185" y="1196752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曲線コネクタ 38"/>
          <p:cNvCxnSpPr>
            <a:stCxn id="13" idx="2"/>
            <a:endCxn id="14" idx="0"/>
          </p:cNvCxnSpPr>
          <p:nvPr/>
        </p:nvCxnSpPr>
        <p:spPr>
          <a:xfrm rot="16200000" flipH="1">
            <a:off x="2705641" y="2804614"/>
            <a:ext cx="449511" cy="1097753"/>
          </a:xfrm>
          <a:prstGeom prst="curvedConnector3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曲線コネクタ 39"/>
          <p:cNvCxnSpPr>
            <a:stCxn id="22" idx="3"/>
            <a:endCxn id="14" idx="2"/>
          </p:cNvCxnSpPr>
          <p:nvPr/>
        </p:nvCxnSpPr>
        <p:spPr>
          <a:xfrm>
            <a:off x="2300188" y="3541658"/>
            <a:ext cx="619954" cy="288990"/>
          </a:xfrm>
          <a:prstGeom prst="curvedConnector3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23" idx="3"/>
          </p:cNvCxnSpPr>
          <p:nvPr/>
        </p:nvCxnSpPr>
        <p:spPr>
          <a:xfrm flipV="1">
            <a:off x="2927423" y="4019587"/>
            <a:ext cx="145119" cy="604188"/>
          </a:xfrm>
          <a:prstGeom prst="curvedConnector2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曲線コネクタ 45"/>
          <p:cNvCxnSpPr>
            <a:stCxn id="19" idx="0"/>
            <a:endCxn id="14" idx="4"/>
          </p:cNvCxnSpPr>
          <p:nvPr/>
        </p:nvCxnSpPr>
        <p:spPr>
          <a:xfrm rot="16200000" flipV="1">
            <a:off x="3004498" y="4557825"/>
            <a:ext cx="1005873" cy="56321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曲線コネクタ 48"/>
          <p:cNvCxnSpPr>
            <a:stCxn id="20" idx="0"/>
            <a:endCxn id="14" idx="6"/>
          </p:cNvCxnSpPr>
          <p:nvPr/>
        </p:nvCxnSpPr>
        <p:spPr>
          <a:xfrm rot="16200000" flipV="1">
            <a:off x="4162613" y="3706438"/>
            <a:ext cx="406448" cy="654867"/>
          </a:xfrm>
          <a:prstGeom prst="curvedConnector2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51"/>
          <p:cNvCxnSpPr>
            <a:stCxn id="33" idx="2"/>
            <a:endCxn id="4" idx="2"/>
          </p:cNvCxnSpPr>
          <p:nvPr/>
        </p:nvCxnSpPr>
        <p:spPr>
          <a:xfrm rot="16200000" flipH="1">
            <a:off x="3826774" y="1982231"/>
            <a:ext cx="346527" cy="204183"/>
          </a:xfrm>
          <a:prstGeom prst="curvedConnector2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曲線コネクタ 54"/>
          <p:cNvCxnSpPr>
            <a:stCxn id="36" idx="2"/>
            <a:endCxn id="4" idx="0"/>
          </p:cNvCxnSpPr>
          <p:nvPr/>
        </p:nvCxnSpPr>
        <p:spPr>
          <a:xfrm rot="5400000">
            <a:off x="4509312" y="1602238"/>
            <a:ext cx="444905" cy="395174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4222569" y="324607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設備管理</a:t>
            </a:r>
            <a:endParaRPr lang="ja-JP" altLang="en-US" dirty="0"/>
          </a:p>
        </p:txBody>
      </p:sp>
      <p:sp>
        <p:nvSpPr>
          <p:cNvPr id="59" name="角丸四角形 58"/>
          <p:cNvSpPr/>
          <p:nvPr/>
        </p:nvSpPr>
        <p:spPr>
          <a:xfrm>
            <a:off x="4208004" y="3230067"/>
            <a:ext cx="112256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89765" y="3615407"/>
            <a:ext cx="1184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図書館，建物，実験室等</a:t>
            </a:r>
            <a:endParaRPr kumimoji="1" lang="en-US" altLang="ja-JP" sz="1200" dirty="0" smtClean="0"/>
          </a:p>
        </p:txBody>
      </p:sp>
      <p:cxnSp>
        <p:nvCxnSpPr>
          <p:cNvPr id="61" name="曲線コネクタ 60"/>
          <p:cNvCxnSpPr>
            <a:stCxn id="59" idx="2"/>
            <a:endCxn id="14" idx="7"/>
          </p:cNvCxnSpPr>
          <p:nvPr/>
        </p:nvCxnSpPr>
        <p:spPr>
          <a:xfrm rot="5400000">
            <a:off x="4295574" y="3178462"/>
            <a:ext cx="52775" cy="894648"/>
          </a:xfrm>
          <a:prstGeom prst="curvedConnector5">
            <a:avLst>
              <a:gd name="adj1" fmla="val 433160"/>
              <a:gd name="adj2" fmla="val 72216"/>
              <a:gd name="adj3" fmla="val -33316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3023749" y="25556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就職</a:t>
            </a:r>
            <a:endParaRPr lang="en-US" altLang="ja-JP" dirty="0" smtClean="0"/>
          </a:p>
        </p:txBody>
      </p:sp>
      <p:sp>
        <p:nvSpPr>
          <p:cNvPr id="65" name="角丸四角形 64"/>
          <p:cNvSpPr/>
          <p:nvPr/>
        </p:nvSpPr>
        <p:spPr>
          <a:xfrm>
            <a:off x="3023750" y="2544323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曲線コネクタ 65"/>
          <p:cNvCxnSpPr>
            <a:stCxn id="64" idx="2"/>
            <a:endCxn id="14" idx="0"/>
          </p:cNvCxnSpPr>
          <p:nvPr/>
        </p:nvCxnSpPr>
        <p:spPr>
          <a:xfrm rot="16200000" flipH="1">
            <a:off x="3086443" y="3185416"/>
            <a:ext cx="653303" cy="132358"/>
          </a:xfrm>
          <a:prstGeom prst="curvedConnector3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2933659" y="1926068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ガイダンス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推薦</a:t>
            </a:r>
            <a:r>
              <a:rPr lang="ja-JP" altLang="en-US" sz="1200" dirty="0" smtClean="0"/>
              <a:t>処理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学生</a:t>
            </a:r>
            <a:r>
              <a:rPr kumimoji="1" lang="ja-JP" altLang="en-US" sz="1200" dirty="0"/>
              <a:t>面談</a:t>
            </a:r>
            <a:endParaRPr kumimoji="1" lang="ja-JP" altLang="en-US" sz="1200" dirty="0"/>
          </a:p>
        </p:txBody>
      </p:sp>
      <p:sp>
        <p:nvSpPr>
          <p:cNvPr id="71" name="正方形/長方形 70"/>
          <p:cNvSpPr/>
          <p:nvPr/>
        </p:nvSpPr>
        <p:spPr>
          <a:xfrm>
            <a:off x="5912277" y="45490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学会活動</a:t>
            </a:r>
            <a:endParaRPr lang="ja-JP" altLang="en-US" dirty="0"/>
          </a:p>
        </p:txBody>
      </p:sp>
      <p:sp>
        <p:nvSpPr>
          <p:cNvPr id="72" name="角丸四角形 71"/>
          <p:cNvSpPr/>
          <p:nvPr/>
        </p:nvSpPr>
        <p:spPr>
          <a:xfrm>
            <a:off x="5897712" y="4533008"/>
            <a:ext cx="112256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407932" y="5487615"/>
            <a:ext cx="1328588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国内論文査読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国内研究会</a:t>
            </a:r>
            <a:r>
              <a:rPr kumimoji="1" lang="ja-JP" altLang="en-US" sz="1200" dirty="0" smtClean="0"/>
              <a:t>運営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複数兼任</a:t>
            </a:r>
            <a:endParaRPr kumimoji="1" lang="en-US" altLang="ja-JP" sz="1200" dirty="0" smtClean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172782" y="4873922"/>
            <a:ext cx="1279158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海外論文査読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海外研究会</a:t>
            </a:r>
            <a:r>
              <a:rPr kumimoji="1" lang="ja-JP" altLang="en-US" sz="1200" dirty="0" smtClean="0"/>
              <a:t>運営</a:t>
            </a:r>
            <a:endParaRPr kumimoji="1" lang="en-US" altLang="ja-JP" sz="1200" dirty="0" smtClean="0"/>
          </a:p>
          <a:p>
            <a:r>
              <a:rPr lang="ja-JP" altLang="en-US" sz="1200" dirty="0"/>
              <a:t>複数兼任</a:t>
            </a:r>
            <a:endParaRPr kumimoji="1" lang="en-US" altLang="ja-JP" sz="1200" dirty="0" smtClean="0"/>
          </a:p>
        </p:txBody>
      </p:sp>
      <p:cxnSp>
        <p:nvCxnSpPr>
          <p:cNvPr id="75" name="曲線コネクタ 74"/>
          <p:cNvCxnSpPr>
            <a:stCxn id="71" idx="2"/>
            <a:endCxn id="73" idx="0"/>
          </p:cNvCxnSpPr>
          <p:nvPr/>
        </p:nvCxnSpPr>
        <p:spPr>
          <a:xfrm rot="16200000" flipH="1">
            <a:off x="6484617" y="4900005"/>
            <a:ext cx="569267" cy="605951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曲線コネクタ 78"/>
          <p:cNvCxnSpPr>
            <a:stCxn id="71" idx="3"/>
            <a:endCxn id="74" idx="0"/>
          </p:cNvCxnSpPr>
          <p:nvPr/>
        </p:nvCxnSpPr>
        <p:spPr>
          <a:xfrm>
            <a:off x="7020273" y="4733682"/>
            <a:ext cx="792088" cy="140240"/>
          </a:xfrm>
          <a:prstGeom prst="curvedConnector2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5350071" y="1733907"/>
            <a:ext cx="1632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実験（準備含む）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論文，記事</a:t>
            </a:r>
            <a:r>
              <a:rPr lang="ja-JP" altLang="en-US" sz="1200" dirty="0" smtClean="0"/>
              <a:t>，本の</a:t>
            </a:r>
            <a:r>
              <a:rPr kumimoji="1" lang="ja-JP" altLang="en-US" sz="1200" dirty="0" smtClean="0"/>
              <a:t>執筆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研究室運営</a:t>
            </a:r>
            <a:endParaRPr lang="en-US" altLang="ja-JP" sz="1200" dirty="0" smtClean="0"/>
          </a:p>
          <a:p>
            <a:r>
              <a:rPr lang="ja-JP" altLang="en-US" sz="1200" dirty="0"/>
              <a:t>口頭</a:t>
            </a:r>
            <a:r>
              <a:rPr kumimoji="1" lang="ja-JP" altLang="en-US" sz="1200" dirty="0" smtClean="0"/>
              <a:t>発表</a:t>
            </a:r>
            <a:endParaRPr kumimoji="1" lang="en-US" altLang="ja-JP" sz="1200" dirty="0" smtClean="0"/>
          </a:p>
        </p:txBody>
      </p:sp>
      <p:sp>
        <p:nvSpPr>
          <p:cNvPr id="85" name="正方形/長方形 84"/>
          <p:cNvSpPr/>
          <p:nvPr/>
        </p:nvSpPr>
        <p:spPr>
          <a:xfrm>
            <a:off x="6992397" y="356620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組織運営</a:t>
            </a:r>
            <a:endParaRPr lang="ja-JP" altLang="en-US" dirty="0"/>
          </a:p>
        </p:txBody>
      </p:sp>
      <p:sp>
        <p:nvSpPr>
          <p:cNvPr id="86" name="角丸四角形 85"/>
          <p:cNvSpPr/>
          <p:nvPr/>
        </p:nvSpPr>
        <p:spPr>
          <a:xfrm>
            <a:off x="6977832" y="3550196"/>
            <a:ext cx="112256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325181" y="4122484"/>
            <a:ext cx="1495291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役員，プログラム委員等，選挙</a:t>
            </a:r>
            <a:r>
              <a:rPr kumimoji="1" lang="ja-JP" altLang="en-US" sz="1200" dirty="0" smtClean="0"/>
              <a:t>管理</a:t>
            </a:r>
            <a:endParaRPr kumimoji="1" lang="en-US" altLang="ja-JP" sz="1200" dirty="0" smtClean="0"/>
          </a:p>
          <a:p>
            <a:r>
              <a:rPr lang="ja-JP" altLang="en-US" sz="1200" dirty="0"/>
              <a:t>複数兼任</a:t>
            </a:r>
            <a:endParaRPr kumimoji="1" lang="en-US" altLang="ja-JP" sz="1200" dirty="0" smtClean="0"/>
          </a:p>
        </p:txBody>
      </p:sp>
      <p:cxnSp>
        <p:nvCxnSpPr>
          <p:cNvPr id="88" name="曲線コネクタ 87"/>
          <p:cNvCxnSpPr>
            <a:endCxn id="85" idx="1"/>
          </p:cNvCxnSpPr>
          <p:nvPr/>
        </p:nvCxnSpPr>
        <p:spPr>
          <a:xfrm flipV="1">
            <a:off x="6458992" y="3750870"/>
            <a:ext cx="533405" cy="168658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曲線コネクタ 91"/>
          <p:cNvCxnSpPr>
            <a:stCxn id="85" idx="2"/>
            <a:endCxn id="87" idx="0"/>
          </p:cNvCxnSpPr>
          <p:nvPr/>
        </p:nvCxnSpPr>
        <p:spPr>
          <a:xfrm rot="16200000" flipH="1">
            <a:off x="7716137" y="3765794"/>
            <a:ext cx="186948" cy="526432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曲線コネクタ 96"/>
          <p:cNvCxnSpPr>
            <a:stCxn id="4" idx="3"/>
            <a:endCxn id="14" idx="0"/>
          </p:cNvCxnSpPr>
          <p:nvPr/>
        </p:nvCxnSpPr>
        <p:spPr>
          <a:xfrm rot="5400000">
            <a:off x="3276838" y="2626411"/>
            <a:ext cx="1154271" cy="749400"/>
          </a:xfrm>
          <a:prstGeom prst="curvedConnector3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曲線コネクタ 99"/>
          <p:cNvCxnSpPr>
            <a:stCxn id="4" idx="6"/>
            <a:endCxn id="7" idx="1"/>
          </p:cNvCxnSpPr>
          <p:nvPr/>
        </p:nvCxnSpPr>
        <p:spPr>
          <a:xfrm>
            <a:off x="4966225" y="2257587"/>
            <a:ext cx="402458" cy="367038"/>
          </a:xfrm>
          <a:prstGeom prst="curvedConnector2">
            <a:avLst/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曲線コネクタ 102"/>
          <p:cNvCxnSpPr>
            <a:stCxn id="6" idx="0"/>
            <a:endCxn id="7" idx="4"/>
          </p:cNvCxnSpPr>
          <p:nvPr/>
        </p:nvCxnSpPr>
        <p:spPr>
          <a:xfrm rot="16200000" flipV="1">
            <a:off x="5484056" y="3185019"/>
            <a:ext cx="915349" cy="535086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曲線コネクタ 106"/>
          <p:cNvCxnSpPr>
            <a:stCxn id="71" idx="0"/>
          </p:cNvCxnSpPr>
          <p:nvPr/>
        </p:nvCxnSpPr>
        <p:spPr>
          <a:xfrm rot="16200000" flipV="1">
            <a:off x="6236532" y="4319273"/>
            <a:ext cx="202485" cy="257002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曲線コネクタ 110"/>
          <p:cNvCxnSpPr>
            <a:endCxn id="6" idx="2"/>
          </p:cNvCxnSpPr>
          <p:nvPr/>
        </p:nvCxnSpPr>
        <p:spPr>
          <a:xfrm>
            <a:off x="4038403" y="3841318"/>
            <a:ext cx="1575894" cy="287066"/>
          </a:xfrm>
          <a:prstGeom prst="curvedConnector3">
            <a:avLst>
              <a:gd name="adj1" fmla="val 50000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曲線コネクタ 114"/>
          <p:cNvCxnSpPr>
            <a:stCxn id="7" idx="2"/>
          </p:cNvCxnSpPr>
          <p:nvPr/>
        </p:nvCxnSpPr>
        <p:spPr>
          <a:xfrm rot="10800000" flipV="1">
            <a:off x="3858761" y="2777992"/>
            <a:ext cx="1383379" cy="837417"/>
          </a:xfrm>
          <a:prstGeom prst="curvedConnector3">
            <a:avLst>
              <a:gd name="adj1" fmla="val 99778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曲線コネクタ 118"/>
          <p:cNvCxnSpPr>
            <a:endCxn id="60" idx="3"/>
          </p:cNvCxnSpPr>
          <p:nvPr/>
        </p:nvCxnSpPr>
        <p:spPr>
          <a:xfrm rot="16200000" flipH="1">
            <a:off x="4652061" y="2523964"/>
            <a:ext cx="1353342" cy="1291209"/>
          </a:xfrm>
          <a:prstGeom prst="curvedConnector4">
            <a:avLst>
              <a:gd name="adj1" fmla="val 45643"/>
              <a:gd name="adj2" fmla="val 81858"/>
            </a:avLst>
          </a:prstGeom>
          <a:ln w="15875" cmpd="sng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127"/>
          <p:cNvSpPr txBox="1"/>
          <p:nvPr/>
        </p:nvSpPr>
        <p:spPr>
          <a:xfrm>
            <a:off x="5103698" y="5350638"/>
            <a:ext cx="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外部評価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国際化</a:t>
            </a:r>
            <a:endParaRPr kumimoji="1" lang="en-US" altLang="ja-JP" sz="1200" dirty="0" smtClean="0"/>
          </a:p>
        </p:txBody>
      </p:sp>
      <p:sp>
        <p:nvSpPr>
          <p:cNvPr id="129" name="上矢印 128"/>
          <p:cNvSpPr/>
          <p:nvPr/>
        </p:nvSpPr>
        <p:spPr>
          <a:xfrm>
            <a:off x="4788342" y="5179234"/>
            <a:ext cx="1443557" cy="753216"/>
          </a:xfrm>
          <a:prstGeom prst="upArrow">
            <a:avLst>
              <a:gd name="adj1" fmla="val 50000"/>
              <a:gd name="adj2" fmla="val 536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6705706" y="2610060"/>
            <a:ext cx="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質と量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の向上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</p:txBody>
      </p:sp>
      <p:sp>
        <p:nvSpPr>
          <p:cNvPr id="131" name="上矢印 130"/>
          <p:cNvSpPr/>
          <p:nvPr/>
        </p:nvSpPr>
        <p:spPr>
          <a:xfrm rot="14574754">
            <a:off x="6334377" y="2276872"/>
            <a:ext cx="1443557" cy="1076382"/>
          </a:xfrm>
          <a:prstGeom prst="upArrow">
            <a:avLst>
              <a:gd name="adj1" fmla="val 50000"/>
              <a:gd name="adj2" fmla="val 536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988311" y="1268760"/>
            <a:ext cx="97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予算削減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ポスト</a:t>
            </a:r>
            <a:r>
              <a:rPr lang="ja-JP" altLang="en-US" sz="1200" dirty="0"/>
              <a:t>不足</a:t>
            </a:r>
            <a:endParaRPr kumimoji="1" lang="en-US" altLang="ja-JP" sz="1200" dirty="0" smtClean="0"/>
          </a:p>
        </p:txBody>
      </p:sp>
      <p:sp>
        <p:nvSpPr>
          <p:cNvPr id="133" name="上矢印 132"/>
          <p:cNvSpPr/>
          <p:nvPr/>
        </p:nvSpPr>
        <p:spPr>
          <a:xfrm rot="8487875">
            <a:off x="1778040" y="1004038"/>
            <a:ext cx="1443557" cy="1076382"/>
          </a:xfrm>
          <a:prstGeom prst="upArrow">
            <a:avLst>
              <a:gd name="adj1" fmla="val 50000"/>
              <a:gd name="adj2" fmla="val 536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2057816" y="5526468"/>
            <a:ext cx="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全入時代</a:t>
            </a:r>
            <a:endParaRPr lang="en-US" altLang="ja-JP" sz="1200" dirty="0"/>
          </a:p>
          <a:p>
            <a:r>
              <a:rPr lang="ja-JP" altLang="en-US" sz="1200" dirty="0" smtClean="0"/>
              <a:t>教育レベルの変化</a:t>
            </a:r>
            <a:endParaRPr lang="en-US" altLang="ja-JP" sz="1200" dirty="0" smtClean="0"/>
          </a:p>
        </p:txBody>
      </p:sp>
      <p:sp>
        <p:nvSpPr>
          <p:cNvPr id="138" name="上矢印 137"/>
          <p:cNvSpPr/>
          <p:nvPr/>
        </p:nvSpPr>
        <p:spPr>
          <a:xfrm rot="3080645">
            <a:off x="1745956" y="5338641"/>
            <a:ext cx="1404316" cy="962145"/>
          </a:xfrm>
          <a:prstGeom prst="upArrow">
            <a:avLst>
              <a:gd name="adj1" fmla="val 50000"/>
              <a:gd name="adj2" fmla="val 536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1187624" y="284364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人事</a:t>
            </a:r>
            <a:endParaRPr lang="ja-JP" altLang="en-US" dirty="0"/>
          </a:p>
        </p:txBody>
      </p:sp>
      <p:sp>
        <p:nvSpPr>
          <p:cNvPr id="77" name="角丸四角形 76"/>
          <p:cNvSpPr/>
          <p:nvPr/>
        </p:nvSpPr>
        <p:spPr>
          <a:xfrm>
            <a:off x="1196860" y="2852936"/>
            <a:ext cx="646331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77" idx="3"/>
          </p:cNvCxnSpPr>
          <p:nvPr/>
        </p:nvCxnSpPr>
        <p:spPr>
          <a:xfrm>
            <a:off x="1843191" y="3037602"/>
            <a:ext cx="1119494" cy="61457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818348" y="2391271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公募，審査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ポスト・予算確保</a:t>
            </a:r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32412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148</Words>
  <Application>Microsoft Office PowerPoint</Application>
  <PresentationFormat>画面に合わせる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国立大学法人東京農工大学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hotta</dc:creator>
  <cp:lastModifiedBy>hotta</cp:lastModifiedBy>
  <cp:revision>18</cp:revision>
  <dcterms:created xsi:type="dcterms:W3CDTF">2013-05-28T09:41:54Z</dcterms:created>
  <dcterms:modified xsi:type="dcterms:W3CDTF">2014-02-20T04:06:11Z</dcterms:modified>
</cp:coreProperties>
</file>