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7" r:id="rId4"/>
    <p:sldId id="259" r:id="rId5"/>
    <p:sldId id="260" r:id="rId6"/>
    <p:sldId id="261" r:id="rId7"/>
    <p:sldId id="258" r:id="rId8"/>
    <p:sldId id="285" r:id="rId9"/>
    <p:sldId id="262" r:id="rId10"/>
    <p:sldId id="263" r:id="rId11"/>
    <p:sldId id="264" r:id="rId12"/>
    <p:sldId id="279" r:id="rId13"/>
    <p:sldId id="280" r:id="rId14"/>
    <p:sldId id="265" r:id="rId15"/>
    <p:sldId id="278" r:id="rId16"/>
    <p:sldId id="281" r:id="rId17"/>
    <p:sldId id="282" r:id="rId18"/>
    <p:sldId id="266" r:id="rId19"/>
    <p:sldId id="283" r:id="rId20"/>
    <p:sldId id="284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88" r:id="rId31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0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B16FD-9F76-4728-B278-C85A8A912BDA}" type="datetimeFigureOut">
              <a:rPr kumimoji="1" lang="ja-JP" altLang="en-US" smtClean="0"/>
              <a:pPr/>
              <a:t>2014/7/4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F05DF-4839-49AD-AF02-079C0A1D4E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基本骨格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kumimoji="1" lang="ja-JP" altLang="en-US" sz="1800" dirty="0" smtClean="0"/>
              <a:t>ヘッダ１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r>
              <a:rPr lang="en-US" altLang="ja-JP" sz="1800" dirty="0" smtClean="0"/>
              <a:t>#include &lt;</a:t>
            </a:r>
            <a:r>
              <a:rPr lang="ja-JP" altLang="en-US" sz="1800" dirty="0" smtClean="0"/>
              <a:t>ヘッダ２</a:t>
            </a:r>
            <a:r>
              <a:rPr lang="en-US" altLang="ja-JP" sz="1800" dirty="0" smtClean="0"/>
              <a:t>&gt;</a:t>
            </a:r>
          </a:p>
          <a:p>
            <a:pPr>
              <a:buNone/>
            </a:pPr>
            <a:r>
              <a:rPr kumimoji="1" lang="ja-JP" altLang="en-US" sz="1800" dirty="0" smtClean="0"/>
              <a:t>         ：</a:t>
            </a:r>
            <a:endParaRPr kumimoji="1" lang="en-US" altLang="ja-JP" sz="1800" dirty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ja-JP" altLang="en-US" sz="1800" dirty="0" smtClean="0"/>
              <a:t>変数の宣言</a:t>
            </a:r>
            <a:endParaRPr kumimoji="1" lang="en-US" altLang="ja-JP" sz="1800" dirty="0" smtClean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ja-JP" altLang="en-US" sz="1800" dirty="0" smtClean="0"/>
              <a:t>実行</a:t>
            </a:r>
            <a:r>
              <a:rPr lang="ja-JP" altLang="en-US" sz="1800" dirty="0"/>
              <a:t>する</a:t>
            </a:r>
            <a:r>
              <a:rPr kumimoji="1" lang="ja-JP" altLang="en-US" sz="1800" dirty="0" smtClean="0"/>
              <a:t>こと</a:t>
            </a:r>
            <a:endParaRPr kumimoji="1"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kumimoji="1" lang="en-US" altLang="ja-JP" sz="1800" dirty="0" err="1" smtClean="0"/>
              <a:t>stdio.h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</a:t>
            </a:r>
            <a:r>
              <a:rPr kumimoji="1" lang="en-US" altLang="ja-JP" sz="1800" dirty="0" err="1" smtClean="0"/>
              <a:t>i</a:t>
            </a:r>
            <a:r>
              <a:rPr kumimoji="1" lang="en-US" altLang="ja-JP" sz="1800" dirty="0" smtClean="0"/>
              <a:t>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err="1" smtClean="0"/>
              <a:t>printf</a:t>
            </a:r>
            <a:r>
              <a:rPr kumimoji="1" lang="en-US" altLang="ja-JP" sz="1800" dirty="0" smtClean="0"/>
              <a:t>(”Hello world!\n”);</a:t>
            </a:r>
            <a:endParaRPr lang="en-US" altLang="ja-JP" sz="1800" dirty="0" smtClean="0"/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2483768" y="1484784"/>
            <a:ext cx="223224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2051720" y="3429000"/>
            <a:ext cx="295232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339752" y="4149080"/>
            <a:ext cx="266429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キーボードから「一文字」入力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変数の宣言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キーボードからの入力命令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char a;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scanf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smtClean="0">
                <a:solidFill>
                  <a:srgbClr val="FF0000"/>
                </a:solidFill>
              </a:rPr>
              <a:t>%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c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”,&amp;a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563888" y="3429000"/>
            <a:ext cx="144016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339752" y="148478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2051720" y="2780928"/>
            <a:ext cx="295232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キーボードから「文章」入力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変数の宣言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キーボードからの入力命令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char  a[20];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scanf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smtClean="0">
                <a:solidFill>
                  <a:srgbClr val="FF0000"/>
                </a:solidFill>
              </a:rPr>
              <a:t>%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”,a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563888" y="3429000"/>
            <a:ext cx="144016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339752" y="148478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2051720" y="2780928"/>
            <a:ext cx="295232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8067"/>
          </a:xfrm>
        </p:spPr>
        <p:txBody>
          <a:bodyPr>
            <a:noAutofit/>
          </a:bodyPr>
          <a:lstStyle/>
          <a:p>
            <a:r>
              <a:rPr lang="ja-JP" altLang="en-US" sz="3200" dirty="0" smtClean="0"/>
              <a:t>入</a:t>
            </a:r>
            <a:r>
              <a:rPr kumimoji="1" lang="ja-JP" altLang="en-US" sz="3200" dirty="0" smtClean="0"/>
              <a:t>出力の方法</a:t>
            </a:r>
            <a:r>
              <a:rPr lang="en-US" altLang="ja-JP" sz="3200" dirty="0"/>
              <a:t> </a:t>
            </a:r>
            <a:r>
              <a:rPr lang="en-US" altLang="ja-JP" sz="3200" dirty="0" smtClean="0"/>
              <a:t>   </a:t>
            </a:r>
            <a:r>
              <a:rPr lang="en-US" altLang="ja-JP" sz="3200" b="1" dirty="0" err="1" smtClean="0">
                <a:latin typeface="Times New Roman"/>
                <a:cs typeface="Times New Roman"/>
              </a:rPr>
              <a:t>printf</a:t>
            </a:r>
            <a:r>
              <a:rPr lang="en-US" altLang="ja-JP" sz="3200" b="1" dirty="0" smtClean="0">
                <a:latin typeface="Times New Roman"/>
                <a:cs typeface="Times New Roman"/>
              </a:rPr>
              <a:t>(), </a:t>
            </a:r>
            <a:r>
              <a:rPr lang="en-US" altLang="ja-JP" sz="3200" b="1" dirty="0" err="1" smtClean="0">
                <a:latin typeface="Times New Roman"/>
                <a:cs typeface="Times New Roman"/>
              </a:rPr>
              <a:t>scanf</a:t>
            </a:r>
            <a:r>
              <a:rPr lang="en-US" altLang="ja-JP" sz="3200" b="1" dirty="0" smtClean="0">
                <a:latin typeface="Times New Roman"/>
                <a:cs typeface="Times New Roman"/>
              </a:rPr>
              <a:t>()</a:t>
            </a:r>
            <a:endParaRPr kumimoji="1" lang="ja-JP" altLang="en-US" sz="3200" b="1" dirty="0">
              <a:latin typeface="Times New Roman"/>
              <a:cs typeface="Times New Roman"/>
            </a:endParaRPr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07010980"/>
              </p:ext>
            </p:extLst>
          </p:nvPr>
        </p:nvGraphicFramePr>
        <p:xfrm>
          <a:off x="457200" y="1372566"/>
          <a:ext cx="8229600" cy="472827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09369"/>
                <a:gridCol w="3577031"/>
                <a:gridCol w="2743200"/>
              </a:tblGrid>
              <a:tr h="5543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変換指定文字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意味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使われるデータ型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543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%c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文字として出力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文字型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543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FF0000"/>
                          </a:solidFill>
                        </a:rPr>
                        <a:t>%d</a:t>
                      </a:r>
                    </a:p>
                    <a:p>
                      <a:pPr algn="ctr"/>
                      <a:r>
                        <a:rPr kumimoji="1" lang="en-US" altLang="ja-JP" sz="2000" dirty="0" smtClean="0"/>
                        <a:t>(%</a:t>
                      </a:r>
                      <a:r>
                        <a:rPr kumimoji="1" lang="en-US" altLang="ja-JP" sz="2000" dirty="0" err="1" smtClean="0"/>
                        <a:t>ld</a:t>
                      </a:r>
                      <a:r>
                        <a:rPr kumimoji="1"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kumimoji="1" lang="ja-JP" altLang="en-US" sz="2000" dirty="0" smtClean="0">
                          <a:solidFill>
                            <a:srgbClr val="FF0000"/>
                          </a:solidFill>
                        </a:rPr>
                        <a:t>進数</a:t>
                      </a:r>
                      <a:r>
                        <a:rPr kumimoji="1" lang="ja-JP" altLang="en-US" sz="2000" dirty="0" smtClean="0"/>
                        <a:t>で出力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(long</a:t>
                      </a:r>
                      <a:r>
                        <a:rPr kumimoji="1" lang="ja-JP" altLang="en-US" sz="2000" dirty="0" smtClean="0"/>
                        <a:t>型のデータの場合）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rgbClr val="FF0000"/>
                          </a:solidFill>
                        </a:rPr>
                        <a:t>整数型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543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%x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16</a:t>
                      </a:r>
                      <a:r>
                        <a:rPr kumimoji="1" lang="ja-JP" altLang="en-US" sz="2000" dirty="0" smtClean="0"/>
                        <a:t>進数で出力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整数型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543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%o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8</a:t>
                      </a:r>
                      <a:r>
                        <a:rPr kumimoji="1" lang="ja-JP" altLang="en-US" sz="2000" dirty="0" smtClean="0"/>
                        <a:t>進数で出力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整数型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543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FF0000"/>
                          </a:solidFill>
                        </a:rPr>
                        <a:t>%f</a:t>
                      </a:r>
                    </a:p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(%lf)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FF0000"/>
                          </a:solidFill>
                        </a:rPr>
                        <a:t>[-]</a:t>
                      </a:r>
                      <a:r>
                        <a:rPr kumimoji="1" lang="en-US" altLang="ja-JP" sz="2000" dirty="0" err="1" smtClean="0">
                          <a:solidFill>
                            <a:srgbClr val="FF0000"/>
                          </a:solidFill>
                        </a:rPr>
                        <a:t>dddd.ddddd</a:t>
                      </a:r>
                      <a:r>
                        <a:rPr kumimoji="1" lang="ja-JP" altLang="en-US" sz="2000" dirty="0" smtClean="0">
                          <a:solidFill>
                            <a:srgbClr val="FF0000"/>
                          </a:solidFill>
                        </a:rPr>
                        <a:t>の形式</a:t>
                      </a:r>
                      <a:r>
                        <a:rPr kumimoji="1" lang="ja-JP" altLang="en-US" sz="2000" dirty="0" smtClean="0"/>
                        <a:t>で出力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(double</a:t>
                      </a:r>
                      <a:r>
                        <a:rPr kumimoji="1" lang="ja-JP" altLang="en-US" sz="2000" dirty="0" smtClean="0"/>
                        <a:t>型のデータの場合</a:t>
                      </a:r>
                      <a:r>
                        <a:rPr kumimoji="1"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rgbClr val="FF0000"/>
                          </a:solidFill>
                        </a:rPr>
                        <a:t>浮動小数点型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543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FF0000"/>
                          </a:solidFill>
                        </a:rPr>
                        <a:t>%e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rgbClr val="FF0000"/>
                          </a:solidFill>
                        </a:rPr>
                        <a:t>指数形式</a:t>
                      </a:r>
                      <a:r>
                        <a:rPr kumimoji="1" lang="ja-JP" altLang="en-US" sz="2000" dirty="0" smtClean="0"/>
                        <a:t>で出力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rgbClr val="FF0000"/>
                          </a:solidFill>
                        </a:rPr>
                        <a:t>浮動小数点型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543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0000FF"/>
                          </a:solidFill>
                        </a:rPr>
                        <a:t>%s</a:t>
                      </a:r>
                      <a:endParaRPr kumimoji="1" lang="ja-JP" alt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rgbClr val="0000FF"/>
                          </a:solidFill>
                        </a:rPr>
                        <a:t>文字列</a:t>
                      </a:r>
                      <a:r>
                        <a:rPr kumimoji="1" lang="ja-JP" altLang="en-US" sz="2000" dirty="0" smtClean="0"/>
                        <a:t>として出力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rgbClr val="0000FF"/>
                          </a:solidFill>
                        </a:rPr>
                        <a:t>文字型</a:t>
                      </a:r>
                      <a:endParaRPr kumimoji="1" lang="ja-JP" alt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5204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6038"/>
          </a:xfrm>
        </p:spPr>
        <p:txBody>
          <a:bodyPr>
            <a:normAutofit/>
          </a:bodyPr>
          <a:lstStyle/>
          <a:p>
            <a:r>
              <a:rPr kumimoji="1" lang="ja-JP" altLang="en-US" sz="3200" dirty="0" smtClean="0"/>
              <a:t>出力幅の指定</a:t>
            </a:r>
            <a:endParaRPr kumimoji="1" lang="ja-JP" altLang="en-US" sz="3200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75548468"/>
              </p:ext>
            </p:extLst>
          </p:nvPr>
        </p:nvGraphicFramePr>
        <p:xfrm>
          <a:off x="534160" y="1827596"/>
          <a:ext cx="8229600" cy="18672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43200"/>
                <a:gridCol w="1455778"/>
                <a:gridCol w="4030622"/>
              </a:tblGrid>
              <a:tr h="466803"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プログラム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実行結果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66803">
                <a:tc>
                  <a:txBody>
                    <a:bodyPr/>
                    <a:lstStyle/>
                    <a:p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printf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(“%d\</a:t>
                      </a:r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n”,a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);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123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（指定のない場合）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66803">
                <a:tc>
                  <a:txBody>
                    <a:bodyPr/>
                    <a:lstStyle/>
                    <a:p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printf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(“%5d\</a:t>
                      </a:r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n”,a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);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..123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スペースを含めて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文字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66803">
                <a:tc>
                  <a:txBody>
                    <a:bodyPr/>
                    <a:lstStyle/>
                    <a:p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printf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(“%10d\</a:t>
                      </a:r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n”,a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);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…….123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スペースを含めて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文字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36720145"/>
              </p:ext>
            </p:extLst>
          </p:nvPr>
        </p:nvGraphicFramePr>
        <p:xfrm>
          <a:off x="532640" y="4520206"/>
          <a:ext cx="8229600" cy="17526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43200"/>
                <a:gridCol w="1553500"/>
                <a:gridCol w="39329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プログラム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実行結果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printf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(“%f\</a:t>
                      </a:r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n”,x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);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123.456787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（指定のない場合）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printf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(“%12f\</a:t>
                      </a:r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n”,x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);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..123.456787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小数点を含めて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桁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,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b="1" i="0" dirty="0" smtClean="0">
                          <a:latin typeface="Times New Roman"/>
                          <a:cs typeface="Times New Roman"/>
                        </a:rPr>
                        <a:t>　</a:t>
                      </a:r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　　小数点以下は標準の桁数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printf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(“%9.2f\</a:t>
                      </a:r>
                      <a:r>
                        <a:rPr kumimoji="1" lang="en-US" altLang="ja-JP" b="1" i="0" dirty="0" err="1" smtClean="0">
                          <a:latin typeface="Times New Roman"/>
                          <a:cs typeface="Times New Roman"/>
                        </a:rPr>
                        <a:t>n”,x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);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…123.46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小数点を含めて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桁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小数点以下</a:t>
                      </a:r>
                      <a:r>
                        <a:rPr kumimoji="1" lang="en-US" altLang="ja-JP" b="1" i="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kumimoji="1" lang="ja-JP" altLang="en-US" b="1" i="0" dirty="0" smtClean="0">
                          <a:latin typeface="Times New Roman"/>
                          <a:cs typeface="Times New Roman"/>
                        </a:rPr>
                        <a:t>桁</a:t>
                      </a:r>
                      <a:endParaRPr kumimoji="1" lang="ja-JP" altLang="en-US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534160" y="1289332"/>
            <a:ext cx="2644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(</a:t>
            </a:r>
            <a:r>
              <a:rPr kumimoji="1" lang="ja-JP" altLang="en-US" sz="2000" dirty="0" smtClean="0"/>
              <a:t>例</a:t>
            </a:r>
            <a:r>
              <a:rPr kumimoji="1" lang="en-US" altLang="ja-JP" sz="2000" dirty="0" smtClean="0"/>
              <a:t>)  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a=123;  </a:t>
            </a:r>
            <a:r>
              <a:rPr kumimoji="1" lang="ja-JP" altLang="en-US" sz="2000" dirty="0" smtClean="0"/>
              <a:t>の場合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1120" y="3981940"/>
            <a:ext cx="3807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(</a:t>
            </a:r>
            <a:r>
              <a:rPr kumimoji="1" lang="ja-JP" altLang="en-US" sz="2000" dirty="0" smtClean="0"/>
              <a:t>例</a:t>
            </a:r>
            <a:r>
              <a:rPr kumimoji="1" lang="en-US" altLang="ja-JP" sz="2000" dirty="0" smtClean="0"/>
              <a:t>)  </a:t>
            </a:r>
            <a:r>
              <a:rPr lang="en-US" altLang="ja-JP" sz="2000" dirty="0" smtClean="0"/>
              <a:t>float</a:t>
            </a:r>
            <a:r>
              <a:rPr kumimoji="1" lang="en-US" altLang="ja-JP" sz="2000" dirty="0" smtClean="0"/>
              <a:t> x=123.4567890;  </a:t>
            </a:r>
            <a:r>
              <a:rPr kumimoji="1" lang="ja-JP" altLang="en-US" sz="2000" dirty="0" smtClean="0"/>
              <a:t>の場合</a:t>
            </a:r>
            <a:endParaRPr kumimoji="1" lang="ja-JP" altLang="en-US" sz="20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33364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算術関数の使用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1"/>
            <a:ext cx="4038600" cy="4032448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math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/>
              <a:t>変数の宣言</a:t>
            </a:r>
            <a:endParaRPr lang="en-US" altLang="ja-JP" sz="1800" dirty="0" smtClean="0"/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算術関数の使用</a:t>
            </a:r>
            <a:r>
              <a:rPr lang="en-US" altLang="ja-JP" sz="1800" dirty="0" smtClean="0">
                <a:solidFill>
                  <a:srgbClr val="FF0000"/>
                </a:solidFill>
              </a:rPr>
              <a:t>1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算術関数の使用</a:t>
            </a:r>
            <a:r>
              <a:rPr lang="en-US" altLang="ja-JP" sz="1800" dirty="0" smtClean="0">
                <a:solidFill>
                  <a:srgbClr val="FF0000"/>
                </a:solidFill>
              </a:rPr>
              <a:t>2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1"/>
            <a:ext cx="4038600" cy="4032448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math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float  </a:t>
            </a:r>
            <a:r>
              <a:rPr lang="en-US" altLang="ja-JP" sz="1800" dirty="0" err="1" smtClean="0"/>
              <a:t>a,b,c</a:t>
            </a:r>
            <a:r>
              <a:rPr lang="en-US" altLang="ja-JP" sz="1800" dirty="0" smtClean="0"/>
              <a:t>=0.7854;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a=sin(0.7854);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b=sin(c);</a:t>
            </a: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699792" y="3789040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339752" y="148478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699792" y="3429000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コンテンツ プレースホルダ 4"/>
          <p:cNvSpPr txBox="1">
            <a:spLocks/>
          </p:cNvSpPr>
          <p:nvPr/>
        </p:nvSpPr>
        <p:spPr>
          <a:xfrm>
            <a:off x="467544" y="5517232"/>
            <a:ext cx="4038600" cy="504056"/>
          </a:xfrm>
          <a:prstGeom prst="rect">
            <a:avLst/>
          </a:prstGeom>
          <a:ln w="44450" cmpd="thickThin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コンパイル時に </a:t>
            </a:r>
            <a:r>
              <a:rPr lang="ja-JP" altLang="en-US" dirty="0" smtClean="0">
                <a:solidFill>
                  <a:srgbClr val="FF0000"/>
                </a:solidFill>
              </a:rPr>
              <a:t>「</a:t>
            </a:r>
            <a:r>
              <a:rPr lang="en-US" altLang="ja-JP" dirty="0" smtClean="0">
                <a:solidFill>
                  <a:srgbClr val="FF0000"/>
                </a:solidFill>
              </a:rPr>
              <a:t>-lm</a:t>
            </a:r>
            <a:r>
              <a:rPr lang="ja-JP" altLang="en-US" dirty="0" smtClean="0">
                <a:solidFill>
                  <a:srgbClr val="FF0000"/>
                </a:solidFill>
              </a:rPr>
              <a:t>」をつける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コンテンツ プレースホルダ 4"/>
          <p:cNvSpPr txBox="1">
            <a:spLocks/>
          </p:cNvSpPr>
          <p:nvPr/>
        </p:nvSpPr>
        <p:spPr>
          <a:xfrm>
            <a:off x="4644008" y="5517232"/>
            <a:ext cx="4038600" cy="504056"/>
          </a:xfrm>
          <a:prstGeom prst="rect">
            <a:avLst/>
          </a:prstGeom>
          <a:ln w="44450" cmpd="thickThin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$ cc</a:t>
            </a:r>
            <a:r>
              <a:rPr kumimoji="1" lang="en-US" altLang="ja-JP" sz="1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–lm ex-1.c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3491880" y="5733256"/>
            <a:ext cx="122413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72203"/>
            <a:ext cx="8229600" cy="893117"/>
          </a:xfrm>
        </p:spPr>
        <p:txBody>
          <a:bodyPr/>
          <a:lstStyle/>
          <a:p>
            <a:r>
              <a:rPr kumimoji="1" lang="ja-JP" altLang="en-US" dirty="0" smtClean="0"/>
              <a:t>算術演算子</a:t>
            </a:r>
            <a:r>
              <a:rPr kumimoji="1" lang="en-US" altLang="ja-JP" dirty="0" smtClean="0"/>
              <a:t>,</a:t>
            </a:r>
            <a:r>
              <a:rPr kumimoji="1" lang="ja-JP" altLang="en-US" dirty="0" smtClean="0"/>
              <a:t>算術関数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82806707"/>
              </p:ext>
            </p:extLst>
          </p:nvPr>
        </p:nvGraphicFramePr>
        <p:xfrm>
          <a:off x="457200" y="1272409"/>
          <a:ext cx="8229600" cy="2743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8000"/>
                          </a:solidFill>
                        </a:rPr>
                        <a:t>意味</a:t>
                      </a:r>
                      <a:endParaRPr kumimoji="1" lang="ja-JP" alt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8000"/>
                          </a:solidFill>
                        </a:rPr>
                        <a:t>数学記号</a:t>
                      </a:r>
                      <a:endParaRPr kumimoji="1" lang="ja-JP" alt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8000"/>
                          </a:solidFill>
                        </a:rPr>
                        <a:t>C</a:t>
                      </a:r>
                      <a:r>
                        <a:rPr kumimoji="1" lang="ja-JP" altLang="en-US" sz="2400" dirty="0" smtClean="0">
                          <a:solidFill>
                            <a:srgbClr val="008000"/>
                          </a:solidFill>
                        </a:rPr>
                        <a:t>言語での書き方</a:t>
                      </a:r>
                      <a:endParaRPr kumimoji="1" lang="ja-JP" alt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0090"/>
                          </a:solidFill>
                        </a:rPr>
                        <a:t>加算</a:t>
                      </a:r>
                      <a:endParaRPr kumimoji="1" lang="en-US" altLang="ja-JP" sz="2400" dirty="0" smtClean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+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+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0090"/>
                          </a:solidFill>
                        </a:rPr>
                        <a:t>減算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-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-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0090"/>
                          </a:solidFill>
                        </a:rPr>
                        <a:t>乗算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×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*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0090"/>
                          </a:solidFill>
                        </a:rPr>
                        <a:t>除算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÷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/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0090"/>
                          </a:solidFill>
                        </a:rPr>
                        <a:t>あまり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…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%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395536" y="4293096"/>
          <a:ext cx="8280920" cy="187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104"/>
                <a:gridCol w="5494816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分類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「</a:t>
                      </a:r>
                      <a:r>
                        <a:rPr kumimoji="1" lang="en-US" altLang="ja-JP" dirty="0" smtClean="0"/>
                        <a:t>#include &lt;</a:t>
                      </a:r>
                      <a:r>
                        <a:rPr kumimoji="1" lang="en-US" altLang="ja-JP" dirty="0" err="1" smtClean="0"/>
                        <a:t>math.h</a:t>
                      </a:r>
                      <a:r>
                        <a:rPr kumimoji="1" lang="en-US" altLang="ja-JP" dirty="0" smtClean="0"/>
                        <a:t>&gt;</a:t>
                      </a:r>
                      <a:r>
                        <a:rPr kumimoji="1" lang="ja-JP" altLang="en-US" dirty="0" smtClean="0"/>
                        <a:t>」とコンパイル時「</a:t>
                      </a:r>
                      <a:r>
                        <a:rPr kumimoji="1" lang="en-US" altLang="ja-JP" dirty="0" smtClean="0"/>
                        <a:t>-lm</a:t>
                      </a:r>
                      <a:r>
                        <a:rPr kumimoji="1" lang="ja-JP" altLang="en-US" dirty="0" smtClean="0"/>
                        <a:t>」必要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三角関数、逆三角関数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sin(x)  </a:t>
                      </a:r>
                      <a:r>
                        <a:rPr kumimoji="1" lang="en-US" altLang="ja-JP" dirty="0" err="1" smtClean="0"/>
                        <a:t>cos</a:t>
                      </a:r>
                      <a:r>
                        <a:rPr kumimoji="1" lang="en-US" altLang="ja-JP" dirty="0" smtClean="0"/>
                        <a:t>(x)</a:t>
                      </a:r>
                      <a:r>
                        <a:rPr kumimoji="1" lang="en-US" altLang="ja-JP" baseline="0" dirty="0" smtClean="0"/>
                        <a:t>  tan(x)  </a:t>
                      </a:r>
                      <a:r>
                        <a:rPr kumimoji="1" lang="en-US" altLang="ja-JP" baseline="0" dirty="0" err="1" smtClean="0"/>
                        <a:t>asin</a:t>
                      </a:r>
                      <a:r>
                        <a:rPr kumimoji="1" lang="en-US" altLang="ja-JP" baseline="0" dirty="0" smtClean="0"/>
                        <a:t>(x)  </a:t>
                      </a:r>
                      <a:r>
                        <a:rPr kumimoji="1" lang="en-US" altLang="ja-JP" baseline="0" dirty="0" err="1" smtClean="0"/>
                        <a:t>acos</a:t>
                      </a:r>
                      <a:r>
                        <a:rPr kumimoji="1" lang="en-US" altLang="ja-JP" baseline="0" dirty="0" smtClean="0"/>
                        <a:t>(x)  </a:t>
                      </a:r>
                      <a:r>
                        <a:rPr kumimoji="1" lang="en-US" altLang="ja-JP" baseline="0" dirty="0" err="1" smtClean="0"/>
                        <a:t>atan</a:t>
                      </a:r>
                      <a:r>
                        <a:rPr kumimoji="1" lang="en-US" altLang="ja-JP" baseline="0" dirty="0" smtClean="0"/>
                        <a:t>(x)  atan2(</a:t>
                      </a:r>
                      <a:r>
                        <a:rPr kumimoji="1" lang="en-US" altLang="ja-JP" baseline="0" dirty="0" err="1" smtClean="0"/>
                        <a:t>x,y</a:t>
                      </a:r>
                      <a:r>
                        <a:rPr kumimoji="1" lang="en-US" altLang="ja-JP" baseline="0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指数関数、対数関数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sqrt</a:t>
                      </a:r>
                      <a:r>
                        <a:rPr kumimoji="1" lang="en-US" altLang="ja-JP" dirty="0" smtClean="0"/>
                        <a:t>(x)  exp(x)  log(x)  log10(x)  </a:t>
                      </a:r>
                      <a:r>
                        <a:rPr kumimoji="1" lang="ja-JP" altLang="en-US" dirty="0" smtClean="0"/>
                        <a:t>ベキ乗</a:t>
                      </a:r>
                      <a:r>
                        <a:rPr kumimoji="1" lang="en-US" altLang="ja-JP" dirty="0" smtClean="0"/>
                        <a:t>: </a:t>
                      </a:r>
                      <a:r>
                        <a:rPr kumimoji="1" lang="en-US" altLang="ja-JP" dirty="0" err="1" smtClean="0"/>
                        <a:t>pow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en-US" altLang="ja-JP" dirty="0" err="1" smtClean="0"/>
                        <a:t>x,y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その他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切り上げ</a:t>
                      </a:r>
                      <a:r>
                        <a:rPr kumimoji="1" lang="en-US" altLang="ja-JP" dirty="0" smtClean="0"/>
                        <a:t>: ceil(x)  </a:t>
                      </a:r>
                      <a:r>
                        <a:rPr kumimoji="1" lang="ja-JP" altLang="en-US" dirty="0" smtClean="0"/>
                        <a:t>切り捨て</a:t>
                      </a:r>
                      <a:r>
                        <a:rPr kumimoji="1" lang="en-US" altLang="ja-JP" dirty="0" smtClean="0"/>
                        <a:t>: floor(x)</a:t>
                      </a:r>
                      <a:r>
                        <a:rPr kumimoji="1" lang="en-US" altLang="ja-JP" baseline="0" dirty="0" smtClean="0"/>
                        <a:t>  </a:t>
                      </a:r>
                      <a:r>
                        <a:rPr kumimoji="1" lang="ja-JP" altLang="en-US" baseline="0" dirty="0" smtClean="0"/>
                        <a:t>絶対値</a:t>
                      </a:r>
                      <a:r>
                        <a:rPr kumimoji="1" lang="en-US" altLang="ja-JP" baseline="0" dirty="0" smtClean="0"/>
                        <a:t>: </a:t>
                      </a:r>
                      <a:r>
                        <a:rPr kumimoji="1" lang="en-US" altLang="ja-JP" baseline="0" dirty="0" err="1" smtClean="0"/>
                        <a:t>fabs</a:t>
                      </a:r>
                      <a:r>
                        <a:rPr kumimoji="1" lang="en-US" altLang="ja-JP" baseline="0" dirty="0" smtClean="0"/>
                        <a:t>(x)  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8857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乱数（古い）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464496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stdlib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time.h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 </a:t>
            </a:r>
            <a:r>
              <a:rPr lang="en-US" altLang="ja-JP" sz="1800" dirty="0" err="1" smtClean="0"/>
              <a:t>a,b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srand</a:t>
            </a:r>
            <a:r>
              <a:rPr lang="en-US" altLang="ja-JP" sz="1800" dirty="0" smtClean="0">
                <a:solidFill>
                  <a:srgbClr val="FF0000"/>
                </a:solidFill>
              </a:rPr>
              <a:t>((unsigned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800" dirty="0" smtClean="0">
                <a:solidFill>
                  <a:srgbClr val="FF0000"/>
                </a:solidFill>
              </a:rPr>
              <a:t>)time(NULL));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a=rand();</a:t>
            </a:r>
          </a:p>
          <a:p>
            <a:pPr>
              <a:buNone/>
            </a:pP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b=rand()%10;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203848" y="3789040"/>
            <a:ext cx="187220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411760" y="1484784"/>
            <a:ext cx="230425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771800" y="3429000"/>
            <a:ext cx="230425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2915816" y="4437112"/>
            <a:ext cx="216024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7544" y="1268760"/>
            <a:ext cx="4038600" cy="4464496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stdlib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time.h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 </a:t>
            </a:r>
            <a:r>
              <a:rPr lang="en-US" altLang="ja-JP" sz="1800" dirty="0" err="1" smtClean="0"/>
              <a:t>a,b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乱数系列の初期化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乱数の使用１（</a:t>
            </a:r>
            <a:r>
              <a:rPr lang="en-US" altLang="ja-JP" sz="1800" dirty="0" smtClean="0">
                <a:solidFill>
                  <a:srgbClr val="FF0000"/>
                </a:solidFill>
              </a:rPr>
              <a:t>0</a:t>
            </a:r>
            <a:r>
              <a:rPr lang="ja-JP" altLang="en-US" sz="1800" dirty="0" smtClean="0">
                <a:solidFill>
                  <a:srgbClr val="FF0000"/>
                </a:solidFill>
              </a:rPr>
              <a:t>～最大）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最大</a:t>
            </a:r>
            <a:r>
              <a:rPr lang="en-US" altLang="ja-JP" sz="1800" dirty="0" smtClean="0">
                <a:solidFill>
                  <a:srgbClr val="FF0000"/>
                </a:solidFill>
              </a:rPr>
              <a:t>: RND_MAX=2147483647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乱数の使用２（</a:t>
            </a:r>
            <a:r>
              <a:rPr lang="en-US" altLang="ja-JP" sz="1800" dirty="0" smtClean="0">
                <a:solidFill>
                  <a:srgbClr val="FF0000"/>
                </a:solidFill>
              </a:rPr>
              <a:t>0</a:t>
            </a:r>
            <a:r>
              <a:rPr lang="ja-JP" altLang="en-US" sz="1800" dirty="0" smtClean="0">
                <a:solidFill>
                  <a:srgbClr val="FF0000"/>
                </a:solidFill>
              </a:rPr>
              <a:t>～</a:t>
            </a:r>
            <a:r>
              <a:rPr lang="en-US" altLang="ja-JP" sz="1800" dirty="0" smtClean="0">
                <a:solidFill>
                  <a:srgbClr val="FF0000"/>
                </a:solidFill>
              </a:rPr>
              <a:t>9</a:t>
            </a:r>
            <a:r>
              <a:rPr lang="ja-JP" altLang="en-US" sz="1800" dirty="0" smtClean="0">
                <a:solidFill>
                  <a:srgbClr val="FF0000"/>
                </a:solidFill>
              </a:rPr>
              <a:t>）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乱数（新しい）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172272" cy="4464496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stdlib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time.h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long  </a:t>
            </a:r>
            <a:r>
              <a:rPr lang="en-US" altLang="ja-JP" sz="1800" dirty="0" err="1" smtClean="0"/>
              <a:t>a,b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srandom</a:t>
            </a:r>
            <a:r>
              <a:rPr lang="en-US" altLang="ja-JP" sz="1800" dirty="0" smtClean="0">
                <a:solidFill>
                  <a:srgbClr val="FF0000"/>
                </a:solidFill>
              </a:rPr>
              <a:t>((unsigned long)time(NULL));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a=random();</a:t>
            </a:r>
          </a:p>
          <a:p>
            <a:pPr>
              <a:buNone/>
            </a:pP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b=random()%10;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203848" y="3789040"/>
            <a:ext cx="187220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411760" y="1484784"/>
            <a:ext cx="230425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771800" y="3429000"/>
            <a:ext cx="230425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2915816" y="4437112"/>
            <a:ext cx="216024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7544" y="1268760"/>
            <a:ext cx="4038600" cy="4464496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stdlib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time.h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 </a:t>
            </a:r>
            <a:r>
              <a:rPr lang="en-US" altLang="ja-JP" sz="1800" dirty="0" err="1" smtClean="0"/>
              <a:t>a,b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乱数系列の初期化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乱数の使用１（</a:t>
            </a:r>
            <a:r>
              <a:rPr lang="en-US" altLang="ja-JP" sz="1800" dirty="0" smtClean="0">
                <a:solidFill>
                  <a:srgbClr val="FF0000"/>
                </a:solidFill>
              </a:rPr>
              <a:t>0</a:t>
            </a:r>
            <a:r>
              <a:rPr lang="ja-JP" altLang="en-US" sz="1800" dirty="0" smtClean="0">
                <a:solidFill>
                  <a:srgbClr val="FF0000"/>
                </a:solidFill>
              </a:rPr>
              <a:t>～最大）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最大</a:t>
            </a:r>
            <a:r>
              <a:rPr lang="en-US" altLang="ja-JP" sz="1800" dirty="0" smtClean="0">
                <a:solidFill>
                  <a:srgbClr val="FF0000"/>
                </a:solidFill>
              </a:rPr>
              <a:t>: RND_MAX=2147483647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乱数の使用２（</a:t>
            </a:r>
            <a:r>
              <a:rPr lang="en-US" altLang="ja-JP" sz="1800" dirty="0" smtClean="0">
                <a:solidFill>
                  <a:srgbClr val="FF0000"/>
                </a:solidFill>
              </a:rPr>
              <a:t>0</a:t>
            </a:r>
            <a:r>
              <a:rPr lang="ja-JP" altLang="en-US" sz="1800" dirty="0" smtClean="0">
                <a:solidFill>
                  <a:srgbClr val="FF0000"/>
                </a:solidFill>
              </a:rPr>
              <a:t>～</a:t>
            </a:r>
            <a:r>
              <a:rPr lang="en-US" altLang="ja-JP" sz="1800" dirty="0" smtClean="0">
                <a:solidFill>
                  <a:srgbClr val="FF0000"/>
                </a:solidFill>
              </a:rPr>
              <a:t>9</a:t>
            </a:r>
            <a:r>
              <a:rPr lang="ja-JP" altLang="en-US" sz="1800" dirty="0" smtClean="0">
                <a:solidFill>
                  <a:srgbClr val="FF0000"/>
                </a:solidFill>
              </a:rPr>
              <a:t>）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条件分岐（２重）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ja-JP" sz="1800" dirty="0" smtClean="0"/>
              <a:t>#include &lt;</a:t>
            </a:r>
            <a:r>
              <a:rPr lang="ja-JP" altLang="en-US" sz="1800" dirty="0" smtClean="0"/>
              <a:t>ヘッダ</a:t>
            </a:r>
            <a:r>
              <a:rPr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/>
              <a:t>条件式用の変数宣言</a:t>
            </a:r>
            <a:endParaRPr lang="en-US" altLang="ja-JP" sz="1800" dirty="0" smtClean="0"/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if(</a:t>
            </a:r>
            <a:r>
              <a:rPr kumimoji="1" lang="ja-JP" altLang="en-US" sz="1800" dirty="0" smtClean="0">
                <a:solidFill>
                  <a:srgbClr val="FF0000"/>
                </a:solidFill>
              </a:rPr>
              <a:t>条件式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条件が成り立つとき実行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else{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条件が成り立たないとき実行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en-US" altLang="ja-JP" sz="1800" dirty="0" err="1" smtClean="0"/>
              <a:t>stdio</a:t>
            </a:r>
            <a:r>
              <a:rPr kumimoji="1" lang="en-US" altLang="ja-JP" sz="1800" dirty="0" err="1" smtClean="0"/>
              <a:t>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if(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==0){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は</a:t>
            </a:r>
            <a:r>
              <a:rPr lang="en-US" altLang="ja-JP" sz="1800" dirty="0" smtClean="0">
                <a:solidFill>
                  <a:srgbClr val="FF0000"/>
                </a:solidFill>
              </a:rPr>
              <a:t>0</a:t>
            </a:r>
            <a:r>
              <a:rPr lang="ja-JP" altLang="en-US" sz="1800" dirty="0" smtClean="0">
                <a:solidFill>
                  <a:srgbClr val="FF0000"/>
                </a:solidFill>
              </a:rPr>
              <a:t>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else{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は</a:t>
            </a:r>
            <a:r>
              <a:rPr lang="en-US" altLang="ja-JP" sz="1800" dirty="0" smtClean="0">
                <a:solidFill>
                  <a:srgbClr val="FF0000"/>
                </a:solidFill>
              </a:rPr>
              <a:t>0</a:t>
            </a:r>
            <a:r>
              <a:rPr lang="ja-JP" altLang="en-US" sz="1800" dirty="0" smtClean="0">
                <a:solidFill>
                  <a:srgbClr val="FF0000"/>
                </a:solidFill>
              </a:rPr>
              <a:t>以外です。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4067944" y="4509120"/>
            <a:ext cx="129614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3635896" y="3573016"/>
            <a:ext cx="172819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56470007"/>
              </p:ext>
            </p:extLst>
          </p:nvPr>
        </p:nvGraphicFramePr>
        <p:xfrm>
          <a:off x="481454" y="1330413"/>
          <a:ext cx="4816956" cy="473043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605652"/>
                <a:gridCol w="1605652"/>
                <a:gridCol w="1605652"/>
              </a:tblGrid>
              <a:tr h="698570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rgbClr val="008000"/>
                          </a:solidFill>
                        </a:rPr>
                        <a:t>意味</a:t>
                      </a:r>
                      <a:endParaRPr kumimoji="1" lang="ja-JP" altLang="en-US" sz="20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8000"/>
                          </a:solidFill>
                        </a:rPr>
                        <a:t>数学記号</a:t>
                      </a:r>
                      <a:endParaRPr kumimoji="1" lang="ja-JP" alt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8000"/>
                          </a:solidFill>
                        </a:rPr>
                        <a:t>C</a:t>
                      </a:r>
                      <a:r>
                        <a:rPr kumimoji="1" lang="ja-JP" altLang="en-US" sz="2400" dirty="0" smtClean="0">
                          <a:solidFill>
                            <a:srgbClr val="008000"/>
                          </a:solidFill>
                        </a:rPr>
                        <a:t>言語</a:t>
                      </a:r>
                      <a:endParaRPr kumimoji="1" lang="ja-JP" alt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等しい</a:t>
                      </a:r>
                      <a:endParaRPr kumimoji="1" lang="en-US" altLang="ja-JP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=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==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より大きい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&gt;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&gt;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より小さい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&lt;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&lt;</a:t>
                      </a:r>
                    </a:p>
                  </a:txBody>
                  <a:tcPr/>
                </a:tc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等しいか，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より大きい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≧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&gt;=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等しいか，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より小さい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≦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&lt;=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等しくない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≠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0090"/>
                          </a:solidFill>
                        </a:rPr>
                        <a:t>!=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5665638" y="2981589"/>
            <a:ext cx="33306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latin typeface="Osaka"/>
                <a:ea typeface="Osaka"/>
                <a:cs typeface="Osaka"/>
              </a:rPr>
              <a:t>(Ex.1) </a:t>
            </a:r>
            <a:r>
              <a:rPr lang="en-US" altLang="ja-JP" sz="2400" dirty="0" err="1" smtClean="0">
                <a:latin typeface="Osaka"/>
                <a:ea typeface="Osaka"/>
                <a:cs typeface="Osaka"/>
              </a:rPr>
              <a:t>a+b</a:t>
            </a:r>
            <a:r>
              <a:rPr lang="en-US" altLang="ja-JP" sz="2400" dirty="0" smtClean="0"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Osaka"/>
                <a:ea typeface="Osaka"/>
                <a:cs typeface="Osaka"/>
              </a:rPr>
              <a:t>= </a:t>
            </a:r>
            <a:r>
              <a:rPr lang="en-US" altLang="ja-JP" sz="2400" dirty="0" smtClean="0">
                <a:latin typeface="Osaka"/>
                <a:ea typeface="Osaka"/>
                <a:cs typeface="Osaka"/>
              </a:rPr>
              <a:t>c</a:t>
            </a:r>
          </a:p>
          <a:p>
            <a:r>
              <a:rPr kumimoji="1" lang="en-US" altLang="ja-JP" sz="2400" dirty="0">
                <a:latin typeface="Osaka"/>
                <a:ea typeface="Osaka"/>
                <a:cs typeface="Osaka"/>
              </a:rPr>
              <a:t> </a:t>
            </a:r>
            <a:r>
              <a:rPr kumimoji="1" lang="en-US" altLang="ja-JP" sz="2400" dirty="0" smtClean="0">
                <a:latin typeface="Osaka"/>
                <a:ea typeface="Osaka"/>
                <a:cs typeface="Osaka"/>
              </a:rPr>
              <a:t>        </a:t>
            </a:r>
            <a:r>
              <a:rPr kumimoji="1" lang="ja-JP" altLang="en-US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kumimoji="1"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  </a:t>
            </a:r>
            <a:r>
              <a:rPr kumimoji="1" lang="en-US" altLang="ja-JP" sz="2400" dirty="0" err="1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a+b</a:t>
            </a:r>
            <a:r>
              <a:rPr kumimoji="1"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 </a:t>
            </a:r>
            <a:r>
              <a:rPr kumimoji="1"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c</a:t>
            </a:r>
          </a:p>
          <a:p>
            <a:endParaRPr kumimoji="1" lang="en-US" altLang="ja-JP" sz="2400" dirty="0" smtClean="0">
              <a:solidFill>
                <a:srgbClr val="0000FF"/>
              </a:solidFill>
              <a:latin typeface="Osaka"/>
              <a:ea typeface="Osaka"/>
              <a:cs typeface="Osaka"/>
              <a:sym typeface="Wingdings"/>
            </a:endParaRPr>
          </a:p>
          <a:p>
            <a:r>
              <a:rPr lang="en-US" altLang="ja-JP" sz="2400" dirty="0">
                <a:latin typeface="Osaka"/>
                <a:ea typeface="Osaka"/>
                <a:cs typeface="Osaka"/>
              </a:rPr>
              <a:t> (Ex</a:t>
            </a:r>
            <a:r>
              <a:rPr lang="en-US" altLang="ja-JP" sz="2400" dirty="0" smtClean="0">
                <a:latin typeface="Osaka"/>
                <a:ea typeface="Osaka"/>
                <a:cs typeface="Osaka"/>
              </a:rPr>
              <a:t>.2) </a:t>
            </a:r>
            <a:r>
              <a:rPr lang="en-US" altLang="ja-JP" sz="2400" dirty="0" err="1">
                <a:latin typeface="Osaka"/>
                <a:ea typeface="Osaka"/>
                <a:cs typeface="Osaka"/>
              </a:rPr>
              <a:t>a+</a:t>
            </a:r>
            <a:r>
              <a:rPr lang="en-US" altLang="ja-JP" sz="2400" dirty="0" err="1" smtClean="0">
                <a:latin typeface="Osaka"/>
                <a:ea typeface="Osaka"/>
                <a:cs typeface="Osaka"/>
              </a:rPr>
              <a:t>b</a:t>
            </a:r>
            <a:r>
              <a:rPr lang="en-US" altLang="ja-JP" sz="2400" dirty="0" smtClean="0"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Osaka"/>
                <a:ea typeface="Osaka"/>
                <a:cs typeface="Osaka"/>
              </a:rPr>
              <a:t>≧</a:t>
            </a:r>
            <a:r>
              <a:rPr lang="en-US" altLang="ja-JP" sz="2400" dirty="0" smtClean="0">
                <a:latin typeface="Osaka"/>
                <a:ea typeface="Osaka"/>
                <a:cs typeface="Osaka"/>
              </a:rPr>
              <a:t>c</a:t>
            </a:r>
            <a:endParaRPr lang="en-US" altLang="ja-JP" sz="2400" dirty="0">
              <a:latin typeface="Osaka"/>
              <a:ea typeface="Osaka"/>
              <a:cs typeface="Osaka"/>
            </a:endParaRPr>
          </a:p>
          <a:p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        </a:t>
            </a:r>
            <a:r>
              <a:rPr lang="ja-JP" altLang="en-US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   </a:t>
            </a:r>
            <a:r>
              <a:rPr lang="en-US" altLang="ja-JP" sz="2400" dirty="0" err="1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a+b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&gt;= 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c</a:t>
            </a:r>
            <a:endParaRPr lang="ja-JP" altLang="en-US" sz="2400" dirty="0">
              <a:solidFill>
                <a:srgbClr val="0000FF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821111" y="2381555"/>
            <a:ext cx="2274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Osaka"/>
                <a:ea typeface="Osaka"/>
                <a:cs typeface="Osaka"/>
              </a:rPr>
              <a:t>条件式の書き方</a:t>
            </a:r>
            <a:endParaRPr kumimoji="1" lang="ja-JP" altLang="en-US" sz="2400" dirty="0">
              <a:latin typeface="Osaka"/>
              <a:ea typeface="Osaka"/>
              <a:cs typeface="Osaka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400" noProof="0" dirty="0" smtClean="0">
                <a:latin typeface="+mj-lt"/>
                <a:ea typeface="+mj-ea"/>
                <a:cs typeface="+mj-cs"/>
              </a:rPr>
              <a:t>関係演算子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820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変数の宣言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kumimoji="1" lang="ja-JP" altLang="en-US" sz="1800" dirty="0" smtClean="0"/>
              <a:t>ヘッダ</a:t>
            </a:r>
            <a:r>
              <a:rPr kumimoji="1" lang="en-US" altLang="ja-JP" sz="1800" dirty="0" smtClean="0"/>
              <a:t>&gt;</a:t>
            </a:r>
            <a:endParaRPr kumimoji="1" lang="en-US" altLang="ja-JP" sz="1800" dirty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ja-JP" altLang="en-US" sz="1800" dirty="0" smtClean="0">
                <a:solidFill>
                  <a:srgbClr val="FF0000"/>
                </a:solidFill>
              </a:rPr>
              <a:t>変数の宣言</a:t>
            </a:r>
            <a:r>
              <a:rPr lang="ja-JP" altLang="en-US" sz="1800" dirty="0" smtClean="0">
                <a:solidFill>
                  <a:srgbClr val="FF0000"/>
                </a:solidFill>
              </a:rPr>
              <a:t>１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>
                <a:solidFill>
                  <a:srgbClr val="FF0000"/>
                </a:solidFill>
              </a:rPr>
              <a:t>	</a:t>
            </a:r>
            <a:r>
              <a:rPr kumimoji="1" lang="ja-JP" altLang="en-US" sz="1800" dirty="0" smtClean="0">
                <a:solidFill>
                  <a:srgbClr val="FF0000"/>
                </a:solidFill>
              </a:rPr>
              <a:t>変数の宣言２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/>
              <a:t>　</a:t>
            </a:r>
            <a:r>
              <a:rPr lang="ja-JP" altLang="en-US" sz="1800" dirty="0" smtClean="0"/>
              <a:t>　　　　：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kumimoji="1" lang="en-US" altLang="ja-JP" sz="1800" dirty="0" err="1" smtClean="0"/>
              <a:t>stdio.h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 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float x;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2267744" y="2780928"/>
            <a:ext cx="280831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267744" y="3140968"/>
            <a:ext cx="280831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74653992"/>
              </p:ext>
            </p:extLst>
          </p:nvPr>
        </p:nvGraphicFramePr>
        <p:xfrm>
          <a:off x="512424" y="1402329"/>
          <a:ext cx="8229600" cy="25603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81528"/>
                <a:gridCol w="1601465"/>
                <a:gridCol w="24466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8000"/>
                          </a:solidFill>
                        </a:rPr>
                        <a:t>意味</a:t>
                      </a:r>
                      <a:endParaRPr kumimoji="1" lang="ja-JP" alt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rgbClr val="008000"/>
                          </a:solidFill>
                        </a:rPr>
                        <a:t>名前</a:t>
                      </a:r>
                      <a:endParaRPr kumimoji="1" lang="ja-JP" alt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rgbClr val="008000"/>
                          </a:solidFill>
                        </a:rPr>
                        <a:t>C</a:t>
                      </a:r>
                      <a:r>
                        <a:rPr kumimoji="1" lang="ja-JP" altLang="en-US" sz="2400" dirty="0" smtClean="0">
                          <a:solidFill>
                            <a:srgbClr val="008000"/>
                          </a:solidFill>
                        </a:rPr>
                        <a:t>言語での表現</a:t>
                      </a:r>
                      <a:endParaRPr kumimoji="1" lang="ja-JP" alt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A, B</a:t>
                      </a:r>
                      <a:r>
                        <a:rPr kumimoji="1" lang="ja-JP" altLang="en-US" sz="2000" dirty="0" smtClean="0"/>
                        <a:t>の両者とも成立すれば　真</a:t>
                      </a:r>
                      <a:endParaRPr kumimoji="1" lang="en-US" altLang="ja-JP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0" dirty="0" smtClean="0">
                          <a:latin typeface="Times New Roman"/>
                          <a:cs typeface="Times New Roman"/>
                        </a:rPr>
                        <a:t>論理積</a:t>
                      </a:r>
                      <a:endParaRPr kumimoji="1" lang="en-US" altLang="ja-JP" sz="2000" b="1" i="0" dirty="0" smtClean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kumimoji="1" lang="en-US" altLang="ja-JP" sz="2000" b="1" i="0" dirty="0" smtClean="0">
                          <a:latin typeface="Times New Roman"/>
                          <a:cs typeface="Times New Roman"/>
                        </a:rPr>
                        <a:t>AND</a:t>
                      </a:r>
                      <a:endParaRPr kumimoji="1" lang="ja-JP" altLang="en-US" sz="20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i="0" dirty="0" smtClean="0">
                          <a:latin typeface="Times New Roman"/>
                          <a:cs typeface="Times New Roman"/>
                        </a:rPr>
                        <a:t>A &amp;&amp; B</a:t>
                      </a:r>
                      <a:endParaRPr kumimoji="1" lang="ja-JP" altLang="en-US" sz="24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 smtClean="0"/>
                        <a:t>A, B</a:t>
                      </a:r>
                      <a:r>
                        <a:rPr kumimoji="1" lang="ja-JP" altLang="en-US" sz="2000" dirty="0" smtClean="0"/>
                        <a:t>のどちらかが成立すれば　</a:t>
                      </a:r>
                      <a:r>
                        <a:rPr kumimoji="1" lang="ja-JP" altLang="ja-JP" sz="2000" dirty="0" smtClean="0"/>
                        <a:t>　</a:t>
                      </a:r>
                      <a:r>
                        <a:rPr kumimoji="1" lang="ja-JP" altLang="en-US" sz="2000" dirty="0" smtClean="0"/>
                        <a:t>真</a:t>
                      </a:r>
                      <a:endParaRPr kumimoji="1" lang="en-US" altLang="ja-JP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0" dirty="0" smtClean="0">
                          <a:latin typeface="Times New Roman"/>
                          <a:cs typeface="Times New Roman"/>
                        </a:rPr>
                        <a:t>論理和</a:t>
                      </a:r>
                      <a:endParaRPr kumimoji="1" lang="en-US" altLang="ja-JP" sz="2000" b="1" i="0" dirty="0" smtClean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kumimoji="1" lang="en-US" altLang="ja-JP" sz="2000" b="1" i="0" dirty="0" smtClean="0">
                          <a:latin typeface="Times New Roman"/>
                          <a:cs typeface="Times New Roman"/>
                        </a:rPr>
                        <a:t>OR</a:t>
                      </a:r>
                      <a:endParaRPr kumimoji="1" lang="ja-JP" altLang="en-US" sz="20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i="0" dirty="0" smtClean="0">
                          <a:latin typeface="Times New Roman"/>
                          <a:cs typeface="Times New Roman"/>
                        </a:rPr>
                        <a:t>A || B</a:t>
                      </a:r>
                      <a:endParaRPr kumimoji="1" lang="ja-JP" altLang="en-US" sz="24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 smtClean="0"/>
                        <a:t>A</a:t>
                      </a:r>
                      <a:r>
                        <a:rPr kumimoji="1" lang="ja-JP" altLang="en-US" sz="2000" dirty="0" smtClean="0"/>
                        <a:t>が成立しなければれば</a:t>
                      </a:r>
                      <a:r>
                        <a:rPr kumimoji="1" lang="ja-JP" altLang="ja-JP" sz="2000" dirty="0" smtClean="0"/>
                        <a:t>　</a:t>
                      </a:r>
                      <a:r>
                        <a:rPr kumimoji="1" lang="ja-JP" altLang="en-US" sz="2000" dirty="0" smtClean="0"/>
                        <a:t>真</a:t>
                      </a:r>
                      <a:endParaRPr kumimoji="1" lang="en-US" altLang="ja-JP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0" dirty="0" smtClean="0">
                          <a:latin typeface="Times New Roman"/>
                          <a:cs typeface="Times New Roman"/>
                        </a:rPr>
                        <a:t>否定</a:t>
                      </a:r>
                      <a:endParaRPr kumimoji="1" lang="en-US" altLang="ja-JP" sz="2000" b="1" i="0" dirty="0" smtClean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kumimoji="1" lang="en-US" altLang="ja-JP" sz="2000" b="1" i="0" dirty="0" smtClean="0">
                          <a:latin typeface="Times New Roman"/>
                          <a:cs typeface="Times New Roman"/>
                        </a:rPr>
                        <a:t>NOT</a:t>
                      </a:r>
                      <a:endParaRPr kumimoji="1" lang="ja-JP" altLang="en-US" sz="20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i="0" dirty="0" smtClean="0">
                          <a:latin typeface="Times New Roman"/>
                          <a:cs typeface="Times New Roman"/>
                        </a:rPr>
                        <a:t>!A</a:t>
                      </a:r>
                      <a:endParaRPr kumimoji="1" lang="ja-JP" altLang="en-US" sz="24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607401" y="832781"/>
            <a:ext cx="4184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000090"/>
                </a:solidFill>
              </a:rPr>
              <a:t>A, B </a:t>
            </a:r>
            <a:r>
              <a:rPr kumimoji="1" lang="ja-JP" altLang="en-US" sz="2400" dirty="0" smtClean="0">
                <a:solidFill>
                  <a:srgbClr val="000090"/>
                </a:solidFill>
              </a:rPr>
              <a:t>のそれぞれを条件式として</a:t>
            </a:r>
            <a:endParaRPr kumimoji="1" lang="ja-JP" altLang="en-US" sz="2400" dirty="0">
              <a:solidFill>
                <a:srgbClr val="00009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81217" y="4239836"/>
            <a:ext cx="7372932" cy="1569660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Osaka"/>
                <a:ea typeface="Osaka"/>
                <a:cs typeface="Osaka"/>
              </a:rPr>
              <a:t>(Ex.1) “</a:t>
            </a:r>
            <a:r>
              <a:rPr kumimoji="1" lang="en-US" altLang="ja-JP" sz="2400" dirty="0" err="1" smtClean="0">
                <a:latin typeface="Osaka"/>
                <a:ea typeface="Osaka"/>
                <a:cs typeface="Osaka"/>
              </a:rPr>
              <a:t>x+y</a:t>
            </a:r>
            <a:r>
              <a:rPr kumimoji="1" lang="en-US" altLang="ja-JP" sz="2400" dirty="0" smtClean="0">
                <a:latin typeface="Osaka"/>
                <a:ea typeface="Osaka"/>
                <a:cs typeface="Osaka"/>
              </a:rPr>
              <a:t> = c” </a:t>
            </a:r>
            <a:r>
              <a:rPr kumimoji="1" lang="ja-JP" altLang="en-US" sz="2400" dirty="0" smtClean="0">
                <a:latin typeface="Osaka"/>
                <a:ea typeface="Osaka"/>
                <a:cs typeface="Osaka"/>
              </a:rPr>
              <a:t>と</a:t>
            </a:r>
            <a:r>
              <a:rPr kumimoji="1" lang="en-US" altLang="ja-JP" sz="2400" dirty="0" smtClean="0">
                <a:latin typeface="Osaka"/>
                <a:ea typeface="Osaka"/>
                <a:cs typeface="Osaka"/>
              </a:rPr>
              <a:t> </a:t>
            </a:r>
            <a:r>
              <a:rPr kumimoji="1" lang="ja-JP" altLang="en-US" sz="2400" dirty="0" smtClean="0">
                <a:latin typeface="Osaka"/>
                <a:ea typeface="Osaka"/>
                <a:cs typeface="Osaka"/>
              </a:rPr>
              <a:t>“</a:t>
            </a:r>
            <a:r>
              <a:rPr kumimoji="1" lang="en-US" altLang="ja-JP" sz="2400" dirty="0" smtClean="0">
                <a:latin typeface="Osaka"/>
                <a:ea typeface="Osaka"/>
                <a:cs typeface="Osaka"/>
              </a:rPr>
              <a:t>z &gt; 0</a:t>
            </a:r>
            <a:r>
              <a:rPr kumimoji="1" lang="ja-JP" altLang="en-US" sz="2400" dirty="0" smtClean="0">
                <a:latin typeface="Osaka"/>
                <a:ea typeface="Osaka"/>
                <a:cs typeface="Osaka"/>
              </a:rPr>
              <a:t>”</a:t>
            </a:r>
            <a:r>
              <a:rPr kumimoji="1" lang="en-US" altLang="ja-JP" sz="2400" dirty="0" smtClean="0">
                <a:latin typeface="Osaka"/>
                <a:ea typeface="Osaka"/>
                <a:cs typeface="Osaka"/>
              </a:rPr>
              <a:t> </a:t>
            </a:r>
            <a:r>
              <a:rPr kumimoji="1" lang="ja-JP" altLang="en-US" sz="2400" dirty="0" smtClean="0">
                <a:latin typeface="Osaka"/>
                <a:ea typeface="Osaka"/>
                <a:cs typeface="Osaka"/>
              </a:rPr>
              <a:t>の両方が成立すれば真</a:t>
            </a:r>
            <a:endParaRPr kumimoji="1" lang="en-US" altLang="ja-JP" sz="2400" dirty="0" smtClean="0">
              <a:latin typeface="Osaka"/>
              <a:ea typeface="Osaka"/>
              <a:cs typeface="Osaka"/>
            </a:endParaRPr>
          </a:p>
          <a:p>
            <a:r>
              <a:rPr lang="ja-JP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ja-JP" altLang="en-US" sz="2400" dirty="0" smtClean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en-US" altLang="ja-JP" sz="2400" dirty="0" smtClean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         </a:t>
            </a:r>
            <a:r>
              <a:rPr lang="ja-JP" altLang="en-US" sz="2400" dirty="0" smtClean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ja-JP" altLang="en-US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 err="1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x+y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c </a:t>
            </a:r>
            <a:r>
              <a:rPr lang="en-US" altLang="ja-JP" sz="2400" dirty="0" smtClean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&amp;&amp;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z &gt; 0</a:t>
            </a:r>
          </a:p>
          <a:p>
            <a:r>
              <a:rPr lang="en-US" altLang="ja-JP" sz="2400" dirty="0">
                <a:latin typeface="Osaka"/>
                <a:ea typeface="Osaka"/>
                <a:cs typeface="Osaka"/>
              </a:rPr>
              <a:t>(Ex</a:t>
            </a:r>
            <a:r>
              <a:rPr lang="en-US" altLang="ja-JP" sz="2400" dirty="0" smtClean="0">
                <a:latin typeface="Osaka"/>
                <a:ea typeface="Osaka"/>
                <a:cs typeface="Osaka"/>
              </a:rPr>
              <a:t>.2) “0 &lt; x &lt; 100 ”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　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0 &lt; x </a:t>
            </a:r>
            <a:r>
              <a:rPr lang="en-US" altLang="ja-JP" sz="2400" dirty="0" smtClean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&amp;&amp;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x &lt; 100</a:t>
            </a:r>
          </a:p>
          <a:p>
            <a:r>
              <a:rPr lang="en-US" altLang="ja-JP" sz="2400" dirty="0">
                <a:latin typeface="Osaka"/>
                <a:ea typeface="Osaka"/>
                <a:cs typeface="Osaka"/>
              </a:rPr>
              <a:t>(Ex</a:t>
            </a:r>
            <a:r>
              <a:rPr lang="en-US" altLang="ja-JP" sz="2400" dirty="0" smtClean="0">
                <a:latin typeface="Osaka"/>
                <a:ea typeface="Osaka"/>
                <a:cs typeface="Osaka"/>
              </a:rPr>
              <a:t>.3) “x = y = 1”</a:t>
            </a:r>
            <a:r>
              <a:rPr lang="ja-JP" altLang="en-US" sz="2400" dirty="0" smtClean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x </a:t>
            </a:r>
            <a:r>
              <a:rPr lang="en-US" altLang="ja-JP" sz="2400" dirty="0" smtClean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1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&amp;&amp;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y </a:t>
            </a:r>
            <a:r>
              <a:rPr lang="en-US" altLang="ja-JP" sz="2400" dirty="0" smtClean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</a:t>
            </a:r>
            <a:r>
              <a:rPr lang="en-US" altLang="ja-JP" sz="2400" dirty="0" smtClean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1</a:t>
            </a:r>
            <a:endParaRPr lang="en-US" altLang="ja-JP" sz="2400" dirty="0">
              <a:solidFill>
                <a:srgbClr val="0000FF"/>
              </a:solidFill>
              <a:latin typeface="Osaka"/>
              <a:ea typeface="Osaka"/>
              <a:cs typeface="Osaka"/>
              <a:sym typeface="Wingdings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2773" y="5997998"/>
            <a:ext cx="8620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(</a:t>
            </a:r>
            <a:r>
              <a:rPr kumimoji="1" lang="ja-JP" altLang="en-US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注</a:t>
            </a:r>
            <a:r>
              <a:rPr kumimoji="1" lang="en-US" altLang="ja-JP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) || </a:t>
            </a:r>
            <a:r>
              <a:rPr kumimoji="1" lang="ja-JP" altLang="en-US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よりも</a:t>
            </a:r>
            <a:r>
              <a:rPr kumimoji="1" lang="en-US" altLang="ja-JP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 &amp;&amp; </a:t>
            </a:r>
            <a:r>
              <a:rPr kumimoji="1" lang="ja-JP" altLang="en-US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の方が優先順位は高い．　同じ順位の間では左から順</a:t>
            </a:r>
            <a:endParaRPr kumimoji="1" lang="en-US" altLang="ja-JP" sz="2000" dirty="0" smtClean="0">
              <a:solidFill>
                <a:srgbClr val="00800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　　</a:t>
            </a:r>
            <a:r>
              <a:rPr kumimoji="1" lang="ja-JP" altLang="en-US" sz="2000" dirty="0" err="1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に評</a:t>
            </a:r>
            <a:r>
              <a:rPr kumimoji="1" lang="ja-JP" altLang="en-US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価</a:t>
            </a:r>
            <a:r>
              <a:rPr lang="ja-JP" altLang="en-US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される．また，</a:t>
            </a:r>
            <a:r>
              <a:rPr lang="en-US" altLang="ja-JP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( ) </a:t>
            </a:r>
            <a:r>
              <a:rPr lang="ja-JP" altLang="en-US" sz="2000" dirty="0" smtClean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でくくってあればその中が先に評価される．</a:t>
            </a:r>
            <a:endParaRPr kumimoji="1" lang="ja-JP" altLang="en-US" sz="2000" dirty="0">
              <a:solidFill>
                <a:srgbClr val="008000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400" noProof="0" dirty="0" smtClean="0">
                <a:latin typeface="+mj-lt"/>
                <a:ea typeface="+mj-ea"/>
                <a:cs typeface="+mj-cs"/>
              </a:rPr>
              <a:t>論理演算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324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条件分岐（多重、数値）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ja-JP" altLang="en-US" sz="1800" dirty="0" smtClean="0"/>
              <a:t>ヘッダ</a:t>
            </a:r>
            <a:r>
              <a:rPr kumimoji="1" lang="en-US" altLang="ja-JP" sz="1800" dirty="0" smtClean="0"/>
              <a:t>&gt;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/>
              <a:t>条件式用の変数宣言</a:t>
            </a: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switch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){</a:t>
            </a:r>
          </a:p>
          <a:p>
            <a:pPr>
              <a:buNone/>
            </a:pPr>
            <a:r>
              <a:rPr lang="en-US" altLang="ja-JP" sz="1800" dirty="0" smtClean="0"/>
              <a:t>	      </a:t>
            </a:r>
            <a:r>
              <a:rPr lang="en-US" altLang="ja-JP" sz="1800" dirty="0" smtClean="0">
                <a:solidFill>
                  <a:srgbClr val="FF0000"/>
                </a:solidFill>
              </a:rPr>
              <a:t>case 0: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=0</a:t>
            </a:r>
            <a:r>
              <a:rPr lang="ja-JP" altLang="en-US" sz="1800" dirty="0" smtClean="0">
                <a:solidFill>
                  <a:srgbClr val="FF0000"/>
                </a:solidFill>
              </a:rPr>
              <a:t>の時実行すること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ブレーク文（以後実行せず）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      </a:t>
            </a:r>
            <a:r>
              <a:rPr lang="en-US" altLang="ja-JP" sz="1800" dirty="0" smtClean="0">
                <a:solidFill>
                  <a:srgbClr val="FF0000"/>
                </a:solidFill>
              </a:rPr>
              <a:t>case 1: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=1</a:t>
            </a:r>
            <a:r>
              <a:rPr lang="ja-JP" altLang="en-US" sz="1800" dirty="0" smtClean="0">
                <a:solidFill>
                  <a:srgbClr val="FF0000"/>
                </a:solidFill>
              </a:rPr>
              <a:t>の時実行すること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ブレーク文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case 2: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=2</a:t>
            </a:r>
            <a:r>
              <a:rPr lang="ja-JP" altLang="en-US" sz="1800" dirty="0" smtClean="0">
                <a:solidFill>
                  <a:srgbClr val="FF0000"/>
                </a:solidFill>
              </a:rPr>
              <a:t>の時実行すること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ブレーク文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default: </a:t>
            </a:r>
            <a:r>
              <a:rPr lang="ja-JP" altLang="en-US" sz="1800" dirty="0" smtClean="0">
                <a:solidFill>
                  <a:srgbClr val="FF0000"/>
                </a:solidFill>
              </a:rPr>
              <a:t>上に当てはまらないとき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en-US" altLang="ja-JP" sz="1800" dirty="0" err="1" smtClean="0"/>
              <a:t>stdio</a:t>
            </a:r>
            <a:r>
              <a:rPr kumimoji="1" lang="en-US" altLang="ja-JP" sz="1800" dirty="0" err="1" smtClean="0"/>
              <a:t>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switch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){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case 0: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は</a:t>
            </a:r>
            <a:r>
              <a:rPr lang="en-US" altLang="ja-JP" sz="1800" dirty="0" smtClean="0">
                <a:solidFill>
                  <a:srgbClr val="FF0000"/>
                </a:solidFill>
              </a:rPr>
              <a:t>0</a:t>
            </a:r>
            <a:r>
              <a:rPr lang="ja-JP" altLang="en-US" sz="1800" dirty="0" smtClean="0">
                <a:solidFill>
                  <a:srgbClr val="FF0000"/>
                </a:solidFill>
              </a:rPr>
              <a:t>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break;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case 1: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は</a:t>
            </a:r>
            <a:r>
              <a:rPr lang="en-US" altLang="ja-JP" sz="1800" dirty="0" smtClean="0">
                <a:solidFill>
                  <a:srgbClr val="FF0000"/>
                </a:solidFill>
              </a:rPr>
              <a:t>1</a:t>
            </a:r>
            <a:r>
              <a:rPr lang="ja-JP" altLang="en-US" sz="1800" dirty="0" smtClean="0">
                <a:solidFill>
                  <a:srgbClr val="FF0000"/>
                </a:solidFill>
              </a:rPr>
              <a:t>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break;</a:t>
            </a:r>
          </a:p>
          <a:p>
            <a:pPr>
              <a:buNone/>
            </a:pPr>
            <a:r>
              <a:rPr kumimoji="1" lang="en-US" altLang="ja-JP" sz="1800" dirty="0" smtClean="0"/>
              <a:t>	     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case 2: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は</a:t>
            </a:r>
            <a:r>
              <a:rPr lang="en-US" altLang="ja-JP" sz="1800" dirty="0" smtClean="0">
                <a:solidFill>
                  <a:srgbClr val="FF0000"/>
                </a:solidFill>
              </a:rPr>
              <a:t>2</a:t>
            </a:r>
            <a:r>
              <a:rPr lang="ja-JP" altLang="en-US" sz="1800" dirty="0" smtClean="0">
                <a:solidFill>
                  <a:srgbClr val="FF0000"/>
                </a:solidFill>
              </a:rPr>
              <a:t>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	            break;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default: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(”0,1,2</a:t>
            </a:r>
            <a:r>
              <a:rPr lang="ja-JP" altLang="en-US" sz="1800" dirty="0" smtClean="0">
                <a:solidFill>
                  <a:srgbClr val="FF0000"/>
                </a:solidFill>
              </a:rPr>
              <a:t>以外です。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	}</a:t>
            </a: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4139952" y="4869160"/>
            <a:ext cx="115212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4211960" y="3284984"/>
            <a:ext cx="86409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中かっこ 12"/>
          <p:cNvSpPr/>
          <p:nvPr/>
        </p:nvSpPr>
        <p:spPr>
          <a:xfrm>
            <a:off x="3995936" y="3068960"/>
            <a:ext cx="144016" cy="43204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4" name="右中かっこ 13"/>
          <p:cNvSpPr/>
          <p:nvPr/>
        </p:nvSpPr>
        <p:spPr>
          <a:xfrm>
            <a:off x="3779912" y="3645024"/>
            <a:ext cx="144016" cy="43204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右中かっこ 14"/>
          <p:cNvSpPr/>
          <p:nvPr/>
        </p:nvSpPr>
        <p:spPr>
          <a:xfrm>
            <a:off x="3779912" y="4221088"/>
            <a:ext cx="144016" cy="43204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左中かっこ 15"/>
          <p:cNvSpPr/>
          <p:nvPr/>
        </p:nvSpPr>
        <p:spPr>
          <a:xfrm>
            <a:off x="5148064" y="3068960"/>
            <a:ext cx="189735" cy="43204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左中かっこ 16"/>
          <p:cNvSpPr/>
          <p:nvPr/>
        </p:nvSpPr>
        <p:spPr>
          <a:xfrm>
            <a:off x="5148064" y="3645024"/>
            <a:ext cx="189735" cy="43204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左中かっこ 17"/>
          <p:cNvSpPr/>
          <p:nvPr/>
        </p:nvSpPr>
        <p:spPr>
          <a:xfrm>
            <a:off x="5148064" y="4221088"/>
            <a:ext cx="189735" cy="43204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4067944" y="3861048"/>
            <a:ext cx="100811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4067944" y="4437112"/>
            <a:ext cx="100811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条件分岐（多重、文字）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ja-JP" altLang="en-US" sz="1800" dirty="0" smtClean="0"/>
              <a:t>ヘッダ</a:t>
            </a:r>
            <a:r>
              <a:rPr kumimoji="1" lang="en-US" altLang="ja-JP" sz="1800" dirty="0" smtClean="0"/>
              <a:t>&gt;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/>
              <a:t>条件式用の変数宣言</a:t>
            </a: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switch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){</a:t>
            </a:r>
          </a:p>
          <a:p>
            <a:pPr>
              <a:buNone/>
            </a:pPr>
            <a:r>
              <a:rPr lang="en-US" altLang="ja-JP" sz="1800" dirty="0" smtClean="0"/>
              <a:t>	      </a:t>
            </a:r>
            <a:r>
              <a:rPr lang="en-US" altLang="ja-JP" sz="1800" dirty="0" smtClean="0">
                <a:solidFill>
                  <a:srgbClr val="FF0000"/>
                </a:solidFill>
              </a:rPr>
              <a:t>case ’a’: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=a</a:t>
            </a:r>
            <a:r>
              <a:rPr lang="ja-JP" altLang="en-US" sz="1800" dirty="0" smtClean="0">
                <a:solidFill>
                  <a:srgbClr val="FF0000"/>
                </a:solidFill>
              </a:rPr>
              <a:t>の時実行すること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ブレーク文（以後実行せず）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      </a:t>
            </a:r>
            <a:r>
              <a:rPr lang="en-US" altLang="ja-JP" sz="1800" dirty="0" smtClean="0">
                <a:solidFill>
                  <a:srgbClr val="FF0000"/>
                </a:solidFill>
              </a:rPr>
              <a:t>case ’b’: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=b</a:t>
            </a:r>
            <a:r>
              <a:rPr lang="ja-JP" altLang="en-US" sz="1800" dirty="0" smtClean="0">
                <a:solidFill>
                  <a:srgbClr val="FF0000"/>
                </a:solidFill>
              </a:rPr>
              <a:t>の時実行すること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ブレーク文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case ’c’: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=c</a:t>
            </a:r>
            <a:r>
              <a:rPr lang="ja-JP" altLang="en-US" sz="1800" dirty="0" smtClean="0">
                <a:solidFill>
                  <a:srgbClr val="FF0000"/>
                </a:solidFill>
              </a:rPr>
              <a:t>の時実行すること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ブレーク文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default: </a:t>
            </a:r>
            <a:r>
              <a:rPr lang="ja-JP" altLang="en-US" sz="1800" dirty="0" smtClean="0">
                <a:solidFill>
                  <a:srgbClr val="FF0000"/>
                </a:solidFill>
              </a:rPr>
              <a:t>上に当てはまらないとき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en-US" altLang="ja-JP" sz="1800" dirty="0" err="1" smtClean="0"/>
              <a:t>stdio</a:t>
            </a:r>
            <a:r>
              <a:rPr kumimoji="1" lang="en-US" altLang="ja-JP" sz="1800" dirty="0" err="1" smtClean="0"/>
              <a:t>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char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switch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){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case ’a’: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は</a:t>
            </a:r>
            <a:r>
              <a:rPr lang="en-US" altLang="ja-JP" sz="1800" dirty="0" smtClean="0">
                <a:solidFill>
                  <a:srgbClr val="FF0000"/>
                </a:solidFill>
              </a:rPr>
              <a:t>a</a:t>
            </a:r>
            <a:r>
              <a:rPr lang="ja-JP" altLang="en-US" sz="1800" dirty="0" smtClean="0">
                <a:solidFill>
                  <a:srgbClr val="FF0000"/>
                </a:solidFill>
              </a:rPr>
              <a:t>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break;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case ’b’: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は</a:t>
            </a:r>
            <a:r>
              <a:rPr lang="en-US" altLang="ja-JP" sz="1800" dirty="0" smtClean="0">
                <a:solidFill>
                  <a:srgbClr val="FF0000"/>
                </a:solidFill>
              </a:rPr>
              <a:t>b</a:t>
            </a:r>
            <a:r>
              <a:rPr lang="ja-JP" altLang="en-US" sz="1800" dirty="0" smtClean="0">
                <a:solidFill>
                  <a:srgbClr val="FF0000"/>
                </a:solidFill>
              </a:rPr>
              <a:t>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      break;</a:t>
            </a:r>
          </a:p>
          <a:p>
            <a:pPr>
              <a:buNone/>
            </a:pPr>
            <a:r>
              <a:rPr kumimoji="1" lang="en-US" altLang="ja-JP" sz="1800" dirty="0" smtClean="0"/>
              <a:t>	     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case ’c’: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は</a:t>
            </a:r>
            <a:r>
              <a:rPr lang="en-US" altLang="ja-JP" sz="1800" dirty="0" smtClean="0">
                <a:solidFill>
                  <a:srgbClr val="FF0000"/>
                </a:solidFill>
              </a:rPr>
              <a:t>c</a:t>
            </a:r>
            <a:r>
              <a:rPr lang="ja-JP" altLang="en-US" sz="1800" dirty="0" smtClean="0">
                <a:solidFill>
                  <a:srgbClr val="FF0000"/>
                </a:solidFill>
              </a:rPr>
              <a:t>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	            break;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default: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a,b,c</a:t>
            </a:r>
            <a:r>
              <a:rPr lang="ja-JP" altLang="en-US" sz="1800" dirty="0" smtClean="0">
                <a:solidFill>
                  <a:srgbClr val="FF0000"/>
                </a:solidFill>
              </a:rPr>
              <a:t>以外です。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	}</a:t>
            </a: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4139952" y="4869160"/>
            <a:ext cx="115212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4211960" y="3284984"/>
            <a:ext cx="86409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中かっこ 12"/>
          <p:cNvSpPr/>
          <p:nvPr/>
        </p:nvSpPr>
        <p:spPr>
          <a:xfrm>
            <a:off x="3995936" y="3068960"/>
            <a:ext cx="144016" cy="43204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4" name="右中かっこ 13"/>
          <p:cNvSpPr/>
          <p:nvPr/>
        </p:nvSpPr>
        <p:spPr>
          <a:xfrm>
            <a:off x="3779912" y="3645024"/>
            <a:ext cx="144016" cy="43204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右中かっこ 14"/>
          <p:cNvSpPr/>
          <p:nvPr/>
        </p:nvSpPr>
        <p:spPr>
          <a:xfrm>
            <a:off x="3779912" y="4221088"/>
            <a:ext cx="144016" cy="43204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左中かっこ 15"/>
          <p:cNvSpPr/>
          <p:nvPr/>
        </p:nvSpPr>
        <p:spPr>
          <a:xfrm>
            <a:off x="5148064" y="3068960"/>
            <a:ext cx="189735" cy="43204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左中かっこ 16"/>
          <p:cNvSpPr/>
          <p:nvPr/>
        </p:nvSpPr>
        <p:spPr>
          <a:xfrm>
            <a:off x="5148064" y="3645024"/>
            <a:ext cx="189735" cy="43204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左中かっこ 17"/>
          <p:cNvSpPr/>
          <p:nvPr/>
        </p:nvSpPr>
        <p:spPr>
          <a:xfrm>
            <a:off x="5148064" y="4221088"/>
            <a:ext cx="189735" cy="43204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4067944" y="3861048"/>
            <a:ext cx="100811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4067944" y="4437112"/>
            <a:ext cx="100811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繰り返し（</a:t>
            </a:r>
            <a:r>
              <a:rPr lang="en-US" altLang="ja-JP" dirty="0" smtClean="0"/>
              <a:t>for</a:t>
            </a:r>
            <a:r>
              <a:rPr lang="ja-JP" altLang="en-US" dirty="0" smtClean="0"/>
              <a:t>文）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sz="1800" dirty="0" smtClean="0"/>
              <a:t>#include &lt;</a:t>
            </a:r>
            <a:r>
              <a:rPr lang="ja-JP" altLang="en-US" sz="1800" dirty="0" smtClean="0"/>
              <a:t>ヘッダ</a:t>
            </a:r>
            <a:r>
              <a:rPr lang="en-US" altLang="ja-JP" sz="1800" dirty="0" smtClean="0"/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/>
              <a:t>繰り返し用変数の宣言</a:t>
            </a:r>
            <a:endParaRPr lang="en-US" altLang="ja-JP" sz="1800" dirty="0" smtClean="0"/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for(</a:t>
            </a:r>
            <a:r>
              <a:rPr lang="ja-JP" altLang="en-US" sz="1800" dirty="0" smtClean="0">
                <a:solidFill>
                  <a:srgbClr val="FF0000"/>
                </a:solidFill>
              </a:rPr>
              <a:t>初期値</a:t>
            </a:r>
            <a:r>
              <a:rPr lang="en-US" altLang="ja-JP" sz="1800" dirty="0" smtClean="0">
                <a:solidFill>
                  <a:srgbClr val="FF0000"/>
                </a:solidFill>
              </a:rPr>
              <a:t>; </a:t>
            </a:r>
            <a:r>
              <a:rPr lang="ja-JP" altLang="en-US" sz="1800" dirty="0" smtClean="0">
                <a:solidFill>
                  <a:srgbClr val="FF0000"/>
                </a:solidFill>
              </a:rPr>
              <a:t>条件式</a:t>
            </a:r>
            <a:r>
              <a:rPr lang="en-US" altLang="ja-JP" sz="1800" dirty="0" smtClean="0">
                <a:solidFill>
                  <a:srgbClr val="FF0000"/>
                </a:solidFill>
              </a:rPr>
              <a:t>; </a:t>
            </a:r>
            <a:r>
              <a:rPr lang="ja-JP" altLang="en-US" sz="1800" dirty="0" smtClean="0">
                <a:solidFill>
                  <a:srgbClr val="FF0000"/>
                </a:solidFill>
              </a:rPr>
              <a:t>ループ後処理</a:t>
            </a:r>
            <a:r>
              <a:rPr lang="en-US" altLang="ja-JP" sz="1800" dirty="0" smtClean="0">
                <a:solidFill>
                  <a:srgbClr val="FF0000"/>
                </a:solidFill>
              </a:rPr>
              <a:t>){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繰り返し処理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en-US" altLang="ja-JP" sz="1800" dirty="0" err="1" smtClean="0"/>
              <a:t>stdio</a:t>
            </a:r>
            <a:r>
              <a:rPr kumimoji="1" lang="en-US" altLang="ja-JP" sz="1800" dirty="0" err="1" smtClean="0"/>
              <a:t>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for(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=0; 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&lt;10; 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++){ 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(“Hello world! No. %d\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n”,i</a:t>
            </a:r>
            <a:r>
              <a:rPr lang="en-US" altLang="ja-JP" sz="1800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}</a:t>
            </a: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627784" y="3789040"/>
            <a:ext cx="266429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4355976" y="3429000"/>
            <a:ext cx="64807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繰り返し（</a:t>
            </a:r>
            <a:r>
              <a:rPr lang="en-US" altLang="ja-JP" dirty="0" smtClean="0"/>
              <a:t>while</a:t>
            </a:r>
            <a:r>
              <a:rPr lang="ja-JP" altLang="en-US" dirty="0" smtClean="0"/>
              <a:t>文）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sz="1800" dirty="0" smtClean="0"/>
              <a:t>#include &lt;</a:t>
            </a:r>
            <a:r>
              <a:rPr lang="ja-JP" altLang="en-US" sz="1800" dirty="0" smtClean="0"/>
              <a:t>ヘッダ</a:t>
            </a:r>
            <a:r>
              <a:rPr lang="en-US" altLang="ja-JP" sz="1800" dirty="0" smtClean="0"/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/>
              <a:t>繰り返し用変数の宣言と初期化</a:t>
            </a:r>
            <a:endParaRPr lang="en-US" altLang="ja-JP" sz="1800" dirty="0" smtClean="0"/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while(</a:t>
            </a:r>
            <a:r>
              <a:rPr lang="ja-JP" altLang="en-US" sz="1800" dirty="0" smtClean="0">
                <a:solidFill>
                  <a:srgbClr val="FF0000"/>
                </a:solidFill>
              </a:rPr>
              <a:t>条件式</a:t>
            </a:r>
            <a:r>
              <a:rPr lang="en-US" altLang="ja-JP" sz="1800" dirty="0" smtClean="0">
                <a:solidFill>
                  <a:srgbClr val="FF0000"/>
                </a:solidFill>
              </a:rPr>
              <a:t>){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繰り返し処理</a:t>
            </a:r>
            <a:r>
              <a:rPr lang="en-US" altLang="ja-JP" sz="1800" dirty="0" smtClean="0">
                <a:solidFill>
                  <a:srgbClr val="FF0000"/>
                </a:solidFill>
              </a:rPr>
              <a:t>1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繰り返し処理</a:t>
            </a:r>
            <a:r>
              <a:rPr lang="en-US" altLang="ja-JP" sz="1800" dirty="0" smtClean="0">
                <a:solidFill>
                  <a:srgbClr val="FF0000"/>
                </a:solidFill>
              </a:rPr>
              <a:t>2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en-US" altLang="ja-JP" sz="1800" dirty="0" err="1" smtClean="0"/>
              <a:t>stdio</a:t>
            </a:r>
            <a:r>
              <a:rPr kumimoji="1" lang="en-US" altLang="ja-JP" sz="1800" dirty="0" err="1" smtClean="0"/>
              <a:t>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=0;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while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&lt;10){ 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(“Hello world! No. %d\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n”,i</a:t>
            </a:r>
            <a:r>
              <a:rPr lang="en-US" altLang="ja-JP" sz="1800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++;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}</a:t>
            </a: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627784" y="3789040"/>
            <a:ext cx="266429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411760" y="3429000"/>
            <a:ext cx="259228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2627784" y="4077072"/>
            <a:ext cx="266429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繰り返し（</a:t>
            </a:r>
            <a:r>
              <a:rPr lang="en-US" altLang="ja-JP" dirty="0" smtClean="0"/>
              <a:t>do, while</a:t>
            </a:r>
            <a:r>
              <a:rPr lang="ja-JP" altLang="en-US" dirty="0" smtClean="0"/>
              <a:t>文）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sz="1800" dirty="0" smtClean="0"/>
              <a:t>#include &lt;</a:t>
            </a:r>
            <a:r>
              <a:rPr lang="ja-JP" altLang="en-US" sz="1800" dirty="0" smtClean="0"/>
              <a:t>ヘッダ</a:t>
            </a:r>
            <a:r>
              <a:rPr lang="en-US" altLang="ja-JP" sz="1800" dirty="0" smtClean="0"/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/>
              <a:t>繰り返し用変数の宣言と初期化</a:t>
            </a:r>
            <a:endParaRPr lang="en-US" altLang="ja-JP" sz="1800" dirty="0" smtClean="0"/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do{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繰り返し処理</a:t>
            </a:r>
            <a:r>
              <a:rPr lang="en-US" altLang="ja-JP" sz="1800" dirty="0" smtClean="0">
                <a:solidFill>
                  <a:srgbClr val="FF0000"/>
                </a:solidFill>
              </a:rPr>
              <a:t>1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ja-JP" altLang="en-US" sz="1800" dirty="0" smtClean="0">
                <a:solidFill>
                  <a:srgbClr val="FF0000"/>
                </a:solidFill>
              </a:rPr>
              <a:t>繰り返し処理</a:t>
            </a:r>
            <a:r>
              <a:rPr lang="en-US" altLang="ja-JP" sz="1800" dirty="0" smtClean="0">
                <a:solidFill>
                  <a:srgbClr val="FF0000"/>
                </a:solidFill>
              </a:rPr>
              <a:t>2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}while(</a:t>
            </a:r>
            <a:r>
              <a:rPr lang="ja-JP" altLang="en-US" sz="1800" dirty="0" smtClean="0">
                <a:solidFill>
                  <a:srgbClr val="FF0000"/>
                </a:solidFill>
              </a:rPr>
              <a:t>条件式</a:t>
            </a:r>
            <a:r>
              <a:rPr lang="en-US" altLang="ja-JP" sz="1800" dirty="0" smtClean="0">
                <a:solidFill>
                  <a:srgbClr val="FF0000"/>
                </a:solidFill>
              </a:rPr>
              <a:t>);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en-US" altLang="ja-JP" sz="1800" dirty="0" err="1" smtClean="0"/>
              <a:t>stdio</a:t>
            </a:r>
            <a:r>
              <a:rPr kumimoji="1" lang="en-US" altLang="ja-JP" sz="1800" dirty="0" err="1" smtClean="0"/>
              <a:t>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=0;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do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{ 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(“Hello world! No. %d\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n”,i</a:t>
            </a:r>
            <a:r>
              <a:rPr lang="en-US" altLang="ja-JP" sz="1800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++;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}while(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&lt;10);</a:t>
            </a: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627784" y="3789040"/>
            <a:ext cx="266429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1331640" y="3429000"/>
            <a:ext cx="367240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2627784" y="4077072"/>
            <a:ext cx="266429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483768" y="4437112"/>
            <a:ext cx="259228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C</a:t>
            </a:r>
            <a:r>
              <a:rPr lang="ja-JP" altLang="en-US" dirty="0" smtClean="0"/>
              <a:t>言語独特の表現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sz="1800" dirty="0" smtClean="0"/>
              <a:t>#include &lt;</a:t>
            </a:r>
            <a:r>
              <a:rPr lang="ja-JP" altLang="en-US" sz="1800" dirty="0" smtClean="0"/>
              <a:t>ヘッダ</a:t>
            </a:r>
            <a:r>
              <a:rPr lang="en-US" altLang="ja-JP" sz="1800" dirty="0" smtClean="0"/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/>
              <a:t>変数の宣言</a:t>
            </a:r>
            <a:endParaRPr lang="en-US" altLang="ja-JP" sz="1800" dirty="0" smtClean="0"/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変数に値代入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値を計算して変数に代入し直し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値を</a:t>
            </a:r>
            <a:r>
              <a:rPr lang="en-US" altLang="ja-JP" sz="1800" dirty="0" smtClean="0">
                <a:solidFill>
                  <a:srgbClr val="FF0000"/>
                </a:solidFill>
              </a:rPr>
              <a:t>1</a:t>
            </a:r>
            <a:r>
              <a:rPr lang="ja-JP" altLang="en-US" sz="1800" dirty="0" smtClean="0">
                <a:solidFill>
                  <a:srgbClr val="FF0000"/>
                </a:solidFill>
              </a:rPr>
              <a:t>増やす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値を</a:t>
            </a:r>
            <a:r>
              <a:rPr lang="en-US" altLang="ja-JP" sz="1800" dirty="0" smtClean="0">
                <a:solidFill>
                  <a:srgbClr val="FF0000"/>
                </a:solidFill>
              </a:rPr>
              <a:t>1</a:t>
            </a:r>
            <a:r>
              <a:rPr lang="ja-JP" altLang="en-US" sz="1800" dirty="0" smtClean="0">
                <a:solidFill>
                  <a:srgbClr val="FF0000"/>
                </a:solidFill>
              </a:rPr>
              <a:t>減らす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値を一定値増やす</a:t>
            </a:r>
            <a:r>
              <a:rPr lang="en-US" altLang="ja-JP" sz="1800" dirty="0" smtClean="0">
                <a:solidFill>
                  <a:srgbClr val="FF0000"/>
                </a:solidFill>
              </a:rPr>
              <a:t>;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en-US" altLang="ja-JP" sz="1800" dirty="0" err="1" smtClean="0"/>
              <a:t>stdio</a:t>
            </a:r>
            <a:r>
              <a:rPr kumimoji="1" lang="en-US" altLang="ja-JP" sz="1800" dirty="0" err="1" smtClean="0"/>
              <a:t>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=1;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=i+1;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++;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--;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+=2;</a:t>
            </a:r>
            <a:endParaRPr kumimoji="1"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923928" y="3789040"/>
            <a:ext cx="108012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267744" y="3429000"/>
            <a:ext cx="273630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2123728" y="4077072"/>
            <a:ext cx="288032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123728" y="4437112"/>
            <a:ext cx="288032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2843808" y="4725144"/>
            <a:ext cx="216024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独自関数の定義と使用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96544"/>
          </a:xfrm>
          <a:ln w="44450" cmpd="thickThin">
            <a:solidFill>
              <a:srgbClr val="FF0000"/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ja-JP" sz="1800" dirty="0" smtClean="0"/>
              <a:t>#include &lt;</a:t>
            </a:r>
            <a:r>
              <a:rPr lang="ja-JP" altLang="en-US" sz="1800" dirty="0" smtClean="0"/>
              <a:t>ヘッダ</a:t>
            </a:r>
            <a:r>
              <a:rPr lang="en-US" altLang="ja-JP" sz="1800" dirty="0" smtClean="0"/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独自関数使用宣言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/>
              <a:t>変数の宣言</a:t>
            </a:r>
            <a:endParaRPr lang="en-US" altLang="ja-JP" sz="1800" dirty="0" smtClean="0"/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独自関数の使用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 smtClean="0"/>
              <a:t>}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独自関数の定義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独自関数で実行する内容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結果を返す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}</a:t>
            </a:r>
            <a:endParaRPr lang="en-US" altLang="ja-JP" sz="1800" dirty="0">
              <a:solidFill>
                <a:srgbClr val="FF0000"/>
              </a:solidFill>
            </a:endParaRP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en-US" altLang="ja-JP" sz="1800" dirty="0" err="1" smtClean="0"/>
              <a:t>stdio</a:t>
            </a:r>
            <a:r>
              <a:rPr kumimoji="1" lang="en-US" altLang="ja-JP" sz="1800" dirty="0" err="1" smtClean="0"/>
              <a:t>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r>
              <a:rPr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800" dirty="0" smtClean="0">
                <a:solidFill>
                  <a:srgbClr val="FF0000"/>
                </a:solidFill>
              </a:rPr>
              <a:t>  f(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800" dirty="0" smtClean="0">
                <a:solidFill>
                  <a:srgbClr val="FF0000"/>
                </a:solidFill>
              </a:rPr>
              <a:t>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);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=0,j;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j=f(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 smtClean="0"/>
              <a:t>}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kumimoji="1"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  f(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 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800" dirty="0" smtClean="0">
                <a:solidFill>
                  <a:srgbClr val="FF0000"/>
                </a:solidFill>
              </a:rPr>
              <a:t> j;</a:t>
            </a:r>
          </a:p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	j=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*3;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return j;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}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555776" y="2996952"/>
            <a:ext cx="244827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>
            <a:off x="2195736" y="4293096"/>
            <a:ext cx="252028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左中かっこ 14"/>
          <p:cNvSpPr/>
          <p:nvPr/>
        </p:nvSpPr>
        <p:spPr>
          <a:xfrm>
            <a:off x="4860032" y="4653136"/>
            <a:ext cx="144016" cy="50405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3491880" y="4797152"/>
            <a:ext cx="1296144" cy="144016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>
            <a:off x="1979712" y="5301208"/>
            <a:ext cx="302433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flipH="1">
            <a:off x="5580112" y="2996952"/>
            <a:ext cx="504056" cy="0"/>
          </a:xfrm>
          <a:prstGeom prst="straightConnector1">
            <a:avLst/>
          </a:prstGeom>
          <a:ln w="381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5652120" y="4293096"/>
            <a:ext cx="432048" cy="0"/>
          </a:xfrm>
          <a:prstGeom prst="lin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6084168" y="2996952"/>
            <a:ext cx="0" cy="1296144"/>
          </a:xfrm>
          <a:prstGeom prst="lin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6084168" y="4293096"/>
            <a:ext cx="432048" cy="0"/>
          </a:xfrm>
          <a:prstGeom prst="lin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6516216" y="1628800"/>
            <a:ext cx="0" cy="2664296"/>
          </a:xfrm>
          <a:prstGeom prst="lin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>
            <a:off x="5724128" y="1628800"/>
            <a:ext cx="792088" cy="0"/>
          </a:xfrm>
          <a:prstGeom prst="straightConnector1">
            <a:avLst/>
          </a:prstGeom>
          <a:ln w="381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>
            <a:off x="2339752" y="1700808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ファイルに出力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stdlib.h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ファイル用変数（ファイルポインタ）の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宣言</a:t>
            </a: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ファイルをオープン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ファイルへの書き込み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ファイルをクローズ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stdio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stdlib.h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FILE  *f;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if((f = 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fopen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test.txt”,”w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”))==NULL){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ja-JP" altLang="en-US" sz="1800" dirty="0" smtClean="0">
                <a:solidFill>
                  <a:srgbClr val="FF0000"/>
                </a:solidFill>
              </a:rPr>
              <a:t>オープン失敗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exit(1);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fprintf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(f, ”Hello world!\n”);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fclose</a:t>
            </a:r>
            <a:r>
              <a:rPr lang="en-US" altLang="ja-JP" sz="1800" dirty="0" smtClean="0">
                <a:solidFill>
                  <a:srgbClr val="FF0000"/>
                </a:solidFill>
              </a:rPr>
              <a:t>(f);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699792" y="3284984"/>
            <a:ext cx="2088232" cy="432048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987824" y="4437112"/>
            <a:ext cx="201622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2627784" y="472514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左中かっこ 12"/>
          <p:cNvSpPr/>
          <p:nvPr/>
        </p:nvSpPr>
        <p:spPr>
          <a:xfrm>
            <a:off x="4860032" y="3140968"/>
            <a:ext cx="144016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4355976" y="2636912"/>
            <a:ext cx="64807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ファイルから入力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stdlib.h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ファイル用変数（ファイルポインタ）の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宣言</a:t>
            </a: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ファイルをオープン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ファイルから読み込み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ファイルをクローズ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stdio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stdlib.h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FILE  *f;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;</a:t>
            </a: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if((f = 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fopen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test.txt”,”r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”))==NULL){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ja-JP" altLang="en-US" sz="1800" dirty="0" smtClean="0">
                <a:solidFill>
                  <a:srgbClr val="FF0000"/>
                </a:solidFill>
              </a:rPr>
              <a:t>オープン失敗</a:t>
            </a:r>
            <a:r>
              <a:rPr lang="en-US" altLang="ja-JP" sz="1800" dirty="0" smtClean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exit(1);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fscanf</a:t>
            </a:r>
            <a:r>
              <a:rPr lang="en-US" altLang="ja-JP" sz="1800" dirty="0" smtClean="0">
                <a:solidFill>
                  <a:srgbClr val="FF0000"/>
                </a:solidFill>
              </a:rPr>
              <a:t>(f, ”%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d”,&amp;i</a:t>
            </a:r>
            <a:r>
              <a:rPr lang="en-US" altLang="ja-JP" sz="1800" dirty="0" smtClean="0">
                <a:solidFill>
                  <a:srgbClr val="FF0000"/>
                </a:solidFill>
              </a:rPr>
              <a:t>);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fclose</a:t>
            </a:r>
            <a:r>
              <a:rPr lang="en-US" altLang="ja-JP" sz="1800" dirty="0" smtClean="0">
                <a:solidFill>
                  <a:srgbClr val="FF0000"/>
                </a:solidFill>
              </a:rPr>
              <a:t>(f);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699792" y="3284984"/>
            <a:ext cx="2088232" cy="432048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4355976" y="2636912"/>
            <a:ext cx="64807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2627784" y="472514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左中かっこ 12"/>
          <p:cNvSpPr/>
          <p:nvPr/>
        </p:nvSpPr>
        <p:spPr>
          <a:xfrm>
            <a:off x="4860032" y="3140968"/>
            <a:ext cx="144016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987824" y="4437112"/>
            <a:ext cx="201622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73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変数の型と</a:t>
            </a:r>
            <a:r>
              <a:rPr lang="ja-JP" altLang="en-US" dirty="0" smtClean="0"/>
              <a:t>表記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55962976"/>
              </p:ext>
            </p:extLst>
          </p:nvPr>
        </p:nvGraphicFramePr>
        <p:xfrm>
          <a:off x="457200" y="1128496"/>
          <a:ext cx="8229600" cy="39014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530624"/>
                <a:gridCol w="3096344"/>
                <a:gridCol w="26026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型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扱える範囲</a:t>
                      </a:r>
                      <a:r>
                        <a:rPr kumimoji="1" lang="en-US" altLang="ja-JP" sz="2000" dirty="0" smtClean="0"/>
                        <a:t>(</a:t>
                      </a:r>
                      <a:r>
                        <a:rPr kumimoji="1" lang="en-US" altLang="ja-JP" sz="2000" dirty="0" err="1" smtClean="0"/>
                        <a:t>gcc-cygwin</a:t>
                      </a:r>
                      <a:r>
                        <a:rPr kumimoji="1"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 </a:t>
                      </a:r>
                      <a:r>
                        <a:rPr kumimoji="1" lang="en-US" altLang="ja-JP" sz="2000" dirty="0" err="1" smtClean="0"/>
                        <a:t>printf</a:t>
                      </a:r>
                      <a:r>
                        <a:rPr kumimoji="1" lang="ja-JP" altLang="en-US" sz="2000" dirty="0" smtClean="0"/>
                        <a:t>　中の表記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文字型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　</a:t>
                      </a:r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char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-127</a:t>
                      </a:r>
                      <a:r>
                        <a:rPr kumimoji="1" lang="ja-JP" altLang="en-US" sz="2000" dirty="0" smtClean="0"/>
                        <a:t>　</a:t>
                      </a:r>
                      <a:r>
                        <a:rPr kumimoji="1" lang="en-US" altLang="ja-JP" sz="2000" dirty="0" smtClean="0"/>
                        <a:t>〜</a:t>
                      </a:r>
                      <a:r>
                        <a:rPr kumimoji="1" lang="ja-JP" altLang="en-US" sz="2000" dirty="0" smtClean="0"/>
                        <a:t>　</a:t>
                      </a:r>
                      <a:r>
                        <a:rPr kumimoji="1" lang="en-US" altLang="ja-JP" sz="2000" dirty="0" smtClean="0"/>
                        <a:t>128 </a:t>
                      </a:r>
                      <a:r>
                        <a:rPr kumimoji="1" lang="ja-JP" altLang="en-US" sz="2000" dirty="0" smtClean="0"/>
                        <a:t>（文字）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%c(</a:t>
                      </a:r>
                      <a:r>
                        <a:rPr kumimoji="1" lang="ja-JP" altLang="en-US" sz="2000" dirty="0" smtClean="0"/>
                        <a:t>文字</a:t>
                      </a:r>
                      <a:r>
                        <a:rPr kumimoji="1" lang="en-US" altLang="ja-JP" sz="2000" dirty="0" smtClean="0"/>
                        <a:t>), %d(</a:t>
                      </a:r>
                      <a:r>
                        <a:rPr kumimoji="1" lang="ja-JP" altLang="en-US" sz="2000" dirty="0" smtClean="0"/>
                        <a:t>値</a:t>
                      </a:r>
                      <a:r>
                        <a:rPr kumimoji="1"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整数型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　</a:t>
                      </a:r>
                      <a:r>
                        <a:rPr kumimoji="1" lang="en-US" altLang="ja-JP" sz="2000" dirty="0" err="1" smtClean="0">
                          <a:solidFill>
                            <a:schemeClr val="tx1"/>
                          </a:solidFill>
                        </a:rPr>
                        <a:t>int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kumimoji="1" lang="en-US" altLang="ja-JP" sz="2000" dirty="0" smtClean="0"/>
                        <a:t>2147483648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kumimoji="1" lang="en-US" altLang="ja-JP" sz="2000" dirty="0" smtClean="0"/>
                        <a:t>                   〜 2147483647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%d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倍長整数型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　</a:t>
                      </a:r>
                      <a:r>
                        <a:rPr kumimoji="1" lang="en-US" altLang="ja-JP" sz="2000" dirty="0" smtClean="0"/>
                        <a:t>long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2000" dirty="0" smtClean="0"/>
                        <a:t>- 9223372036854775808</a:t>
                      </a:r>
                      <a:r>
                        <a:rPr kumimoji="1" lang="ja-JP" altLang="en-US" sz="2000" dirty="0" smtClean="0"/>
                        <a:t>　 </a:t>
                      </a:r>
                      <a:r>
                        <a:rPr kumimoji="1" lang="en-US" altLang="ja-JP" sz="2000" dirty="0" smtClean="0"/>
                        <a:t>〜 9223372036854775807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%</a:t>
                      </a:r>
                      <a:r>
                        <a:rPr kumimoji="1" lang="en-US" altLang="ja-JP" sz="2000" dirty="0" err="1" smtClean="0"/>
                        <a:t>ld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単精度浮動小数点型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　</a:t>
                      </a:r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float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有効数字</a:t>
                      </a:r>
                      <a:r>
                        <a:rPr kumimoji="1" lang="en-US" altLang="ja-JP" sz="2000" dirty="0" smtClean="0"/>
                        <a:t>6</a:t>
                      </a:r>
                      <a:r>
                        <a:rPr kumimoji="1" lang="ja-JP" altLang="en-US" sz="2000" dirty="0" smtClean="0"/>
                        <a:t>桁の実数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3.4E-38 〜 3.4E+38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%f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en-US" sz="2000" dirty="0" smtClean="0"/>
                        <a:t>倍</a:t>
                      </a:r>
                      <a:r>
                        <a:rPr kumimoji="1" lang="ja-JP" altLang="en-US" sz="2000" dirty="0" smtClean="0"/>
                        <a:t>精度浮動小数点型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ja-JP" sz="2000" dirty="0" smtClean="0"/>
                        <a:t>　</a:t>
                      </a:r>
                      <a:r>
                        <a:rPr kumimoji="1" lang="en-US" altLang="ja-JP" sz="2000" dirty="0" smtClean="0"/>
                        <a:t>double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有効数字</a:t>
                      </a:r>
                      <a:r>
                        <a:rPr kumimoji="1" lang="en-US" altLang="ja-JP" sz="2000" dirty="0" smtClean="0"/>
                        <a:t>15</a:t>
                      </a:r>
                      <a:r>
                        <a:rPr kumimoji="1" lang="ja-JP" altLang="en-US" sz="2000" dirty="0" smtClean="0"/>
                        <a:t>桁の実数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 1.7E-308 〜 1.7E+308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%f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737461" y="5181257"/>
            <a:ext cx="61863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dirty="0" smtClean="0">
                <a:solidFill>
                  <a:srgbClr val="000090"/>
                </a:solidFill>
              </a:rPr>
              <a:t>変数の名付け規則：</a:t>
            </a:r>
          </a:p>
          <a:p>
            <a:pPr marL="342900" indent="-342900">
              <a:buAutoNum type="arabicParenR"/>
            </a:pPr>
            <a:r>
              <a:rPr kumimoji="1" lang="ja-JP" altLang="en-US" dirty="0" smtClean="0">
                <a:solidFill>
                  <a:srgbClr val="000090"/>
                </a:solidFill>
              </a:rPr>
              <a:t>先頭文字は英字</a:t>
            </a:r>
            <a:r>
              <a:rPr kumimoji="1" lang="en-US" altLang="ja-JP" dirty="0" smtClean="0">
                <a:solidFill>
                  <a:srgbClr val="000090"/>
                </a:solidFill>
              </a:rPr>
              <a:t>(a-z, A-Z)</a:t>
            </a:r>
            <a:r>
              <a:rPr kumimoji="1" lang="ja-JP" altLang="en-US" dirty="0" smtClean="0">
                <a:solidFill>
                  <a:srgbClr val="000090"/>
                </a:solidFill>
              </a:rPr>
              <a:t>または下線</a:t>
            </a:r>
            <a:r>
              <a:rPr kumimoji="1" lang="en-US" altLang="ja-JP" dirty="0" smtClean="0">
                <a:solidFill>
                  <a:srgbClr val="000090"/>
                </a:solidFill>
              </a:rPr>
              <a:t>( _ )</a:t>
            </a:r>
          </a:p>
          <a:p>
            <a:pPr marL="342900" indent="-342900">
              <a:buAutoNum type="arabicParenR"/>
            </a:pPr>
            <a:r>
              <a:rPr lang="en-US" altLang="ja-JP" dirty="0" smtClean="0">
                <a:solidFill>
                  <a:srgbClr val="000090"/>
                </a:solidFill>
              </a:rPr>
              <a:t>2</a:t>
            </a:r>
            <a:r>
              <a:rPr lang="ja-JP" altLang="en-US" dirty="0" smtClean="0">
                <a:solidFill>
                  <a:srgbClr val="000090"/>
                </a:solidFill>
              </a:rPr>
              <a:t>文字目以降は英字，下線，数字</a:t>
            </a:r>
            <a:endParaRPr lang="en-US" altLang="ja-JP" dirty="0" smtClean="0">
              <a:solidFill>
                <a:srgbClr val="000090"/>
              </a:solidFill>
            </a:endParaRPr>
          </a:p>
          <a:p>
            <a:pPr marL="342900" indent="-342900">
              <a:buAutoNum type="arabicParenR"/>
            </a:pPr>
            <a:r>
              <a:rPr kumimoji="1" lang="ja-JP" altLang="en-US" dirty="0" smtClean="0">
                <a:solidFill>
                  <a:srgbClr val="000090"/>
                </a:solidFill>
              </a:rPr>
              <a:t>大文字と小文字は区別</a:t>
            </a:r>
            <a:endParaRPr kumimoji="1" lang="en-US" altLang="ja-JP" dirty="0" smtClean="0">
              <a:solidFill>
                <a:srgbClr val="000090"/>
              </a:solidFill>
            </a:endParaRPr>
          </a:p>
          <a:p>
            <a:pPr marL="342900" indent="-342900">
              <a:buAutoNum type="arabicParenR"/>
            </a:pPr>
            <a:r>
              <a:rPr kumimoji="1" lang="ja-JP" altLang="en-US" dirty="0" smtClean="0">
                <a:solidFill>
                  <a:srgbClr val="000090"/>
                </a:solidFill>
              </a:rPr>
              <a:t>先頭から</a:t>
            </a:r>
            <a:r>
              <a:rPr kumimoji="1" lang="en-US" altLang="ja-JP" dirty="0" smtClean="0">
                <a:solidFill>
                  <a:srgbClr val="000090"/>
                </a:solidFill>
              </a:rPr>
              <a:t>31</a:t>
            </a:r>
            <a:r>
              <a:rPr kumimoji="1" lang="ja-JP" altLang="en-US" dirty="0" smtClean="0">
                <a:solidFill>
                  <a:srgbClr val="000090"/>
                </a:solidFill>
              </a:rPr>
              <a:t>文字までが有効，予約語</a:t>
            </a:r>
            <a:r>
              <a:rPr kumimoji="1" lang="en-US" altLang="ja-JP" dirty="0" smtClean="0">
                <a:solidFill>
                  <a:srgbClr val="000090"/>
                </a:solidFill>
              </a:rPr>
              <a:t>(do, for, …)</a:t>
            </a:r>
            <a:r>
              <a:rPr kumimoji="1" lang="ja-JP" altLang="en-US" dirty="0" smtClean="0">
                <a:solidFill>
                  <a:srgbClr val="000090"/>
                </a:solidFill>
              </a:rPr>
              <a:t>などは不可</a:t>
            </a:r>
            <a:endParaRPr kumimoji="1" lang="ja-JP" altLang="en-US" dirty="0">
              <a:solidFill>
                <a:srgbClr val="00009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117800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数列の和とループ計算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数列の和⇒繰り返し（</a:t>
            </a:r>
            <a:r>
              <a:rPr lang="en-US" altLang="ja-JP" sz="1800" dirty="0" smtClean="0">
                <a:solidFill>
                  <a:srgbClr val="FF0000"/>
                </a:solidFill>
              </a:rPr>
              <a:t>for</a:t>
            </a:r>
            <a:r>
              <a:rPr lang="ja-JP" altLang="en-US" sz="1800" dirty="0" smtClean="0">
                <a:solidFill>
                  <a:srgbClr val="FF0000"/>
                </a:solidFill>
              </a:rPr>
              <a:t>文）で計算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項を数える変数「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」の宣言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最終項の変数宣言と設定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「和」用変数の宣言と初期値設定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変数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ja-JP" altLang="en-US" sz="1800" dirty="0" smtClean="0">
                <a:solidFill>
                  <a:srgbClr val="FF0000"/>
                </a:solidFill>
              </a:rPr>
              <a:t>を実数として扱うための変数宣言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ループ計算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整数変数を実数変数（</a:t>
            </a:r>
            <a:r>
              <a:rPr lang="en-US" altLang="ja-JP" sz="1800" dirty="0" smtClean="0">
                <a:solidFill>
                  <a:srgbClr val="FF0000"/>
                </a:solidFill>
              </a:rPr>
              <a:t>float</a:t>
            </a:r>
            <a:r>
              <a:rPr lang="ja-JP" altLang="en-US" sz="1800" dirty="0" smtClean="0">
                <a:solidFill>
                  <a:srgbClr val="FF0000"/>
                </a:solidFill>
              </a:rPr>
              <a:t>）に変換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 smtClean="0">
                <a:solidFill>
                  <a:srgbClr val="FF0000"/>
                </a:solidFill>
              </a:rPr>
              <a:t>項の加算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i="1" dirty="0" smtClean="0">
                <a:solidFill>
                  <a:srgbClr val="FF0000"/>
                </a:solidFill>
              </a:rPr>
              <a:t>        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lang="en-US" altLang="ja-JP" sz="1800" dirty="0" err="1" smtClean="0"/>
              <a:t>stdio</a:t>
            </a:r>
            <a:r>
              <a:rPr kumimoji="1" lang="en-US" altLang="ja-JP" sz="1800" dirty="0" err="1" smtClean="0"/>
              <a:t>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800" dirty="0" smtClean="0">
                <a:solidFill>
                  <a:srgbClr val="FF0000"/>
                </a:solidFill>
              </a:rPr>
              <a:t> 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800" dirty="0" smtClean="0">
                <a:solidFill>
                  <a:srgbClr val="FF0000"/>
                </a:solidFill>
              </a:rPr>
              <a:t>  n=10;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float  s=0;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float  a;</a:t>
            </a:r>
          </a:p>
          <a:p>
            <a:pPr>
              <a:buNone/>
            </a:pP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for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=1; 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&lt;=n; 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++){</a:t>
            </a:r>
          </a:p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a=(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float)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      </a:t>
            </a:r>
            <a:r>
              <a:rPr lang="en-US" altLang="ja-JP" sz="1800" dirty="0" smtClean="0">
                <a:solidFill>
                  <a:srgbClr val="FF0000"/>
                </a:solidFill>
              </a:rPr>
              <a:t>s=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s+a</a:t>
            </a:r>
            <a:r>
              <a:rPr lang="en-US" altLang="ja-JP" sz="1800" dirty="0" smtClean="0">
                <a:solidFill>
                  <a:srgbClr val="FF0000"/>
                </a:solidFill>
              </a:rPr>
              <a:t>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 smtClean="0">
                <a:solidFill>
                  <a:srgbClr val="FF0000"/>
                </a:solidFill>
              </a:rPr>
              <a:t>	}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3779912" y="3212976"/>
            <a:ext cx="122413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3059832" y="2636912"/>
            <a:ext cx="194421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1763688" y="4149080"/>
            <a:ext cx="324036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9" name="コンテンツ プレースホルダ 10"/>
          <p:cNvGraphicFramePr>
            <a:graphicFrameLocks noChangeAspect="1"/>
          </p:cNvGraphicFramePr>
          <p:nvPr/>
        </p:nvGraphicFramePr>
        <p:xfrm>
          <a:off x="899592" y="1556792"/>
          <a:ext cx="2376264" cy="702478"/>
        </p:xfrm>
        <a:graphic>
          <a:graphicData uri="http://schemas.openxmlformats.org/presentationml/2006/ole">
            <p:oleObj spid="_x0000_s87042" name="数式" r:id="rId3" imgW="1460160" imgH="431640" progId="Equation.3">
              <p:embed/>
            </p:oleObj>
          </a:graphicData>
        </a:graphic>
      </p:graphicFrame>
      <p:cxnSp>
        <p:nvCxnSpPr>
          <p:cNvPr id="19" name="直線矢印コネクタ 18"/>
          <p:cNvCxnSpPr/>
          <p:nvPr/>
        </p:nvCxnSpPr>
        <p:spPr>
          <a:xfrm>
            <a:off x="3059832" y="2924944"/>
            <a:ext cx="194421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1547664" y="4725144"/>
            <a:ext cx="381642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オブジェクト 2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87043" name="数式" r:id="rId4" imgW="0" imgH="0" progId="Equation.3">
              <p:embed/>
            </p:oleObj>
          </a:graphicData>
        </a:graphic>
      </p:graphicFrame>
      <p:graphicFrame>
        <p:nvGraphicFramePr>
          <p:cNvPr id="27" name="オブジェクト 26"/>
          <p:cNvGraphicFramePr>
            <a:graphicFrameLocks noChangeAspect="1"/>
          </p:cNvGraphicFramePr>
          <p:nvPr/>
        </p:nvGraphicFramePr>
        <p:xfrm>
          <a:off x="1109663" y="4868863"/>
          <a:ext cx="2743200" cy="950912"/>
        </p:xfrm>
        <a:graphic>
          <a:graphicData uri="http://schemas.openxmlformats.org/presentationml/2006/ole">
            <p:oleObj spid="_x0000_s87044" name="数式" r:id="rId5" imgW="2158920" imgH="749160" progId="Equation.3">
              <p:embed/>
            </p:oleObj>
          </a:graphicData>
        </a:graphic>
      </p:graphicFrame>
      <p:cxnSp>
        <p:nvCxnSpPr>
          <p:cNvPr id="13" name="直線矢印コネクタ 12"/>
          <p:cNvCxnSpPr/>
          <p:nvPr/>
        </p:nvCxnSpPr>
        <p:spPr>
          <a:xfrm>
            <a:off x="4283968" y="3501008"/>
            <a:ext cx="72008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3995936" y="4437112"/>
            <a:ext cx="136815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変数宣言と初期値代入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kumimoji="1" lang="ja-JP" altLang="en-US" sz="1800" dirty="0" smtClean="0"/>
              <a:t>ヘッダ</a:t>
            </a:r>
            <a:r>
              <a:rPr kumimoji="1" lang="en-US" altLang="ja-JP" sz="1800" dirty="0" smtClean="0"/>
              <a:t>&gt;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変数の宣言、初期値代入</a:t>
            </a:r>
            <a:r>
              <a:rPr lang="ja-JP" altLang="en-US" sz="1800" dirty="0">
                <a:solidFill>
                  <a:srgbClr val="FF0000"/>
                </a:solidFill>
              </a:rPr>
              <a:t>１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変数の宣言、初期値代入２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kumimoji="1" lang="en-US" altLang="ja-JP" sz="1800" dirty="0" err="1" smtClean="0"/>
              <a:t>stdio.h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800" dirty="0" smtClean="0">
                <a:solidFill>
                  <a:srgbClr val="FF0000"/>
                </a:solidFill>
              </a:rPr>
              <a:t>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=0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float x=1.3E3;</a:t>
            </a:r>
            <a:endParaRPr kumimoji="1"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563888" y="2780928"/>
            <a:ext cx="144016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339752" y="148478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3563888" y="3068960"/>
            <a:ext cx="144016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変数宣言と後から代入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kumimoji="1" lang="ja-JP" altLang="en-US" sz="1800" dirty="0" smtClean="0"/>
              <a:t>ヘッダ</a:t>
            </a:r>
            <a:r>
              <a:rPr kumimoji="1" lang="en-US" altLang="ja-JP" sz="1800" dirty="0" smtClean="0"/>
              <a:t>&gt;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変数の宣言１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変数の宣言２</a:t>
            </a: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変数の代入１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変数の代入２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/>
              <a:t>#include &lt;</a:t>
            </a:r>
            <a:r>
              <a:rPr kumimoji="1" lang="en-US" altLang="ja-JP" sz="1800" dirty="0" err="1" smtClean="0"/>
              <a:t>stdio.h</a:t>
            </a:r>
            <a:r>
              <a:rPr kumimoji="1" lang="en-US" altLang="ja-JP" sz="1800" dirty="0" smtClean="0"/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800" dirty="0" smtClean="0">
                <a:solidFill>
                  <a:srgbClr val="FF0000"/>
                </a:solidFill>
              </a:rPr>
              <a:t> </a:t>
            </a:r>
            <a:r>
              <a:rPr lang="en-US" altLang="ja-JP" sz="1800" dirty="0">
                <a:solidFill>
                  <a:srgbClr val="FF0000"/>
                </a:solidFill>
              </a:rPr>
              <a:t> 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float x;</a:t>
            </a:r>
            <a:endParaRPr kumimoji="1"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800" dirty="0" smtClean="0">
                <a:solidFill>
                  <a:srgbClr val="FF0000"/>
                </a:solidFill>
              </a:rPr>
              <a:t>=0;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en-US" altLang="ja-JP" sz="1800" dirty="0" smtClean="0">
                <a:solidFill>
                  <a:srgbClr val="FF0000"/>
                </a:solidFill>
              </a:rPr>
              <a:t>x=1.3E3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267744" y="2780928"/>
            <a:ext cx="273630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267744" y="3068960"/>
            <a:ext cx="273630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>
            <a:off x="2267744" y="3789040"/>
            <a:ext cx="273630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2267744" y="4077072"/>
            <a:ext cx="273630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H="1">
            <a:off x="611560" y="2780928"/>
            <a:ext cx="216024" cy="0"/>
          </a:xfrm>
          <a:prstGeom prst="lin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11560" y="2780928"/>
            <a:ext cx="0" cy="936104"/>
          </a:xfrm>
          <a:prstGeom prst="lin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>
            <a:off x="611560" y="3717032"/>
            <a:ext cx="288032" cy="0"/>
          </a:xfrm>
          <a:prstGeom prst="straightConnector1">
            <a:avLst/>
          </a:prstGeom>
          <a:ln w="381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H="1">
            <a:off x="539552" y="3140968"/>
            <a:ext cx="216024" cy="0"/>
          </a:xfrm>
          <a:prstGeom prst="lin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539552" y="3140968"/>
            <a:ext cx="0" cy="936104"/>
          </a:xfrm>
          <a:prstGeom prst="lin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>
            <a:off x="539552" y="4077072"/>
            <a:ext cx="288032" cy="0"/>
          </a:xfrm>
          <a:prstGeom prst="straightConnector1">
            <a:avLst/>
          </a:prstGeom>
          <a:ln w="381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画面に「数値」出力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ja-JP" altLang="en-US" sz="1800" dirty="0" smtClean="0">
                <a:solidFill>
                  <a:srgbClr val="FF0000"/>
                </a:solidFill>
              </a:rPr>
              <a:t>変数の宣言と初期値代入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画面への出力命令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 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=3;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(”%d\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n”,i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347864" y="2780928"/>
            <a:ext cx="165618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339752" y="148478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771800" y="3429000"/>
            <a:ext cx="223224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画面に「文章」出力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画面への出力命令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(”Hello world!\n”);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771800" y="2780928"/>
            <a:ext cx="223224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339752" y="148478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変数に記憶した「文章」を画面出力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	</a:t>
            </a:r>
            <a:r>
              <a:rPr kumimoji="1" lang="ja-JP" altLang="en-US" sz="1800" dirty="0" smtClean="0">
                <a:solidFill>
                  <a:srgbClr val="FF0000"/>
                </a:solidFill>
              </a:rPr>
              <a:t>文字列用変数の宣言と代入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画面への出力命令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char s[]=“Hello world!\n”;</a:t>
            </a:r>
          </a:p>
          <a:p>
            <a:pPr>
              <a:buNone/>
            </a:pP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printf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smtClean="0">
                <a:solidFill>
                  <a:srgbClr val="FF0000"/>
                </a:solidFill>
              </a:rPr>
              <a:t>%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”,s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707904" y="2780928"/>
            <a:ext cx="129614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339752" y="148478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>
            <a:off x="2771800" y="3429000"/>
            <a:ext cx="223224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キーボードから「数値」入力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main(void)</a:t>
            </a:r>
          </a:p>
          <a:p>
            <a:pPr>
              <a:buNone/>
            </a:pPr>
            <a:r>
              <a:rPr kumimoji="1"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変数の宣言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lang="ja-JP" altLang="en-US" sz="1800" dirty="0" smtClean="0">
                <a:solidFill>
                  <a:srgbClr val="FF0000"/>
                </a:solidFill>
              </a:rPr>
              <a:t>キーボードからの入力命令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1800" dirty="0" smtClean="0">
                <a:solidFill>
                  <a:srgbClr val="FF0000"/>
                </a:solidFill>
              </a:rPr>
              <a:t>#include &lt;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stdio.h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 smtClean="0"/>
              <a:t>int</a:t>
            </a:r>
            <a:r>
              <a:rPr kumimoji="1" lang="en-US" altLang="ja-JP" sz="1800" dirty="0" smtClean="0"/>
              <a:t> main(void)</a:t>
            </a:r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800" dirty="0" smtClean="0">
                <a:solidFill>
                  <a:srgbClr val="FF0000"/>
                </a:solidFill>
              </a:rPr>
              <a:t> a;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smtClean="0"/>
              <a:t>	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scanf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(”</a:t>
            </a:r>
            <a:r>
              <a:rPr lang="en-US" altLang="ja-JP" sz="1800" dirty="0" smtClean="0">
                <a:solidFill>
                  <a:srgbClr val="FF0000"/>
                </a:solidFill>
              </a:rPr>
              <a:t>%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d</a:t>
            </a:r>
            <a:r>
              <a:rPr kumimoji="1" lang="en-US" altLang="ja-JP" sz="1800" dirty="0" err="1" smtClean="0">
                <a:solidFill>
                  <a:srgbClr val="FF0000"/>
                </a:solidFill>
              </a:rPr>
              <a:t>”,&amp;a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);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1800" dirty="0"/>
          </a:p>
          <a:p>
            <a:pPr>
              <a:buNone/>
            </a:pPr>
            <a:r>
              <a:rPr lang="en-US" altLang="ja-JP" sz="1800" dirty="0" smtClean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  <a:endParaRPr kumimoji="1" lang="en-US" altLang="ja-JP" sz="1800" dirty="0" smtClean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563888" y="3429000"/>
            <a:ext cx="144016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2339752" y="148478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2051720" y="2780928"/>
            <a:ext cx="2952328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1264</Words>
  <Application>Microsoft Office PowerPoint</Application>
  <PresentationFormat>画面に合わせる (4:3)</PresentationFormat>
  <Paragraphs>790</Paragraphs>
  <Slides>30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30</vt:i4>
      </vt:variant>
    </vt:vector>
  </HeadingPairs>
  <TitlesOfParts>
    <vt:vector size="33" baseType="lpstr">
      <vt:lpstr>Office テーマ</vt:lpstr>
      <vt:lpstr>数式</vt:lpstr>
      <vt:lpstr>Microsoft 数式 3.0</vt:lpstr>
      <vt:lpstr>基本骨格</vt:lpstr>
      <vt:lpstr>変数の宣言</vt:lpstr>
      <vt:lpstr>変数の型と表記 </vt:lpstr>
      <vt:lpstr>変数宣言と初期値代入</vt:lpstr>
      <vt:lpstr>変数宣言と後から代入</vt:lpstr>
      <vt:lpstr>画面に「数値」出力</vt:lpstr>
      <vt:lpstr>画面に「文章」出力</vt:lpstr>
      <vt:lpstr>変数に記憶した「文章」を画面出力</vt:lpstr>
      <vt:lpstr>キーボードから「数値」入力</vt:lpstr>
      <vt:lpstr>キーボードから「一文字」入力</vt:lpstr>
      <vt:lpstr>キーボードから「文章」入力</vt:lpstr>
      <vt:lpstr>入出力の方法    printf(), scanf()</vt:lpstr>
      <vt:lpstr>出力幅の指定</vt:lpstr>
      <vt:lpstr>算術関数の使用</vt:lpstr>
      <vt:lpstr>算術演算子,算術関数</vt:lpstr>
      <vt:lpstr>乱数（古い）</vt:lpstr>
      <vt:lpstr>乱数（新しい）</vt:lpstr>
      <vt:lpstr>条件分岐（２重）</vt:lpstr>
      <vt:lpstr>スライド 19</vt:lpstr>
      <vt:lpstr>スライド 20</vt:lpstr>
      <vt:lpstr>条件分岐（多重、数値）</vt:lpstr>
      <vt:lpstr>条件分岐（多重、文字）</vt:lpstr>
      <vt:lpstr>繰り返し（for文）</vt:lpstr>
      <vt:lpstr>繰り返し（while文）</vt:lpstr>
      <vt:lpstr>繰り返し（do, while文）</vt:lpstr>
      <vt:lpstr>C言語独特の表現</vt:lpstr>
      <vt:lpstr>独自関数の定義と使用</vt:lpstr>
      <vt:lpstr>ファイルに出力</vt:lpstr>
      <vt:lpstr>ファイルから入力</vt:lpstr>
      <vt:lpstr>数列の和とループ計算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基本骨格</dc:title>
  <dc:creator>muroo</dc:creator>
  <cp:lastModifiedBy>muroo</cp:lastModifiedBy>
  <cp:revision>68</cp:revision>
  <dcterms:created xsi:type="dcterms:W3CDTF">2014-06-20T09:18:32Z</dcterms:created>
  <dcterms:modified xsi:type="dcterms:W3CDTF">2014-07-04T01:43:55Z</dcterms:modified>
</cp:coreProperties>
</file>