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65" r:id="rId2"/>
    <p:sldId id="266" r:id="rId3"/>
    <p:sldId id="267" r:id="rId4"/>
    <p:sldId id="268" r:id="rId5"/>
    <p:sldId id="269" r:id="rId6"/>
    <p:sldId id="270" r:id="rId7"/>
    <p:sldId id="271" r:id="rId8"/>
    <p:sldId id="272" r:id="rId9"/>
    <p:sldId id="274" r:id="rId10"/>
    <p:sldId id="280" r:id="rId11"/>
    <p:sldId id="281" r:id="rId12"/>
    <p:sldId id="279" r:id="rId13"/>
    <p:sldId id="277" r:id="rId14"/>
    <p:sldId id="282" r:id="rId15"/>
    <p:sldId id="283" r:id="rId16"/>
    <p:sldId id="289" r:id="rId17"/>
    <p:sldId id="284" r:id="rId18"/>
    <p:sldId id="285" r:id="rId19"/>
    <p:sldId id="286" r:id="rId20"/>
    <p:sldId id="287" r:id="rId21"/>
    <p:sldId id="288" r:id="rId22"/>
  </p:sldIdLst>
  <p:sldSz cx="9144000" cy="6858000" type="screen4x3"/>
  <p:notesSz cx="9144000" cy="6858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clrMru>
    <a:srgbClr val="FFC0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80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A9A4F323-98C5-614D-BABB-5EF9379C07C7}" type="datetimeFigureOut">
              <a:rPr kumimoji="1" lang="ja-JP" altLang="en-US" smtClean="0"/>
              <a:pPr/>
              <a:t>2018/6/18</a:t>
            </a:fld>
            <a:endParaRPr kumimoji="1" lang="ja-JP" altLang="en-US"/>
          </a:p>
        </p:txBody>
      </p:sp>
      <p:sp>
        <p:nvSpPr>
          <p:cNvPr id="4" name="フッター プレースホルダー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D0CC2178-D0E3-ED4F-97C7-025906D553D2}" type="slidenum">
              <a:rPr kumimoji="1" lang="ja-JP" altLang="en-US" smtClean="0"/>
              <a:pPr/>
              <a:t>‹#›</a:t>
            </a:fld>
            <a:endParaRPr kumimoji="1" lang="ja-JP" altLang="en-US"/>
          </a:p>
        </p:txBody>
      </p:sp>
    </p:spTree>
    <p:extLst>
      <p:ext uri="{BB962C8B-B14F-4D97-AF65-F5344CB8AC3E}">
        <p14:creationId xmlns:p14="http://schemas.microsoft.com/office/powerpoint/2010/main" val="20271200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34F796D8-063F-41C5-AE86-F8B41FE9CBEE}" type="datetimeFigureOut">
              <a:rPr kumimoji="1" lang="ja-JP" altLang="en-US" smtClean="0"/>
              <a:pPr/>
              <a:t>2018/6/18</a:t>
            </a:fld>
            <a:endParaRPr kumimoji="1" lang="ja-JP" altLang="en-US"/>
          </a:p>
        </p:txBody>
      </p:sp>
      <p:sp>
        <p:nvSpPr>
          <p:cNvPr id="4" name="スライド イメージ プレースホル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CAA6913C-09A3-4544-B2D1-6CDF9B447A49}" type="slidenum">
              <a:rPr kumimoji="1" lang="ja-JP" altLang="en-US" smtClean="0"/>
              <a:pPr/>
              <a:t>‹#›</a:t>
            </a:fld>
            <a:endParaRPr kumimoji="1" lang="ja-JP" altLang="en-US"/>
          </a:p>
        </p:txBody>
      </p:sp>
    </p:spTree>
    <p:extLst>
      <p:ext uri="{BB962C8B-B14F-4D97-AF65-F5344CB8AC3E}">
        <p14:creationId xmlns:p14="http://schemas.microsoft.com/office/powerpoint/2010/main" val="15805901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1690BED-932B-6B45-9BD2-74B83EA51A05}" type="slidenum">
              <a:rPr kumimoji="1" lang="ja-JP" altLang="en-US" smtClean="0"/>
              <a:pPr/>
              <a:t>21</a:t>
            </a:fld>
            <a:endParaRPr kumimoji="1" lang="ja-JP" altLang="en-US"/>
          </a:p>
        </p:txBody>
      </p:sp>
    </p:spTree>
    <p:extLst>
      <p:ext uri="{BB962C8B-B14F-4D97-AF65-F5344CB8AC3E}">
        <p14:creationId xmlns:p14="http://schemas.microsoft.com/office/powerpoint/2010/main" val="4057783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42117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204832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48457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400893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83423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848110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82512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398204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2508300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146272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7372D0-59A3-0C47-A8D1-04738CD53FFE}" type="datetimeFigureOut">
              <a:rPr kumimoji="1" lang="ja-JP" altLang="en-US" smtClean="0"/>
              <a:pPr/>
              <a:t>2018/6/18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105406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7372D0-59A3-0C47-A8D1-04738CD53FFE}" type="datetimeFigureOut">
              <a:rPr kumimoji="1" lang="ja-JP" altLang="en-US" smtClean="0"/>
              <a:pPr/>
              <a:t>2018/6/18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E8D93-AFF9-DE4D-9F07-6AFD76BE1B91}" type="slidenum">
              <a:rPr kumimoji="1" lang="ja-JP" altLang="en-US" smtClean="0"/>
              <a:pPr/>
              <a:t>‹#›</a:t>
            </a:fld>
            <a:endParaRPr kumimoji="1" lang="ja-JP" altLang="en-US"/>
          </a:p>
        </p:txBody>
      </p:sp>
    </p:spTree>
    <p:extLst>
      <p:ext uri="{BB962C8B-B14F-4D97-AF65-F5344CB8AC3E}">
        <p14:creationId xmlns:p14="http://schemas.microsoft.com/office/powerpoint/2010/main" val="3067960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muroo@cc.tuat.ac.jp"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1863" y="819887"/>
            <a:ext cx="7772400" cy="1470025"/>
          </a:xfrm>
          <a:solidFill>
            <a:srgbClr val="99FF9F"/>
          </a:solidFill>
          <a:ln w="57150" cmpd="sng">
            <a:solidFill>
              <a:srgbClr val="3366FF"/>
            </a:solidFill>
          </a:ln>
        </p:spPr>
        <p:txBody>
          <a:bodyPr>
            <a:normAutofit/>
          </a:bodyPr>
          <a:lstStyle/>
          <a:p>
            <a:r>
              <a:rPr kumimoji="1" lang="ja-JP" altLang="en-US" dirty="0">
                <a:solidFill>
                  <a:srgbClr val="000090"/>
                </a:solidFill>
              </a:rPr>
              <a:t>コンピュータ基礎実験　</a:t>
            </a:r>
            <a:r>
              <a:rPr lang="ja-JP" altLang="en-US" dirty="0">
                <a:solidFill>
                  <a:srgbClr val="000090"/>
                </a:solidFill>
              </a:rPr>
              <a:t>第９</a:t>
            </a:r>
            <a:r>
              <a:rPr kumimoji="1" lang="ja-JP" altLang="en-US" dirty="0">
                <a:solidFill>
                  <a:srgbClr val="000090"/>
                </a:solidFill>
              </a:rPr>
              <a:t>回</a:t>
            </a:r>
          </a:p>
        </p:txBody>
      </p:sp>
      <p:sp>
        <p:nvSpPr>
          <p:cNvPr id="5" name="サブタイトル 4"/>
          <p:cNvSpPr>
            <a:spLocks noGrp="1"/>
          </p:cNvSpPr>
          <p:nvPr>
            <p:ph type="subTitle" idx="1"/>
          </p:nvPr>
        </p:nvSpPr>
        <p:spPr>
          <a:xfrm>
            <a:off x="781863" y="3177540"/>
            <a:ext cx="7772400" cy="3223260"/>
          </a:xfrm>
          <a:solidFill>
            <a:srgbClr val="FFC5ED"/>
          </a:solidFill>
          <a:ln w="38100">
            <a:solidFill>
              <a:srgbClr val="FF0000"/>
            </a:solidFill>
          </a:ln>
        </p:spPr>
        <p:txBody>
          <a:bodyPr>
            <a:normAutofit/>
          </a:bodyPr>
          <a:lstStyle/>
          <a:p>
            <a:r>
              <a:rPr lang="ja-JP" altLang="en-US" sz="4400" dirty="0">
                <a:solidFill>
                  <a:srgbClr val="7030A0"/>
                </a:solidFill>
              </a:rPr>
              <a:t>コンピュータープログラミング</a:t>
            </a:r>
            <a:endParaRPr lang="en-US" altLang="ja-JP" sz="4400" dirty="0">
              <a:solidFill>
                <a:srgbClr val="7030A0"/>
              </a:solidFill>
            </a:endParaRPr>
          </a:p>
          <a:p>
            <a:r>
              <a:rPr lang="ja-JP" altLang="en-US" sz="4400" dirty="0">
                <a:solidFill>
                  <a:srgbClr val="7030A0"/>
                </a:solidFill>
              </a:rPr>
              <a:t>（</a:t>
            </a:r>
            <a:r>
              <a:rPr lang="en-US" altLang="ja-JP" sz="4400" dirty="0">
                <a:solidFill>
                  <a:srgbClr val="7030A0"/>
                </a:solidFill>
              </a:rPr>
              <a:t>C</a:t>
            </a:r>
            <a:r>
              <a:rPr lang="ja-JP" altLang="en-US" sz="4400" dirty="0">
                <a:solidFill>
                  <a:srgbClr val="7030A0"/>
                </a:solidFill>
              </a:rPr>
              <a:t>言語）（７）</a:t>
            </a:r>
            <a:endParaRPr lang="en-US" altLang="ja-JP" sz="4400" dirty="0">
              <a:solidFill>
                <a:srgbClr val="7030A0"/>
              </a:solidFill>
            </a:endParaRPr>
          </a:p>
          <a:p>
            <a:r>
              <a:rPr lang="ja-JP" altLang="en-US" sz="4400" dirty="0">
                <a:solidFill>
                  <a:srgbClr val="7030A0"/>
                </a:solidFill>
              </a:rPr>
              <a:t>１．繰り返し処理、配列（復習）</a:t>
            </a:r>
            <a:endParaRPr lang="en-US" altLang="ja-JP" sz="4400" dirty="0">
              <a:solidFill>
                <a:srgbClr val="7030A0"/>
              </a:solidFill>
            </a:endParaRPr>
          </a:p>
          <a:p>
            <a:r>
              <a:rPr lang="ja-JP" altLang="en-US" sz="4400" dirty="0">
                <a:solidFill>
                  <a:srgbClr val="7030A0"/>
                </a:solidFill>
              </a:rPr>
              <a:t>２．乱数</a:t>
            </a:r>
            <a:endParaRPr lang="en-US" altLang="ja-JP" sz="4400" dirty="0">
              <a:solidFill>
                <a:srgbClr val="7030A0"/>
              </a:solidFill>
            </a:endParaRPr>
          </a:p>
        </p:txBody>
      </p:sp>
    </p:spTree>
    <p:extLst>
      <p:ext uri="{BB962C8B-B14F-4D97-AF65-F5344CB8AC3E}">
        <p14:creationId xmlns:p14="http://schemas.microsoft.com/office/powerpoint/2010/main" val="3941418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例題</a:t>
            </a:r>
            <a:r>
              <a:rPr lang="en-US" altLang="ja-JP" dirty="0"/>
              <a:t>EX9</a:t>
            </a:r>
            <a:r>
              <a:rPr kumimoji="1" lang="en-US" altLang="ja-JP" dirty="0"/>
              <a:t>-2</a:t>
            </a:r>
            <a:r>
              <a:rPr lang="ja-JP" altLang="en-US" dirty="0"/>
              <a:t>文字列の利用</a:t>
            </a:r>
            <a:r>
              <a:rPr kumimoji="1" lang="ja-JP" altLang="en-US" dirty="0"/>
              <a:t>：</a:t>
            </a:r>
            <a:r>
              <a:rPr lang="en-US" altLang="ja-JP" dirty="0"/>
              <a:t>EX9</a:t>
            </a:r>
            <a:r>
              <a:rPr kumimoji="1" lang="en-US" altLang="ja-JP" dirty="0"/>
              <a:t>-2.c</a:t>
            </a:r>
            <a:endParaRPr kumimoji="1" lang="ja-JP" altLang="en-US" sz="2700" dirty="0"/>
          </a:p>
        </p:txBody>
      </p:sp>
      <p:sp>
        <p:nvSpPr>
          <p:cNvPr id="4" name="スライド番号プレースホルダ 3"/>
          <p:cNvSpPr>
            <a:spLocks noGrp="1"/>
          </p:cNvSpPr>
          <p:nvPr>
            <p:ph type="sldNum" sz="quarter" idx="12"/>
          </p:nvPr>
        </p:nvSpPr>
        <p:spPr>
          <a:xfrm>
            <a:off x="6517058" y="6212656"/>
            <a:ext cx="2133600" cy="365125"/>
          </a:xfrm>
        </p:spPr>
        <p:txBody>
          <a:bodyPr/>
          <a:lstStyle/>
          <a:p>
            <a:fld id="{FF6E9D92-1A2F-6E4C-B5E3-8C7609C55A7A}" type="slidenum">
              <a:rPr kumimoji="1" lang="ja-JP" altLang="en-US" smtClean="0"/>
              <a:pPr/>
              <a:t>10</a:t>
            </a:fld>
            <a:endParaRPr kumimoji="1" lang="ja-JP" altLang="en-US"/>
          </a:p>
        </p:txBody>
      </p:sp>
      <p:sp>
        <p:nvSpPr>
          <p:cNvPr id="6" name="正方形/長方形 5"/>
          <p:cNvSpPr/>
          <p:nvPr/>
        </p:nvSpPr>
        <p:spPr>
          <a:xfrm>
            <a:off x="145228" y="1172584"/>
            <a:ext cx="4190104" cy="5339923"/>
          </a:xfrm>
          <a:prstGeom prst="rect">
            <a:avLst/>
          </a:prstGeom>
          <a:ln>
            <a:solidFill>
              <a:schemeClr val="accent1"/>
            </a:solidFill>
          </a:ln>
        </p:spPr>
        <p:txBody>
          <a:bodyPr wrap="square">
            <a:spAutoFit/>
          </a:bodyPr>
          <a:lstStyle/>
          <a:p>
            <a:r>
              <a:rPr lang="en-US" altLang="ja-JP" sz="1100" dirty="0"/>
              <a:t>#include &lt;</a:t>
            </a:r>
            <a:r>
              <a:rPr lang="en-US" altLang="ja-JP" sz="1100" dirty="0" err="1"/>
              <a:t>stdio.h</a:t>
            </a:r>
            <a:r>
              <a:rPr lang="en-US" altLang="ja-JP" sz="1100" dirty="0"/>
              <a:t>&gt;</a:t>
            </a:r>
          </a:p>
          <a:p>
            <a:r>
              <a:rPr lang="en-US" altLang="ja-JP" sz="1100" dirty="0"/>
              <a:t>#include &lt;</a:t>
            </a:r>
            <a:r>
              <a:rPr lang="en-US" altLang="ja-JP" sz="1100" dirty="0" err="1"/>
              <a:t>unistd.h</a:t>
            </a:r>
            <a:r>
              <a:rPr lang="en-US" altLang="ja-JP" sz="1100" dirty="0"/>
              <a:t>&gt;</a:t>
            </a:r>
          </a:p>
          <a:p>
            <a:endParaRPr lang="en-US" altLang="ja-JP" sz="1100" dirty="0"/>
          </a:p>
          <a:p>
            <a:r>
              <a:rPr lang="en-US" altLang="ja-JP" sz="1100" dirty="0" err="1"/>
              <a:t>int</a:t>
            </a:r>
            <a:r>
              <a:rPr lang="en-US" altLang="ja-JP" sz="1100" dirty="0"/>
              <a:t> </a:t>
            </a:r>
            <a:r>
              <a:rPr lang="en-US" altLang="ja-JP" sz="1100" dirty="0" err="1"/>
              <a:t>intromusic</a:t>
            </a:r>
            <a:r>
              <a:rPr lang="en-US" altLang="ja-JP" sz="1100" dirty="0"/>
              <a:t>(void);</a:t>
            </a:r>
          </a:p>
          <a:p>
            <a:r>
              <a:rPr lang="en-US" altLang="ja-JP" sz="1100" dirty="0" err="1"/>
              <a:t>int</a:t>
            </a:r>
            <a:r>
              <a:rPr lang="en-US" altLang="ja-JP" sz="1100" dirty="0"/>
              <a:t> battle1(char name[], char </a:t>
            </a:r>
            <a:r>
              <a:rPr lang="en-US" altLang="ja-JP" sz="1100" dirty="0" err="1"/>
              <a:t>name_monster</a:t>
            </a:r>
            <a:r>
              <a:rPr lang="en-US" altLang="ja-JP" sz="1100" dirty="0"/>
              <a:t>[]);</a:t>
            </a:r>
          </a:p>
          <a:p>
            <a:endParaRPr lang="en-US" altLang="ja-JP" sz="1100" dirty="0"/>
          </a:p>
          <a:p>
            <a:r>
              <a:rPr lang="en-US" altLang="ja-JP" sz="1100" dirty="0" err="1"/>
              <a:t>int</a:t>
            </a:r>
            <a:r>
              <a:rPr lang="en-US" altLang="ja-JP" sz="1100" dirty="0"/>
              <a:t> main(void)</a:t>
            </a:r>
          </a:p>
          <a:p>
            <a:r>
              <a:rPr lang="en-US" altLang="ja-JP" sz="1100" dirty="0"/>
              <a:t>{</a:t>
            </a:r>
          </a:p>
          <a:p>
            <a:r>
              <a:rPr lang="en-US" altLang="ja-JP" sz="1100" dirty="0"/>
              <a:t>   char name[20];</a:t>
            </a:r>
          </a:p>
          <a:p>
            <a:r>
              <a:rPr lang="en-US" altLang="ja-JP" sz="1100" dirty="0"/>
              <a:t>   char king1[]="</a:t>
            </a:r>
            <a:r>
              <a:rPr lang="ja-JP" altLang="en-US" sz="1100" dirty="0"/>
              <a:t>「王様」ゆうしゃ </a:t>
            </a:r>
            <a:r>
              <a:rPr lang="en-US" altLang="ja-JP" sz="1100" dirty="0"/>
              <a:t>";</a:t>
            </a:r>
          </a:p>
          <a:p>
            <a:r>
              <a:rPr lang="en-US" altLang="ja-JP" sz="1100" dirty="0"/>
              <a:t>   char king2[]=" </a:t>
            </a:r>
            <a:r>
              <a:rPr lang="ja-JP" altLang="en-US" sz="1100" dirty="0"/>
              <a:t>よ </a:t>
            </a:r>
            <a:r>
              <a:rPr lang="en-US" altLang="ja-JP" sz="1100" dirty="0"/>
              <a:t>";</a:t>
            </a:r>
          </a:p>
          <a:p>
            <a:r>
              <a:rPr lang="en-US" altLang="ja-JP" sz="1100" dirty="0"/>
              <a:t>   char king3[]="</a:t>
            </a:r>
            <a:r>
              <a:rPr lang="ja-JP" altLang="en-US" sz="1100" dirty="0"/>
              <a:t>りゅうおうを たおすのじゃ</a:t>
            </a:r>
            <a:r>
              <a:rPr lang="en-US" altLang="ja-JP" sz="1100" dirty="0"/>
              <a:t>\n";</a:t>
            </a:r>
          </a:p>
          <a:p>
            <a:r>
              <a:rPr lang="en-US" altLang="ja-JP" sz="1100" dirty="0"/>
              <a:t>   char king4[]="</a:t>
            </a:r>
            <a:r>
              <a:rPr lang="ja-JP" altLang="en-US" sz="1100" dirty="0"/>
              <a:t>しんでしまうとはなさけない</a:t>
            </a:r>
            <a:r>
              <a:rPr lang="en-US" altLang="ja-JP" sz="1100" dirty="0"/>
              <a:t>\n";</a:t>
            </a:r>
          </a:p>
          <a:p>
            <a:r>
              <a:rPr lang="en-US" altLang="ja-JP" sz="1100" dirty="0"/>
              <a:t>   char quest1[]="</a:t>
            </a:r>
            <a:r>
              <a:rPr lang="ja-JP" altLang="en-US" sz="1100" dirty="0" err="1"/>
              <a:t>たびに</a:t>
            </a:r>
            <a:r>
              <a:rPr lang="ja-JP" altLang="en-US" sz="1100" dirty="0"/>
              <a:t>でる</a:t>
            </a:r>
            <a:r>
              <a:rPr lang="en-US" altLang="ja-JP" sz="1100" dirty="0"/>
              <a:t>?\n";</a:t>
            </a:r>
          </a:p>
          <a:p>
            <a:r>
              <a:rPr lang="en-US" altLang="ja-JP" sz="1100" dirty="0"/>
              <a:t>   char quest2[]="</a:t>
            </a:r>
            <a:r>
              <a:rPr lang="ja-JP" altLang="en-US" sz="1100" dirty="0"/>
              <a:t>たたかう</a:t>
            </a:r>
            <a:r>
              <a:rPr lang="en-US" altLang="ja-JP" sz="1100" dirty="0"/>
              <a:t>?\n";</a:t>
            </a:r>
          </a:p>
          <a:p>
            <a:r>
              <a:rPr lang="en-US" altLang="ja-JP" sz="1100" dirty="0"/>
              <a:t>   char quest3[]="</a:t>
            </a:r>
            <a:r>
              <a:rPr lang="ja-JP" altLang="en-US" sz="1100" dirty="0"/>
              <a:t>右へいく</a:t>
            </a:r>
            <a:r>
              <a:rPr lang="en-US" altLang="ja-JP" sz="1100" dirty="0"/>
              <a:t>?\n";</a:t>
            </a:r>
          </a:p>
          <a:p>
            <a:r>
              <a:rPr lang="en-US" altLang="ja-JP" sz="1100" dirty="0"/>
              <a:t>   char name_m1[]="</a:t>
            </a:r>
            <a:r>
              <a:rPr lang="ja-JP" altLang="en-US" sz="1100" dirty="0"/>
              <a:t>メタルスライム</a:t>
            </a:r>
            <a:r>
              <a:rPr lang="en-US" altLang="ja-JP" sz="1100" dirty="0"/>
              <a:t>";</a:t>
            </a:r>
          </a:p>
          <a:p>
            <a:r>
              <a:rPr lang="en-US" altLang="ja-JP" sz="1100" dirty="0"/>
              <a:t>   char name_m2[]="</a:t>
            </a:r>
            <a:r>
              <a:rPr lang="ja-JP" altLang="en-US" sz="1100" dirty="0"/>
              <a:t>キラーマジンガー</a:t>
            </a:r>
            <a:r>
              <a:rPr lang="en-US" altLang="ja-JP" sz="1100" dirty="0"/>
              <a:t>";</a:t>
            </a:r>
          </a:p>
          <a:p>
            <a:r>
              <a:rPr lang="en-US" altLang="ja-JP" sz="1100" dirty="0"/>
              <a:t>   char event1[]="</a:t>
            </a:r>
            <a:r>
              <a:rPr lang="ja-JP" altLang="en-US" sz="1100" dirty="0"/>
              <a:t>があらわれた</a:t>
            </a:r>
            <a:r>
              <a:rPr lang="en-US" altLang="ja-JP" sz="1100" dirty="0"/>
              <a:t>\n";</a:t>
            </a:r>
          </a:p>
          <a:p>
            <a:r>
              <a:rPr lang="en-US" altLang="ja-JP" sz="1100" dirty="0"/>
              <a:t>   char event2[]="</a:t>
            </a:r>
            <a:r>
              <a:rPr lang="ja-JP" altLang="en-US" sz="1100" dirty="0"/>
              <a:t>そのあと なにもであいませんでした</a:t>
            </a:r>
            <a:r>
              <a:rPr lang="en-US" altLang="ja-JP" sz="1100" dirty="0"/>
              <a:t>\n\n";</a:t>
            </a:r>
          </a:p>
          <a:p>
            <a:r>
              <a:rPr lang="en-US" altLang="ja-JP" sz="1100" dirty="0"/>
              <a:t>   char event3[]="</a:t>
            </a:r>
            <a:r>
              <a:rPr lang="ja-JP" altLang="en-US" sz="1100" dirty="0"/>
              <a:t>はへいぼんな</a:t>
            </a:r>
            <a:r>
              <a:rPr lang="ja-JP" altLang="en-US" sz="1100" dirty="0" err="1"/>
              <a:t>いっ</a:t>
            </a:r>
            <a:r>
              <a:rPr lang="ja-JP" altLang="en-US" sz="1100" dirty="0"/>
              <a:t>しょうをおえ、なくなりました</a:t>
            </a:r>
            <a:r>
              <a:rPr lang="en-US" altLang="ja-JP" sz="1100" dirty="0"/>
              <a:t>\n\n";</a:t>
            </a:r>
          </a:p>
          <a:p>
            <a:r>
              <a:rPr lang="en-US" altLang="ja-JP" sz="1100" dirty="0"/>
              <a:t>   char </a:t>
            </a:r>
            <a:r>
              <a:rPr lang="en-US" altLang="ja-JP" sz="1100" dirty="0" err="1"/>
              <a:t>yesno</a:t>
            </a:r>
            <a:r>
              <a:rPr lang="en-US" altLang="ja-JP" sz="1100" dirty="0"/>
              <a:t>[]="1. </a:t>
            </a:r>
            <a:r>
              <a:rPr lang="ja-JP" altLang="en-US" sz="1100" dirty="0"/>
              <a:t>はい   </a:t>
            </a:r>
            <a:r>
              <a:rPr lang="en-US" altLang="ja-JP" sz="1100" dirty="0"/>
              <a:t>2. </a:t>
            </a:r>
            <a:r>
              <a:rPr lang="ja-JP" altLang="en-US" sz="1100" dirty="0"/>
              <a:t>いいえ</a:t>
            </a:r>
            <a:r>
              <a:rPr lang="en-US" altLang="ja-JP" sz="1100" dirty="0"/>
              <a:t>\n";</a:t>
            </a:r>
          </a:p>
          <a:p>
            <a:endParaRPr lang="en-US" altLang="ja-JP" sz="1100" dirty="0"/>
          </a:p>
          <a:p>
            <a:r>
              <a:rPr lang="en-US" altLang="ja-JP" sz="1100" dirty="0"/>
              <a:t>   </a:t>
            </a:r>
            <a:r>
              <a:rPr lang="en-US" altLang="ja-JP" sz="1100" dirty="0" err="1"/>
              <a:t>int</a:t>
            </a:r>
            <a:r>
              <a:rPr lang="en-US" altLang="ja-JP" sz="1100" dirty="0"/>
              <a:t> </a:t>
            </a:r>
            <a:r>
              <a:rPr lang="en-US" altLang="ja-JP" sz="1100" dirty="0" err="1"/>
              <a:t>i,a</a:t>
            </a:r>
            <a:r>
              <a:rPr lang="en-US" altLang="ja-JP" sz="1100" dirty="0"/>
              <a:t>;</a:t>
            </a:r>
          </a:p>
          <a:p>
            <a:endParaRPr lang="en-US" altLang="ja-JP" sz="1100" dirty="0"/>
          </a:p>
          <a:p>
            <a:r>
              <a:rPr lang="en-US" altLang="ja-JP" sz="1100" dirty="0"/>
              <a:t>   </a:t>
            </a:r>
            <a:r>
              <a:rPr lang="en-US" altLang="ja-JP" sz="1100" dirty="0" err="1"/>
              <a:t>intromusic</a:t>
            </a:r>
            <a:r>
              <a:rPr lang="en-US" altLang="ja-JP" sz="1100" dirty="0"/>
              <a:t>();</a:t>
            </a:r>
          </a:p>
          <a:p>
            <a:r>
              <a:rPr lang="en-US" altLang="ja-JP" sz="1100" dirty="0"/>
              <a:t>   </a:t>
            </a:r>
            <a:r>
              <a:rPr lang="en-US" altLang="ja-JP" sz="1100" dirty="0" err="1"/>
              <a:t>printf</a:t>
            </a:r>
            <a:r>
              <a:rPr lang="en-US" altLang="ja-JP" sz="1100" dirty="0"/>
              <a:t>("</a:t>
            </a:r>
            <a:r>
              <a:rPr lang="ja-JP" altLang="en-US" sz="1100" dirty="0"/>
              <a:t>名前を入れてください</a:t>
            </a:r>
            <a:r>
              <a:rPr lang="en-US" altLang="ja-JP" sz="1100" dirty="0"/>
              <a:t>: ");</a:t>
            </a:r>
          </a:p>
          <a:p>
            <a:r>
              <a:rPr lang="en-US" altLang="ja-JP" sz="1100" dirty="0"/>
              <a:t>   </a:t>
            </a:r>
            <a:r>
              <a:rPr lang="en-US" altLang="ja-JP" sz="1100" dirty="0" err="1"/>
              <a:t>scanf</a:t>
            </a:r>
            <a:r>
              <a:rPr lang="en-US" altLang="ja-JP" sz="1100" dirty="0"/>
              <a:t>("%</a:t>
            </a:r>
            <a:r>
              <a:rPr lang="en-US" altLang="ja-JP" sz="1100" dirty="0" err="1"/>
              <a:t>s",name</a:t>
            </a:r>
            <a:r>
              <a:rPr lang="en-US" altLang="ja-JP" sz="1100" dirty="0"/>
              <a:t>); </a:t>
            </a:r>
            <a:r>
              <a:rPr lang="en-US" altLang="ja-JP" sz="1100" dirty="0" err="1"/>
              <a:t>printf</a:t>
            </a:r>
            <a:r>
              <a:rPr lang="en-US" altLang="ja-JP" sz="1100" dirty="0"/>
              <a:t>("\n\n");</a:t>
            </a:r>
          </a:p>
          <a:p>
            <a:endParaRPr lang="en-US" altLang="ja-JP" sz="1100" dirty="0"/>
          </a:p>
          <a:p>
            <a:r>
              <a:rPr lang="en-US" altLang="ja-JP" sz="1100" dirty="0"/>
              <a:t>   </a:t>
            </a:r>
            <a:r>
              <a:rPr lang="en-US" altLang="ja-JP" sz="1100" dirty="0" err="1"/>
              <a:t>printf</a:t>
            </a:r>
            <a:r>
              <a:rPr lang="en-US" altLang="ja-JP" sz="1100" dirty="0"/>
              <a:t>("%s%s%s%s",king1,name,king2,king3);</a:t>
            </a:r>
          </a:p>
        </p:txBody>
      </p:sp>
      <p:sp>
        <p:nvSpPr>
          <p:cNvPr id="8" name="正方形/長方形 7"/>
          <p:cNvSpPr/>
          <p:nvPr/>
        </p:nvSpPr>
        <p:spPr>
          <a:xfrm>
            <a:off x="4496696" y="1172584"/>
            <a:ext cx="4335332" cy="3985706"/>
          </a:xfrm>
          <a:prstGeom prst="rect">
            <a:avLst/>
          </a:prstGeom>
          <a:ln>
            <a:solidFill>
              <a:schemeClr val="accent1"/>
            </a:solidFill>
          </a:ln>
        </p:spPr>
        <p:txBody>
          <a:bodyPr wrap="square">
            <a:spAutoFit/>
          </a:bodyPr>
          <a:lstStyle/>
          <a:p>
            <a:r>
              <a:rPr lang="en-US" altLang="ja-JP" sz="1100" dirty="0"/>
              <a:t>   </a:t>
            </a:r>
            <a:r>
              <a:rPr lang="en-US" altLang="ja-JP" sz="1100" dirty="0" err="1"/>
              <a:t>printf</a:t>
            </a:r>
            <a:r>
              <a:rPr lang="en-US" altLang="ja-JP" sz="1100" dirty="0"/>
              <a:t>("%s%s",quest1,yesno);/*</a:t>
            </a:r>
            <a:r>
              <a:rPr lang="ja-JP" altLang="en-US" sz="1100" dirty="0"/>
              <a:t>旅？*</a:t>
            </a:r>
            <a:r>
              <a:rPr lang="en-US" altLang="ja-JP" sz="1100" dirty="0"/>
              <a:t>/</a:t>
            </a:r>
          </a:p>
          <a:p>
            <a:r>
              <a:rPr lang="en-US" altLang="ja-JP" sz="1100" dirty="0"/>
              <a:t>   </a:t>
            </a:r>
            <a:r>
              <a:rPr lang="en-US" altLang="ja-JP" sz="1100" dirty="0" err="1"/>
              <a:t>scanf</a:t>
            </a:r>
            <a:r>
              <a:rPr lang="en-US" altLang="ja-JP" sz="1100" dirty="0"/>
              <a:t>("%</a:t>
            </a:r>
            <a:r>
              <a:rPr lang="en-US" altLang="ja-JP" sz="1100" dirty="0" err="1"/>
              <a:t>d",&amp;a</a:t>
            </a:r>
            <a:r>
              <a:rPr lang="en-US" altLang="ja-JP" sz="1100" dirty="0"/>
              <a:t>);</a:t>
            </a:r>
          </a:p>
          <a:p>
            <a:r>
              <a:rPr lang="en-US" altLang="ja-JP" sz="1100" dirty="0">
                <a:solidFill>
                  <a:srgbClr val="FF0000"/>
                </a:solidFill>
              </a:rPr>
              <a:t>   if(a==1){</a:t>
            </a:r>
          </a:p>
          <a:p>
            <a:r>
              <a:rPr lang="en-US" altLang="ja-JP" sz="1100" dirty="0"/>
              <a:t>      sleep(2);</a:t>
            </a:r>
          </a:p>
          <a:p>
            <a:r>
              <a:rPr lang="en-US" altLang="ja-JP" sz="1100" dirty="0"/>
              <a:t>      </a:t>
            </a:r>
            <a:r>
              <a:rPr lang="en-US" altLang="ja-JP" sz="1100" dirty="0" err="1"/>
              <a:t>printf</a:t>
            </a:r>
            <a:r>
              <a:rPr lang="en-US" altLang="ja-JP" sz="1100" dirty="0"/>
              <a:t>("%s%s%s%s",name_m1,event1,quest2,yesno);/*</a:t>
            </a:r>
            <a:r>
              <a:rPr lang="ja-JP" altLang="en-US" sz="1100" dirty="0"/>
              <a:t>メタル出現*</a:t>
            </a:r>
            <a:r>
              <a:rPr lang="en-US" altLang="ja-JP" sz="1100" dirty="0"/>
              <a:t>/</a:t>
            </a:r>
          </a:p>
          <a:p>
            <a:r>
              <a:rPr lang="en-US" altLang="ja-JP" sz="1100" dirty="0"/>
              <a:t>      </a:t>
            </a:r>
            <a:r>
              <a:rPr lang="en-US" altLang="ja-JP" sz="1100" dirty="0" err="1"/>
              <a:t>scanf</a:t>
            </a:r>
            <a:r>
              <a:rPr lang="en-US" altLang="ja-JP" sz="1100" dirty="0"/>
              <a:t>("%</a:t>
            </a:r>
            <a:r>
              <a:rPr lang="en-US" altLang="ja-JP" sz="1100" dirty="0" err="1"/>
              <a:t>d",&amp;a</a:t>
            </a:r>
            <a:r>
              <a:rPr lang="en-US" altLang="ja-JP" sz="1100" dirty="0"/>
              <a:t>);</a:t>
            </a:r>
          </a:p>
          <a:p>
            <a:r>
              <a:rPr lang="en-US" altLang="ja-JP" sz="1100" dirty="0">
                <a:solidFill>
                  <a:srgbClr val="00B050"/>
                </a:solidFill>
              </a:rPr>
              <a:t>      if(a==1){ </a:t>
            </a:r>
            <a:r>
              <a:rPr lang="en-US" altLang="ja-JP" sz="1100" dirty="0"/>
              <a:t>/* </a:t>
            </a:r>
            <a:r>
              <a:rPr lang="ja-JP" altLang="en-US" sz="1100" dirty="0"/>
              <a:t>メタルと戦う *</a:t>
            </a:r>
            <a:r>
              <a:rPr lang="en-US" altLang="ja-JP" sz="1100" dirty="0"/>
              <a:t>/</a:t>
            </a:r>
          </a:p>
          <a:p>
            <a:r>
              <a:rPr lang="en-US" altLang="ja-JP" sz="1100" dirty="0"/>
              <a:t>         battle1(name,name_m1);</a:t>
            </a:r>
          </a:p>
          <a:p>
            <a:r>
              <a:rPr lang="en-US" altLang="ja-JP" sz="1100" dirty="0"/>
              <a:t>      </a:t>
            </a:r>
            <a:r>
              <a:rPr lang="en-US" altLang="ja-JP" sz="1100" dirty="0">
                <a:solidFill>
                  <a:srgbClr val="00B050"/>
                </a:solidFill>
              </a:rPr>
              <a:t>}</a:t>
            </a:r>
          </a:p>
          <a:p>
            <a:r>
              <a:rPr lang="en-US" altLang="ja-JP" sz="1100" dirty="0"/>
              <a:t>      </a:t>
            </a:r>
            <a:r>
              <a:rPr lang="en-US" altLang="ja-JP" sz="1100" dirty="0">
                <a:solidFill>
                  <a:srgbClr val="00B050"/>
                </a:solidFill>
              </a:rPr>
              <a:t>else{</a:t>
            </a:r>
            <a:r>
              <a:rPr lang="en-US" altLang="ja-JP" sz="1100" dirty="0"/>
              <a:t> /* </a:t>
            </a:r>
            <a:r>
              <a:rPr lang="ja-JP" altLang="en-US" sz="1100" dirty="0"/>
              <a:t>メタルと戦わない *</a:t>
            </a:r>
            <a:r>
              <a:rPr lang="en-US" altLang="ja-JP" sz="1100" dirty="0"/>
              <a:t>/</a:t>
            </a:r>
          </a:p>
          <a:p>
            <a:r>
              <a:rPr lang="en-US" altLang="ja-JP" sz="1100" dirty="0"/>
              <a:t>         </a:t>
            </a:r>
            <a:r>
              <a:rPr lang="en-US" altLang="ja-JP" sz="1100" dirty="0" err="1"/>
              <a:t>printf</a:t>
            </a:r>
            <a:r>
              <a:rPr lang="en-US" altLang="ja-JP" sz="1100" dirty="0"/>
              <a:t>("%s",event2);</a:t>
            </a:r>
          </a:p>
          <a:p>
            <a:r>
              <a:rPr lang="en-US" altLang="ja-JP" sz="1100" dirty="0"/>
              <a:t>         sleep(2);</a:t>
            </a:r>
          </a:p>
          <a:p>
            <a:r>
              <a:rPr lang="en-US" altLang="ja-JP" sz="1100" dirty="0"/>
              <a:t>         </a:t>
            </a:r>
            <a:r>
              <a:rPr lang="en-US" altLang="ja-JP" sz="1100" dirty="0" err="1"/>
              <a:t>printf</a:t>
            </a:r>
            <a:r>
              <a:rPr lang="en-US" altLang="ja-JP" sz="1100" dirty="0"/>
              <a:t>("%s%s",name,event3);</a:t>
            </a:r>
          </a:p>
          <a:p>
            <a:r>
              <a:rPr lang="en-US" altLang="ja-JP" sz="1100" dirty="0"/>
              <a:t>         sleep(2);</a:t>
            </a:r>
          </a:p>
          <a:p>
            <a:r>
              <a:rPr lang="en-US" altLang="ja-JP" sz="1100" dirty="0"/>
              <a:t>      </a:t>
            </a:r>
            <a:r>
              <a:rPr lang="en-US" altLang="ja-JP" sz="1100" dirty="0">
                <a:solidFill>
                  <a:srgbClr val="00B050"/>
                </a:solidFill>
              </a:rPr>
              <a:t>}</a:t>
            </a:r>
          </a:p>
          <a:p>
            <a:r>
              <a:rPr lang="en-US" altLang="ja-JP" sz="1100" dirty="0"/>
              <a:t>   </a:t>
            </a:r>
            <a:r>
              <a:rPr lang="en-US" altLang="ja-JP" sz="1100" dirty="0">
                <a:solidFill>
                  <a:srgbClr val="FF0000"/>
                </a:solidFill>
              </a:rPr>
              <a:t>}</a:t>
            </a:r>
          </a:p>
          <a:p>
            <a:r>
              <a:rPr lang="en-US" altLang="ja-JP" sz="1100" dirty="0"/>
              <a:t>   </a:t>
            </a:r>
            <a:r>
              <a:rPr lang="en-US" altLang="ja-JP" sz="1100" dirty="0">
                <a:solidFill>
                  <a:srgbClr val="FF0000"/>
                </a:solidFill>
              </a:rPr>
              <a:t>else{</a:t>
            </a:r>
          </a:p>
          <a:p>
            <a:r>
              <a:rPr lang="en-US" altLang="ja-JP" sz="1100" dirty="0"/>
              <a:t>      </a:t>
            </a:r>
            <a:r>
              <a:rPr lang="en-US" altLang="ja-JP" sz="1100" dirty="0" err="1"/>
              <a:t>printf</a:t>
            </a:r>
            <a:r>
              <a:rPr lang="en-US" altLang="ja-JP" sz="1100" dirty="0"/>
              <a:t>("%s%s",name,event3);</a:t>
            </a:r>
          </a:p>
          <a:p>
            <a:r>
              <a:rPr lang="en-US" altLang="ja-JP" sz="1100" dirty="0"/>
              <a:t>      sleep(2);</a:t>
            </a:r>
          </a:p>
          <a:p>
            <a:r>
              <a:rPr lang="en-US" altLang="ja-JP" sz="1100" dirty="0">
                <a:solidFill>
                  <a:srgbClr val="FF0000"/>
                </a:solidFill>
              </a:rPr>
              <a:t>   }</a:t>
            </a:r>
          </a:p>
          <a:p>
            <a:r>
              <a:rPr lang="en-US" altLang="ja-JP" sz="1100" dirty="0"/>
              <a:t>   </a:t>
            </a:r>
            <a:r>
              <a:rPr lang="en-US" altLang="ja-JP" sz="1100" dirty="0" err="1"/>
              <a:t>printf</a:t>
            </a:r>
            <a:r>
              <a:rPr lang="en-US" altLang="ja-JP" sz="1100" dirty="0"/>
              <a:t>("%s%s%s%s",king1,name,king2,king4);</a:t>
            </a:r>
          </a:p>
          <a:p>
            <a:r>
              <a:rPr lang="en-US" altLang="ja-JP" sz="1100" dirty="0"/>
              <a:t>   return 0;</a:t>
            </a:r>
          </a:p>
          <a:p>
            <a:r>
              <a:rPr lang="en-US" altLang="ja-JP" sz="1100"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199" y="29584"/>
            <a:ext cx="8399721" cy="1143000"/>
          </a:xfrm>
        </p:spPr>
        <p:txBody>
          <a:bodyPr>
            <a:normAutofit/>
          </a:bodyPr>
          <a:lstStyle/>
          <a:p>
            <a:r>
              <a:rPr kumimoji="1" lang="ja-JP" altLang="en-US" dirty="0"/>
              <a:t>例題</a:t>
            </a:r>
            <a:r>
              <a:rPr kumimoji="1" lang="en-US" altLang="ja-JP" dirty="0"/>
              <a:t>EX</a:t>
            </a:r>
            <a:r>
              <a:rPr lang="en-US" altLang="ja-JP" dirty="0"/>
              <a:t>9</a:t>
            </a:r>
            <a:r>
              <a:rPr kumimoji="1" lang="en-US" altLang="ja-JP" dirty="0"/>
              <a:t>-2</a:t>
            </a:r>
            <a:r>
              <a:rPr lang="ja-JP" altLang="en-US" dirty="0"/>
              <a:t>文字列の利用</a:t>
            </a:r>
            <a:r>
              <a:rPr kumimoji="1" lang="ja-JP" altLang="en-US" dirty="0"/>
              <a:t>：</a:t>
            </a:r>
            <a:r>
              <a:rPr lang="en-US" altLang="ja-JP" dirty="0"/>
              <a:t>EX9</a:t>
            </a:r>
            <a:r>
              <a:rPr kumimoji="1" lang="en-US" altLang="ja-JP" dirty="0"/>
              <a:t>-2-1.c</a:t>
            </a:r>
            <a:endParaRPr kumimoji="1" lang="ja-JP" altLang="en-US" sz="2700" dirty="0"/>
          </a:p>
        </p:txBody>
      </p:sp>
      <p:sp>
        <p:nvSpPr>
          <p:cNvPr id="4" name="スライド番号プレースホルダ 3"/>
          <p:cNvSpPr>
            <a:spLocks noGrp="1"/>
          </p:cNvSpPr>
          <p:nvPr>
            <p:ph type="sldNum" sz="quarter" idx="12"/>
          </p:nvPr>
        </p:nvSpPr>
        <p:spPr>
          <a:xfrm>
            <a:off x="6517058" y="6212656"/>
            <a:ext cx="2133600" cy="365125"/>
          </a:xfrm>
        </p:spPr>
        <p:txBody>
          <a:bodyPr/>
          <a:lstStyle/>
          <a:p>
            <a:fld id="{FF6E9D92-1A2F-6E4C-B5E3-8C7609C55A7A}" type="slidenum">
              <a:rPr kumimoji="1" lang="ja-JP" altLang="en-US" smtClean="0"/>
              <a:pPr/>
              <a:t>11</a:t>
            </a:fld>
            <a:endParaRPr kumimoji="1" lang="ja-JP" altLang="en-US"/>
          </a:p>
        </p:txBody>
      </p:sp>
      <p:sp>
        <p:nvSpPr>
          <p:cNvPr id="7" name="正方形/長方形 6"/>
          <p:cNvSpPr/>
          <p:nvPr/>
        </p:nvSpPr>
        <p:spPr>
          <a:xfrm>
            <a:off x="457200" y="1032734"/>
            <a:ext cx="4190104" cy="5678478"/>
          </a:xfrm>
          <a:prstGeom prst="rect">
            <a:avLst/>
          </a:prstGeom>
          <a:ln>
            <a:solidFill>
              <a:schemeClr val="accent1"/>
            </a:solidFill>
          </a:ln>
        </p:spPr>
        <p:txBody>
          <a:bodyPr wrap="square">
            <a:spAutoFit/>
          </a:bodyPr>
          <a:lstStyle/>
          <a:p>
            <a:r>
              <a:rPr lang="en-US" altLang="ja-JP" sz="1100" dirty="0"/>
              <a:t>#include &lt;</a:t>
            </a:r>
            <a:r>
              <a:rPr lang="en-US" altLang="ja-JP" sz="1100" dirty="0" err="1"/>
              <a:t>stdio.h</a:t>
            </a:r>
            <a:r>
              <a:rPr lang="en-US" altLang="ja-JP" sz="1100" dirty="0"/>
              <a:t>&gt;</a:t>
            </a:r>
          </a:p>
          <a:p>
            <a:r>
              <a:rPr lang="en-US" altLang="ja-JP" sz="1100" dirty="0"/>
              <a:t>#include &lt;</a:t>
            </a:r>
            <a:r>
              <a:rPr lang="en-US" altLang="ja-JP" sz="1100" dirty="0" err="1"/>
              <a:t>unistd.h</a:t>
            </a:r>
            <a:r>
              <a:rPr lang="en-US" altLang="ja-JP" sz="1100" dirty="0"/>
              <a:t>&gt;</a:t>
            </a:r>
          </a:p>
          <a:p>
            <a:endParaRPr lang="en-US" altLang="ja-JP" sz="1100" dirty="0"/>
          </a:p>
          <a:p>
            <a:r>
              <a:rPr lang="en-US" altLang="ja-JP" sz="1100" dirty="0" err="1"/>
              <a:t>int</a:t>
            </a:r>
            <a:r>
              <a:rPr lang="en-US" altLang="ja-JP" sz="1100" dirty="0"/>
              <a:t> battle1(char name[], char </a:t>
            </a:r>
            <a:r>
              <a:rPr lang="en-US" altLang="ja-JP" sz="1100" dirty="0" err="1"/>
              <a:t>name_monster</a:t>
            </a:r>
            <a:r>
              <a:rPr lang="en-US" altLang="ja-JP" sz="1100" dirty="0"/>
              <a:t>[])</a:t>
            </a:r>
          </a:p>
          <a:p>
            <a:r>
              <a:rPr lang="en-US" altLang="ja-JP" sz="1100" dirty="0"/>
              <a:t>{</a:t>
            </a:r>
          </a:p>
          <a:p>
            <a:r>
              <a:rPr lang="en-US" altLang="ja-JP" sz="1100" dirty="0"/>
              <a:t>  </a:t>
            </a:r>
            <a:r>
              <a:rPr lang="en-US" altLang="ja-JP" sz="1100" dirty="0" err="1"/>
              <a:t>printf</a:t>
            </a:r>
            <a:r>
              <a:rPr lang="en-US" altLang="ja-JP" sz="1100" dirty="0"/>
              <a:t>("</a:t>
            </a:r>
            <a:r>
              <a:rPr lang="ja-JP" altLang="en-US" sz="1100" dirty="0" err="1"/>
              <a:t>ちゃららっ</a:t>
            </a:r>
            <a:r>
              <a:rPr lang="en-US" altLang="ja-JP" sz="1100" dirty="0"/>
              <a:t>\n\n");</a:t>
            </a:r>
          </a:p>
          <a:p>
            <a:r>
              <a:rPr lang="en-US" altLang="ja-JP" sz="1100" dirty="0"/>
              <a:t>  sleep(1);</a:t>
            </a:r>
          </a:p>
          <a:p>
            <a:r>
              <a:rPr lang="en-US" altLang="ja-JP" sz="1100" dirty="0"/>
              <a:t>  </a:t>
            </a:r>
            <a:r>
              <a:rPr lang="en-US" altLang="ja-JP" sz="1100" dirty="0" err="1"/>
              <a:t>printf</a:t>
            </a:r>
            <a:r>
              <a:rPr lang="en-US" altLang="ja-JP" sz="1100" dirty="0"/>
              <a:t>("</a:t>
            </a:r>
            <a:r>
              <a:rPr lang="ja-JP" altLang="en-US" sz="1100" dirty="0"/>
              <a:t>ゆうしゃ </a:t>
            </a:r>
            <a:r>
              <a:rPr lang="en-US" altLang="ja-JP" sz="1100" dirty="0"/>
              <a:t>%s </a:t>
            </a:r>
            <a:r>
              <a:rPr lang="ja-JP" altLang="en-US" sz="1100" dirty="0"/>
              <a:t>のこうげき</a:t>
            </a:r>
            <a:r>
              <a:rPr lang="en-US" altLang="ja-JP" sz="1100" dirty="0"/>
              <a:t>\</a:t>
            </a:r>
            <a:r>
              <a:rPr lang="en-US" altLang="ja-JP" sz="1100" dirty="0" err="1"/>
              <a:t>n",name</a:t>
            </a:r>
            <a:r>
              <a:rPr lang="en-US" altLang="ja-JP" sz="1100" dirty="0"/>
              <a:t>);</a:t>
            </a:r>
          </a:p>
          <a:p>
            <a:r>
              <a:rPr lang="en-US" altLang="ja-JP" sz="1100" dirty="0"/>
              <a:t>  sleep(2);</a:t>
            </a:r>
          </a:p>
          <a:p>
            <a:r>
              <a:rPr lang="en-US" altLang="ja-JP" sz="1100" dirty="0"/>
              <a:t>  </a:t>
            </a:r>
            <a:r>
              <a:rPr lang="en-US" altLang="ja-JP" sz="1100" dirty="0" err="1"/>
              <a:t>printf</a:t>
            </a:r>
            <a:r>
              <a:rPr lang="en-US" altLang="ja-JP" sz="1100" dirty="0"/>
              <a:t>("%s</a:t>
            </a:r>
            <a:r>
              <a:rPr lang="ja-JP" altLang="en-US" sz="1100" dirty="0"/>
              <a:t>に</a:t>
            </a:r>
            <a:r>
              <a:rPr lang="en-US" altLang="ja-JP" sz="1100" dirty="0"/>
              <a:t>25</a:t>
            </a:r>
            <a:r>
              <a:rPr lang="ja-JP" altLang="en-US" sz="1100" dirty="0"/>
              <a:t>のダメージ</a:t>
            </a:r>
            <a:r>
              <a:rPr lang="en-US" altLang="ja-JP" sz="1100" dirty="0"/>
              <a:t>\n\</a:t>
            </a:r>
            <a:r>
              <a:rPr lang="en-US" altLang="ja-JP" sz="1100" dirty="0" err="1"/>
              <a:t>n",name_monster</a:t>
            </a:r>
            <a:r>
              <a:rPr lang="en-US" altLang="ja-JP" sz="1100" dirty="0"/>
              <a:t>);</a:t>
            </a:r>
          </a:p>
          <a:p>
            <a:r>
              <a:rPr lang="en-US" altLang="ja-JP" sz="1100" dirty="0"/>
              <a:t>  sleep(2);</a:t>
            </a:r>
          </a:p>
          <a:p>
            <a:r>
              <a:rPr lang="en-US" altLang="ja-JP" sz="1100" dirty="0"/>
              <a:t>  </a:t>
            </a:r>
            <a:r>
              <a:rPr lang="en-US" altLang="ja-JP" sz="1100" dirty="0" err="1"/>
              <a:t>printf</a:t>
            </a:r>
            <a:r>
              <a:rPr lang="en-US" altLang="ja-JP" sz="1100" dirty="0"/>
              <a:t>("%s</a:t>
            </a:r>
            <a:r>
              <a:rPr lang="ja-JP" altLang="en-US" sz="1100" dirty="0"/>
              <a:t>のこうげき</a:t>
            </a:r>
            <a:r>
              <a:rPr lang="en-US" altLang="ja-JP" sz="1100" dirty="0"/>
              <a:t>\</a:t>
            </a:r>
            <a:r>
              <a:rPr lang="en-US" altLang="ja-JP" sz="1100" dirty="0" err="1"/>
              <a:t>n",name_monster</a:t>
            </a:r>
            <a:r>
              <a:rPr lang="en-US" altLang="ja-JP" sz="1100" dirty="0"/>
              <a:t>);</a:t>
            </a:r>
          </a:p>
          <a:p>
            <a:r>
              <a:rPr lang="en-US" altLang="ja-JP" sz="1100" dirty="0"/>
              <a:t>  sleep(2);</a:t>
            </a:r>
          </a:p>
          <a:p>
            <a:r>
              <a:rPr lang="en-US" altLang="ja-JP" sz="1100" dirty="0"/>
              <a:t>  </a:t>
            </a:r>
            <a:r>
              <a:rPr lang="en-US" altLang="ja-JP" sz="1100" dirty="0" err="1"/>
              <a:t>printf</a:t>
            </a:r>
            <a:r>
              <a:rPr lang="en-US" altLang="ja-JP" sz="1100" dirty="0"/>
              <a:t>("</a:t>
            </a:r>
            <a:r>
              <a:rPr lang="ja-JP" altLang="en-US" sz="1100" dirty="0"/>
              <a:t>ゆうしゃ </a:t>
            </a:r>
            <a:r>
              <a:rPr lang="en-US" altLang="ja-JP" sz="1100" dirty="0"/>
              <a:t>%s </a:t>
            </a:r>
            <a:r>
              <a:rPr lang="ja-JP" altLang="en-US" sz="1100" dirty="0"/>
              <a:t>に</a:t>
            </a:r>
            <a:r>
              <a:rPr lang="en-US" altLang="ja-JP" sz="1100" dirty="0"/>
              <a:t>35</a:t>
            </a:r>
            <a:r>
              <a:rPr lang="ja-JP" altLang="en-US" sz="1100" dirty="0"/>
              <a:t>のダメージ</a:t>
            </a:r>
            <a:r>
              <a:rPr lang="en-US" altLang="ja-JP" sz="1100" dirty="0"/>
              <a:t>\n\</a:t>
            </a:r>
            <a:r>
              <a:rPr lang="en-US" altLang="ja-JP" sz="1100" dirty="0" err="1"/>
              <a:t>n",name</a:t>
            </a:r>
            <a:r>
              <a:rPr lang="en-US" altLang="ja-JP" sz="1100" dirty="0"/>
              <a:t>);</a:t>
            </a:r>
          </a:p>
          <a:p>
            <a:r>
              <a:rPr lang="en-US" altLang="ja-JP" sz="1100" dirty="0"/>
              <a:t>  sleep(2);</a:t>
            </a:r>
          </a:p>
          <a:p>
            <a:r>
              <a:rPr lang="en-US" altLang="ja-JP" sz="1100" dirty="0"/>
              <a:t>  </a:t>
            </a:r>
            <a:r>
              <a:rPr lang="en-US" altLang="ja-JP" sz="1100" dirty="0" err="1"/>
              <a:t>printf</a:t>
            </a:r>
            <a:r>
              <a:rPr lang="en-US" altLang="ja-JP" sz="1100" dirty="0"/>
              <a:t>("</a:t>
            </a:r>
            <a:r>
              <a:rPr lang="ja-JP" altLang="en-US" sz="1100" dirty="0"/>
              <a:t>ゆうしゃ </a:t>
            </a:r>
            <a:r>
              <a:rPr lang="en-US" altLang="ja-JP" sz="1100" dirty="0"/>
              <a:t>%s </a:t>
            </a:r>
            <a:r>
              <a:rPr lang="ja-JP" altLang="en-US" sz="1100" dirty="0"/>
              <a:t>はしんでしまった</a:t>
            </a:r>
            <a:r>
              <a:rPr lang="en-US" altLang="ja-JP" sz="1100" dirty="0"/>
              <a:t>\n\</a:t>
            </a:r>
            <a:r>
              <a:rPr lang="en-US" altLang="ja-JP" sz="1100" dirty="0" err="1"/>
              <a:t>n",name</a:t>
            </a:r>
            <a:r>
              <a:rPr lang="en-US" altLang="ja-JP" sz="1100" dirty="0"/>
              <a:t>);</a:t>
            </a:r>
          </a:p>
          <a:p>
            <a:r>
              <a:rPr lang="en-US" altLang="ja-JP" sz="1100" dirty="0"/>
              <a:t>  sleep(2);</a:t>
            </a:r>
          </a:p>
          <a:p>
            <a:r>
              <a:rPr lang="en-US" altLang="ja-JP" sz="1100" dirty="0"/>
              <a:t>  return 0;</a:t>
            </a:r>
          </a:p>
          <a:p>
            <a:r>
              <a:rPr lang="en-US" altLang="ja-JP" sz="1100" dirty="0"/>
              <a:t>}</a:t>
            </a:r>
          </a:p>
          <a:p>
            <a:endParaRPr lang="en-US" altLang="ja-JP" sz="1100" dirty="0"/>
          </a:p>
          <a:p>
            <a:r>
              <a:rPr lang="en-US" altLang="ja-JP" sz="1100" dirty="0" err="1"/>
              <a:t>int</a:t>
            </a:r>
            <a:r>
              <a:rPr lang="en-US" altLang="ja-JP" sz="1100" dirty="0"/>
              <a:t> </a:t>
            </a:r>
            <a:r>
              <a:rPr lang="en-US" altLang="ja-JP" sz="1100" dirty="0" err="1"/>
              <a:t>intromusic</a:t>
            </a:r>
            <a:r>
              <a:rPr lang="en-US" altLang="ja-JP" sz="1100" dirty="0"/>
              <a:t>(void)</a:t>
            </a:r>
          </a:p>
          <a:p>
            <a:r>
              <a:rPr lang="en-US" altLang="ja-JP" sz="1100" dirty="0"/>
              <a:t>{</a:t>
            </a:r>
          </a:p>
          <a:p>
            <a:r>
              <a:rPr lang="en-US" altLang="ja-JP" sz="1100" dirty="0"/>
              <a:t>  char m1[]="</a:t>
            </a:r>
            <a:r>
              <a:rPr lang="ja-JP" altLang="en-US" sz="1100" dirty="0" err="1"/>
              <a:t>ちゃーちゃ</a:t>
            </a:r>
            <a:r>
              <a:rPr lang="en-US" altLang="ja-JP" sz="1100" dirty="0"/>
              <a:t>";</a:t>
            </a:r>
          </a:p>
          <a:p>
            <a:r>
              <a:rPr lang="en-US" altLang="ja-JP" sz="1100" dirty="0"/>
              <a:t>  char m2[]="</a:t>
            </a:r>
            <a:r>
              <a:rPr lang="ja-JP" altLang="en-US" sz="1100" dirty="0" err="1"/>
              <a:t>ちゃちゃちゃ</a:t>
            </a:r>
            <a:r>
              <a:rPr lang="en-US" altLang="ja-JP" sz="1100" dirty="0"/>
              <a:t>";</a:t>
            </a:r>
          </a:p>
          <a:p>
            <a:r>
              <a:rPr lang="en-US" altLang="ja-JP" sz="1100" dirty="0"/>
              <a:t>  char m3[]="</a:t>
            </a:r>
            <a:r>
              <a:rPr lang="ja-JP" altLang="en-US" sz="1100" dirty="0" err="1"/>
              <a:t>ちゃ</a:t>
            </a:r>
            <a:r>
              <a:rPr lang="en-US" altLang="ja-JP" sz="1100" dirty="0"/>
              <a:t>";</a:t>
            </a:r>
          </a:p>
          <a:p>
            <a:r>
              <a:rPr lang="en-US" altLang="ja-JP" sz="1100" dirty="0"/>
              <a:t>  char m4[]="</a:t>
            </a:r>
            <a:r>
              <a:rPr lang="ja-JP" altLang="en-US" sz="1100" dirty="0" err="1"/>
              <a:t>ちゃん</a:t>
            </a:r>
            <a:r>
              <a:rPr lang="en-US" altLang="ja-JP" sz="1100" dirty="0"/>
              <a:t>";</a:t>
            </a:r>
          </a:p>
          <a:p>
            <a:endParaRPr lang="en-US" altLang="ja-JP" sz="1100" dirty="0"/>
          </a:p>
          <a:p>
            <a:r>
              <a:rPr lang="en-US" altLang="ja-JP" sz="1100" dirty="0"/>
              <a:t>  </a:t>
            </a:r>
            <a:r>
              <a:rPr lang="en-US" altLang="ja-JP" sz="1100" dirty="0" err="1"/>
              <a:t>printf</a:t>
            </a:r>
            <a:r>
              <a:rPr lang="en-US" altLang="ja-JP" sz="1100" dirty="0"/>
              <a:t>("%s %</a:t>
            </a:r>
            <a:r>
              <a:rPr lang="en-US" altLang="ja-JP" sz="1100" dirty="0" err="1"/>
              <a:t>s%s</a:t>
            </a:r>
            <a:r>
              <a:rPr lang="en-US" altLang="ja-JP" sz="1100" dirty="0"/>
              <a:t> %s %s %s\n",m1,m2,m3,m2,m2,m3);</a:t>
            </a:r>
          </a:p>
          <a:p>
            <a:r>
              <a:rPr lang="en-US" altLang="ja-JP" sz="1100" dirty="0"/>
              <a:t>  sleep(2);</a:t>
            </a:r>
          </a:p>
          <a:p>
            <a:r>
              <a:rPr lang="en-US" altLang="ja-JP" sz="1100" dirty="0"/>
              <a:t>  </a:t>
            </a:r>
            <a:r>
              <a:rPr lang="en-US" altLang="ja-JP" sz="1100" dirty="0" err="1"/>
              <a:t>printf</a:t>
            </a:r>
            <a:r>
              <a:rPr lang="en-US" altLang="ja-JP" sz="1100" dirty="0"/>
              <a:t>("%s %s %s\n\n",m1,m2,m4);</a:t>
            </a:r>
          </a:p>
          <a:p>
            <a:r>
              <a:rPr lang="en-US" altLang="ja-JP" sz="1100" dirty="0"/>
              <a:t>  sleep(3);</a:t>
            </a:r>
          </a:p>
          <a:p>
            <a:r>
              <a:rPr lang="en-US" altLang="ja-JP" sz="1100" dirty="0"/>
              <a:t>  return 0;</a:t>
            </a:r>
          </a:p>
          <a:p>
            <a:r>
              <a:rPr lang="en-US" altLang="ja-JP" sz="11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乱数（</a:t>
            </a:r>
            <a:r>
              <a:rPr lang="en-US" altLang="ja-JP" dirty="0">
                <a:solidFill>
                  <a:srgbClr val="99FF9F"/>
                </a:solidFill>
              </a:rPr>
              <a:t>random number</a:t>
            </a:r>
            <a:r>
              <a:rPr lang="ja-JP" altLang="en-US" dirty="0">
                <a:solidFill>
                  <a:srgbClr val="99FF9F"/>
                </a:solidFill>
              </a:rPr>
              <a:t>）</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8"/>
            <a:ext cx="8686800" cy="4866430"/>
          </a:xfrm>
          <a:ln>
            <a:solidFill>
              <a:schemeClr val="accent1"/>
            </a:solidFill>
          </a:ln>
        </p:spPr>
        <p:txBody>
          <a:bodyPr>
            <a:normAutofit/>
          </a:bodyPr>
          <a:lstStyle/>
          <a:p>
            <a:pPr>
              <a:buFont typeface="Wingdings" pitchFamily="2" charset="2"/>
              <a:buChar char="Ø"/>
            </a:pPr>
            <a:r>
              <a:rPr lang="ja-JP" altLang="en-US" dirty="0"/>
              <a:t>コンピューターでは、サイコロの様に毎回ランダムに変化する数字を生成することができます</a:t>
            </a:r>
            <a:endParaRPr lang="en-US" altLang="ja-JP" dirty="0"/>
          </a:p>
          <a:p>
            <a:pPr>
              <a:buFont typeface="Wingdings" pitchFamily="2" charset="2"/>
              <a:buChar char="Ø"/>
            </a:pPr>
            <a:r>
              <a:rPr lang="ja-JP" altLang="en-US" dirty="0"/>
              <a:t>毎回ランダムに変化する数を「乱数」といいます</a:t>
            </a:r>
            <a:endParaRPr lang="en-US" altLang="ja-JP" dirty="0"/>
          </a:p>
          <a:p>
            <a:pPr>
              <a:buFont typeface="Wingdings" pitchFamily="2" charset="2"/>
              <a:buChar char="Ø"/>
            </a:pPr>
            <a:r>
              <a:rPr lang="ja-JP" altLang="en-US" dirty="0"/>
              <a:t>Ｃ言語では乱数を生成する関数として「</a:t>
            </a:r>
            <a:r>
              <a:rPr lang="en-US" altLang="ja-JP" dirty="0"/>
              <a:t>rand()</a:t>
            </a:r>
            <a:r>
              <a:rPr lang="ja-JP" altLang="en-US" dirty="0"/>
              <a:t>」関数が標準で用意されています</a:t>
            </a:r>
            <a:endParaRPr lang="en-US" altLang="ja-JP" dirty="0"/>
          </a:p>
          <a:p>
            <a:pPr lvl="2">
              <a:buFont typeface="Wingdings" pitchFamily="2" charset="2"/>
              <a:buChar char="Ø"/>
            </a:pPr>
            <a:r>
              <a:rPr lang="ja-JP" altLang="en-US" dirty="0"/>
              <a:t>「</a:t>
            </a:r>
            <a:r>
              <a:rPr lang="en-US" altLang="ja-JP" dirty="0"/>
              <a:t>rand()</a:t>
            </a:r>
            <a:r>
              <a:rPr lang="ja-JP" altLang="en-US" dirty="0"/>
              <a:t>」はＣ言語が開発された時から用意されているので、設計が古く、ランダムさの性能がよくありません</a:t>
            </a:r>
            <a:endParaRPr lang="en-US" altLang="ja-JP" dirty="0"/>
          </a:p>
          <a:p>
            <a:pPr lvl="2">
              <a:buFont typeface="Wingdings" pitchFamily="2" charset="2"/>
              <a:buChar char="Ø"/>
            </a:pPr>
            <a:r>
              <a:rPr lang="ja-JP" altLang="en-US" dirty="0"/>
              <a:t>必ず用意されているとは限りませんが、もし「</a:t>
            </a:r>
            <a:r>
              <a:rPr lang="en-US" altLang="ja-JP" dirty="0"/>
              <a:t>random()</a:t>
            </a:r>
            <a:r>
              <a:rPr lang="ja-JP" altLang="en-US" dirty="0"/>
              <a:t>」関数が用意されている場合はこちらを使った方がよい</a:t>
            </a:r>
            <a:endParaRPr lang="en-US" altLang="ja-JP" dirty="0"/>
          </a:p>
          <a:p>
            <a:pPr lvl="3">
              <a:buFont typeface="Wingdings" pitchFamily="2" charset="2"/>
              <a:buChar char="Ø"/>
            </a:pPr>
            <a:r>
              <a:rPr lang="en-US" altLang="ja-JP" dirty="0"/>
              <a:t>Eclipse</a:t>
            </a:r>
            <a:r>
              <a:rPr lang="ja-JP" altLang="en-US" dirty="0"/>
              <a:t>の</a:t>
            </a:r>
            <a:r>
              <a:rPr lang="en-US" altLang="ja-JP" dirty="0"/>
              <a:t>MinGW </a:t>
            </a:r>
            <a:r>
              <a:rPr lang="en-US" altLang="ja-JP" dirty="0" err="1"/>
              <a:t>gcc</a:t>
            </a:r>
            <a:r>
              <a:rPr lang="ja-JP" altLang="en-US" dirty="0" err="1"/>
              <a:t>には</a:t>
            </a:r>
            <a:r>
              <a:rPr lang="ja-JP" altLang="en-US" dirty="0"/>
              <a:t>残念ながら</a:t>
            </a:r>
            <a:r>
              <a:rPr lang="en-US" altLang="ja-JP" dirty="0"/>
              <a:t>random()</a:t>
            </a:r>
            <a:r>
              <a:rPr lang="ja-JP" altLang="en-US" dirty="0"/>
              <a:t>はありません</a:t>
            </a:r>
            <a:endParaRPr lang="en-US" altLang="ja-JP"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線吹き出し 2 (枠付き) 1"/>
          <p:cNvSpPr/>
          <p:nvPr/>
        </p:nvSpPr>
        <p:spPr>
          <a:xfrm>
            <a:off x="4897860" y="928876"/>
            <a:ext cx="3310680" cy="907218"/>
          </a:xfrm>
          <a:prstGeom prst="borderCallout2">
            <a:avLst>
              <a:gd name="adj1" fmla="val 104079"/>
              <a:gd name="adj2" fmla="val 13200"/>
              <a:gd name="adj3" fmla="val 157908"/>
              <a:gd name="adj4" fmla="val 987"/>
              <a:gd name="adj5" fmla="val 156753"/>
              <a:gd name="adj6" fmla="val -44583"/>
            </a:avLst>
          </a:prstGeom>
          <a:solidFill>
            <a:srgbClr val="FFD6FE"/>
          </a:solidFill>
          <a:ln>
            <a:headEnd type="none"/>
            <a:tailEnd type="arrow"/>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800" dirty="0">
                <a:solidFill>
                  <a:srgbClr val="000090"/>
                </a:solidFill>
              </a:rPr>
              <a:t>「</a:t>
            </a:r>
            <a:r>
              <a:rPr lang="en-US" altLang="ja-JP" sz="2800" dirty="0">
                <a:solidFill>
                  <a:srgbClr val="000090"/>
                </a:solidFill>
              </a:rPr>
              <a:t>rand()</a:t>
            </a:r>
            <a:r>
              <a:rPr lang="ja-JP" altLang="en-US" sz="2800" dirty="0">
                <a:solidFill>
                  <a:srgbClr val="000090"/>
                </a:solidFill>
              </a:rPr>
              <a:t>」関数が宣言されている</a:t>
            </a:r>
            <a:endParaRPr kumimoji="1" lang="en-US" altLang="ja-JP" sz="2800" dirty="0">
              <a:solidFill>
                <a:srgbClr val="000090"/>
              </a:solidFill>
            </a:endParaRPr>
          </a:p>
        </p:txBody>
      </p:sp>
      <p:sp>
        <p:nvSpPr>
          <p:cNvPr id="5" name="正方形/長方形 4"/>
          <p:cNvSpPr/>
          <p:nvPr/>
        </p:nvSpPr>
        <p:spPr>
          <a:xfrm>
            <a:off x="852710" y="1382485"/>
            <a:ext cx="3471334" cy="4893647"/>
          </a:xfrm>
          <a:prstGeom prst="rect">
            <a:avLst/>
          </a:prstGeom>
          <a:ln w="28575" cmpd="sng">
            <a:solidFill>
              <a:srgbClr val="008000"/>
            </a:solidFill>
          </a:ln>
        </p:spPr>
        <p:txBody>
          <a:bodyPr wrap="square">
            <a:spAutoFit/>
          </a:bodyPr>
          <a:lstStyle/>
          <a:p>
            <a:r>
              <a:rPr lang="en-US" altLang="ja-JP" sz="2400" dirty="0">
                <a:latin typeface="Times New Roman"/>
                <a:ea typeface="Osaka"/>
                <a:cs typeface="Times New Roman"/>
              </a:rPr>
              <a:t>/* </a:t>
            </a:r>
            <a:r>
              <a:rPr lang="ja-JP" altLang="en-US" sz="2400" dirty="0">
                <a:latin typeface="Times New Roman"/>
                <a:ea typeface="Osaka"/>
                <a:cs typeface="Times New Roman"/>
              </a:rPr>
              <a:t>乱数 </a:t>
            </a:r>
            <a:r>
              <a:rPr lang="en-US" altLang="ja-JP" sz="2400" dirty="0">
                <a:latin typeface="Times New Roman"/>
                <a:ea typeface="Osaka"/>
                <a:cs typeface="Times New Roman"/>
              </a:rPr>
              <a:t>EX9-3.c</a:t>
            </a:r>
            <a:r>
              <a:rPr lang="ja-JP" altLang="en-US" sz="2400" dirty="0">
                <a:latin typeface="Times New Roman"/>
                <a:ea typeface="Osaka"/>
                <a:cs typeface="Times New Roman"/>
              </a:rPr>
              <a:t>　*</a:t>
            </a:r>
            <a:r>
              <a:rPr lang="en-US" altLang="ja-JP" sz="2400" dirty="0">
                <a:latin typeface="Times New Roman"/>
                <a:ea typeface="Osaka"/>
                <a:cs typeface="Times New Roman"/>
              </a:rPr>
              <a:t>/</a:t>
            </a:r>
          </a:p>
          <a:p>
            <a:r>
              <a:rPr lang="en-US" altLang="ja-JP" sz="2400" dirty="0">
                <a:latin typeface="Times New Roman"/>
                <a:ea typeface="Osaka"/>
                <a:cs typeface="Times New Roman"/>
              </a:rPr>
              <a:t>#include &lt;</a:t>
            </a:r>
            <a:r>
              <a:rPr lang="en-US" altLang="ja-JP" sz="2400" dirty="0" err="1">
                <a:latin typeface="Times New Roman"/>
                <a:ea typeface="Osaka"/>
                <a:cs typeface="Times New Roman"/>
              </a:rPr>
              <a:t>stdio.h</a:t>
            </a:r>
            <a:r>
              <a:rPr lang="en-US" altLang="ja-JP" sz="2400" dirty="0">
                <a:latin typeface="Times New Roman"/>
                <a:ea typeface="Osaka"/>
                <a:cs typeface="Times New Roman"/>
              </a:rPr>
              <a:t>&gt;</a:t>
            </a:r>
          </a:p>
          <a:p>
            <a:r>
              <a:rPr lang="en-US" altLang="ja-JP" sz="2400" dirty="0">
                <a:solidFill>
                  <a:srgbClr val="FF0000"/>
                </a:solidFill>
                <a:latin typeface="Times New Roman"/>
                <a:ea typeface="Osaka"/>
                <a:cs typeface="Times New Roman"/>
              </a:rPr>
              <a:t>#include &lt;</a:t>
            </a:r>
            <a:r>
              <a:rPr lang="en-US" altLang="ja-JP" sz="2400" dirty="0" err="1">
                <a:solidFill>
                  <a:srgbClr val="FF0000"/>
                </a:solidFill>
                <a:latin typeface="Times New Roman"/>
                <a:ea typeface="Osaka"/>
                <a:cs typeface="Times New Roman"/>
              </a:rPr>
              <a:t>stdlib.h</a:t>
            </a:r>
            <a:r>
              <a:rPr lang="en-US" altLang="ja-JP" sz="2400" dirty="0">
                <a:solidFill>
                  <a:srgbClr val="FF0000"/>
                </a:solidFill>
                <a:latin typeface="Times New Roman"/>
                <a:ea typeface="Osaka"/>
                <a:cs typeface="Times New Roman"/>
              </a:rPr>
              <a:t>&gt;</a:t>
            </a:r>
          </a:p>
          <a:p>
            <a:endParaRPr lang="en-US" altLang="ja-JP" sz="2400" dirty="0">
              <a:solidFill>
                <a:srgbClr val="FF0000"/>
              </a:solidFill>
              <a:latin typeface="Times New Roman"/>
              <a:ea typeface="Osaka"/>
              <a:cs typeface="Times New Roman"/>
            </a:endParaRPr>
          </a:p>
          <a:p>
            <a:r>
              <a:rPr lang="en-US" altLang="ja-JP" sz="2400" dirty="0" err="1">
                <a:latin typeface="Times New Roman"/>
                <a:ea typeface="Osaka"/>
                <a:cs typeface="Times New Roman"/>
              </a:rPr>
              <a:t>int</a:t>
            </a:r>
            <a:r>
              <a:rPr lang="en-US" altLang="ja-JP" sz="2400" dirty="0">
                <a:latin typeface="Times New Roman"/>
                <a:ea typeface="Osaka"/>
                <a:cs typeface="Times New Roman"/>
              </a:rPr>
              <a:t> main(void)</a:t>
            </a:r>
          </a:p>
          <a:p>
            <a:r>
              <a:rPr lang="en-US" altLang="ja-JP" sz="2400" dirty="0">
                <a:latin typeface="Times New Roman"/>
                <a:ea typeface="Osaka"/>
                <a:cs typeface="Times New Roman"/>
              </a:rPr>
              <a:t>{</a:t>
            </a:r>
          </a:p>
          <a:p>
            <a:r>
              <a:rPr lang="en-US" altLang="ja-JP" sz="2400" dirty="0">
                <a:latin typeface="Times New Roman"/>
                <a:ea typeface="Osaka"/>
                <a:cs typeface="Times New Roman"/>
              </a:rPr>
              <a:t>	</a:t>
            </a:r>
            <a:r>
              <a:rPr lang="en-US" altLang="ja-JP" sz="2400" dirty="0" err="1">
                <a:latin typeface="Times New Roman"/>
                <a:ea typeface="Osaka"/>
                <a:cs typeface="Times New Roman"/>
              </a:rPr>
              <a:t>int</a:t>
            </a:r>
            <a:r>
              <a:rPr lang="en-US" altLang="ja-JP" sz="2400" dirty="0">
                <a:latin typeface="Times New Roman"/>
                <a:ea typeface="Osaka"/>
                <a:cs typeface="Times New Roman"/>
              </a:rPr>
              <a:t> </a:t>
            </a:r>
            <a:r>
              <a:rPr lang="en-US" altLang="ja-JP" sz="2400" dirty="0" err="1">
                <a:latin typeface="Times New Roman"/>
                <a:ea typeface="Osaka"/>
                <a:cs typeface="Times New Roman"/>
              </a:rPr>
              <a:t>i</a:t>
            </a:r>
            <a:r>
              <a:rPr lang="en-US" altLang="ja-JP" sz="2400" dirty="0">
                <a:latin typeface="Times New Roman"/>
                <a:ea typeface="Osaka"/>
                <a:cs typeface="Times New Roman"/>
              </a:rPr>
              <a:t>, </a:t>
            </a:r>
            <a:r>
              <a:rPr lang="en-US" altLang="ja-JP" sz="2400" dirty="0" err="1">
                <a:latin typeface="Times New Roman"/>
                <a:ea typeface="Osaka"/>
                <a:cs typeface="Times New Roman"/>
              </a:rPr>
              <a:t>rn</a:t>
            </a:r>
            <a:r>
              <a:rPr lang="en-US" altLang="ja-JP" sz="2400" dirty="0">
                <a:latin typeface="Times New Roman"/>
                <a:ea typeface="Osaka"/>
                <a:cs typeface="Times New Roman"/>
              </a:rPr>
              <a:t> ;</a:t>
            </a:r>
          </a:p>
          <a:p>
            <a:r>
              <a:rPr lang="en-US" altLang="ja-JP" sz="2400" dirty="0">
                <a:latin typeface="Times New Roman"/>
                <a:ea typeface="Osaka"/>
                <a:cs typeface="Times New Roman"/>
              </a:rPr>
              <a:t>	for(</a:t>
            </a:r>
            <a:r>
              <a:rPr lang="en-US" altLang="ja-JP" sz="2400" dirty="0" err="1">
                <a:latin typeface="Times New Roman"/>
                <a:ea typeface="Osaka"/>
                <a:cs typeface="Times New Roman"/>
              </a:rPr>
              <a:t>i</a:t>
            </a:r>
            <a:r>
              <a:rPr lang="en-US" altLang="ja-JP" sz="2400" dirty="0">
                <a:latin typeface="Times New Roman"/>
                <a:ea typeface="Osaka"/>
                <a:cs typeface="Times New Roman"/>
              </a:rPr>
              <a:t>=0;i&lt;10;i++){</a:t>
            </a:r>
          </a:p>
          <a:p>
            <a:r>
              <a:rPr lang="en-US" altLang="ja-JP" sz="2400" dirty="0">
                <a:latin typeface="Times New Roman"/>
                <a:ea typeface="Osaka"/>
                <a:cs typeface="Times New Roman"/>
              </a:rPr>
              <a:t>	</a:t>
            </a:r>
            <a:r>
              <a:rPr lang="en-US" altLang="ja-JP" sz="2400" dirty="0" err="1">
                <a:latin typeface="Times New Roman"/>
                <a:ea typeface="Osaka"/>
                <a:cs typeface="Times New Roman"/>
              </a:rPr>
              <a:t>rn</a:t>
            </a:r>
            <a:r>
              <a:rPr lang="en-US" altLang="ja-JP" sz="2400" dirty="0">
                <a:latin typeface="Times New Roman"/>
                <a:ea typeface="Osaka"/>
                <a:cs typeface="Times New Roman"/>
              </a:rPr>
              <a:t>=</a:t>
            </a:r>
            <a:r>
              <a:rPr lang="en-US" altLang="ja-JP" sz="2400" dirty="0">
                <a:solidFill>
                  <a:srgbClr val="0000FF"/>
                </a:solidFill>
                <a:latin typeface="Times New Roman"/>
                <a:ea typeface="Osaka"/>
                <a:cs typeface="Times New Roman"/>
              </a:rPr>
              <a:t>rand()</a:t>
            </a:r>
            <a:r>
              <a:rPr lang="en-US" altLang="ja-JP" sz="2400" dirty="0">
                <a:latin typeface="Times New Roman"/>
                <a:ea typeface="Osaka"/>
                <a:cs typeface="Times New Roman"/>
              </a:rPr>
              <a:t>;</a:t>
            </a:r>
          </a:p>
          <a:p>
            <a:r>
              <a:rPr lang="en-US" altLang="ja-JP" sz="2400" dirty="0">
                <a:latin typeface="Times New Roman"/>
                <a:ea typeface="Osaka"/>
                <a:cs typeface="Times New Roman"/>
              </a:rPr>
              <a:t>	</a:t>
            </a:r>
            <a:r>
              <a:rPr lang="en-US" altLang="ja-JP" sz="2400" dirty="0" err="1">
                <a:latin typeface="Times New Roman"/>
                <a:ea typeface="Osaka"/>
                <a:cs typeface="Times New Roman"/>
              </a:rPr>
              <a:t>printf</a:t>
            </a:r>
            <a:r>
              <a:rPr lang="en-US" altLang="ja-JP" sz="2400" dirty="0">
                <a:latin typeface="Times New Roman"/>
                <a:ea typeface="Osaka"/>
                <a:cs typeface="Times New Roman"/>
              </a:rPr>
              <a:t>("%</a:t>
            </a:r>
            <a:r>
              <a:rPr lang="en-US" altLang="ja-JP" sz="2400" dirty="0" err="1">
                <a:latin typeface="Times New Roman"/>
                <a:ea typeface="Osaka"/>
                <a:cs typeface="Times New Roman"/>
              </a:rPr>
              <a:t>d¥n",rn</a:t>
            </a:r>
            <a:r>
              <a:rPr lang="en-US" altLang="ja-JP" sz="2400" dirty="0">
                <a:latin typeface="Times New Roman"/>
                <a:ea typeface="Osaka"/>
                <a:cs typeface="Times New Roman"/>
              </a:rPr>
              <a:t>);</a:t>
            </a:r>
          </a:p>
          <a:p>
            <a:r>
              <a:rPr lang="en-US" altLang="ja-JP" sz="2400" dirty="0">
                <a:latin typeface="Times New Roman"/>
                <a:ea typeface="Osaka"/>
                <a:cs typeface="Times New Roman"/>
              </a:rPr>
              <a:t>	}</a:t>
            </a:r>
          </a:p>
          <a:p>
            <a:r>
              <a:rPr lang="en-US" altLang="ja-JP" sz="2400" dirty="0">
                <a:latin typeface="Times New Roman"/>
                <a:ea typeface="Osaka"/>
                <a:cs typeface="Times New Roman"/>
              </a:rPr>
              <a:t>	return 0;</a:t>
            </a:r>
          </a:p>
          <a:p>
            <a:r>
              <a:rPr lang="en-US" altLang="ja-JP" sz="2400" dirty="0">
                <a:latin typeface="Times New Roman"/>
                <a:ea typeface="Osaka"/>
                <a:cs typeface="Times New Roman"/>
              </a:rPr>
              <a:t>}</a:t>
            </a:r>
            <a:endParaRPr lang="ja-JP" altLang="en-US" sz="2400" dirty="0">
              <a:latin typeface="Times New Roman"/>
              <a:ea typeface="Osaka"/>
              <a:cs typeface="Times New Roman"/>
            </a:endParaRPr>
          </a:p>
        </p:txBody>
      </p:sp>
      <p:sp>
        <p:nvSpPr>
          <p:cNvPr id="6" name="テキスト ボックス 5"/>
          <p:cNvSpPr txBox="1"/>
          <p:nvPr/>
        </p:nvSpPr>
        <p:spPr>
          <a:xfrm>
            <a:off x="7315200" y="2485570"/>
            <a:ext cx="1371600" cy="2862322"/>
          </a:xfrm>
          <a:prstGeom prst="rect">
            <a:avLst/>
          </a:prstGeom>
          <a:noFill/>
          <a:ln>
            <a:solidFill>
              <a:srgbClr val="0000FF"/>
            </a:solidFill>
          </a:ln>
        </p:spPr>
        <p:txBody>
          <a:bodyPr wrap="square" rtlCol="0">
            <a:spAutoFit/>
          </a:bodyPr>
          <a:lstStyle/>
          <a:p>
            <a:r>
              <a:rPr lang="en-US" altLang="ja-JP" dirty="0"/>
              <a:t>41</a:t>
            </a:r>
          </a:p>
          <a:p>
            <a:r>
              <a:rPr lang="en-US" altLang="ja-JP" dirty="0"/>
              <a:t>18467</a:t>
            </a:r>
          </a:p>
          <a:p>
            <a:r>
              <a:rPr lang="en-US" altLang="ja-JP" dirty="0"/>
              <a:t>6334</a:t>
            </a:r>
          </a:p>
          <a:p>
            <a:r>
              <a:rPr lang="en-US" altLang="ja-JP" dirty="0"/>
              <a:t>26500</a:t>
            </a:r>
          </a:p>
          <a:p>
            <a:r>
              <a:rPr lang="en-US" altLang="ja-JP" dirty="0"/>
              <a:t>19169</a:t>
            </a:r>
          </a:p>
          <a:p>
            <a:r>
              <a:rPr lang="en-US" altLang="ja-JP" dirty="0"/>
              <a:t>15724</a:t>
            </a:r>
          </a:p>
          <a:p>
            <a:r>
              <a:rPr lang="en-US" altLang="ja-JP" dirty="0"/>
              <a:t>11478</a:t>
            </a:r>
          </a:p>
          <a:p>
            <a:r>
              <a:rPr lang="en-US" altLang="ja-JP" dirty="0"/>
              <a:t>29358</a:t>
            </a:r>
          </a:p>
          <a:p>
            <a:r>
              <a:rPr lang="en-US" altLang="ja-JP" dirty="0"/>
              <a:t>26962</a:t>
            </a:r>
          </a:p>
          <a:p>
            <a:r>
              <a:rPr lang="en-US" altLang="ja-JP" dirty="0"/>
              <a:t>24464</a:t>
            </a:r>
            <a:endParaRPr lang="en-US" altLang="ja-JP" sz="2000" dirty="0"/>
          </a:p>
        </p:txBody>
      </p:sp>
      <p:sp>
        <p:nvSpPr>
          <p:cNvPr id="7" name="テキスト ボックス 6"/>
          <p:cNvSpPr txBox="1"/>
          <p:nvPr/>
        </p:nvSpPr>
        <p:spPr>
          <a:xfrm>
            <a:off x="5670256" y="2510969"/>
            <a:ext cx="1247532" cy="400110"/>
          </a:xfrm>
          <a:prstGeom prst="rect">
            <a:avLst/>
          </a:prstGeom>
          <a:noFill/>
        </p:spPr>
        <p:txBody>
          <a:bodyPr wrap="none" rtlCol="0">
            <a:spAutoFit/>
          </a:bodyPr>
          <a:lstStyle/>
          <a:p>
            <a:r>
              <a:rPr kumimoji="1" lang="en-US" altLang="ja-JP" sz="2000" dirty="0">
                <a:solidFill>
                  <a:srgbClr val="0000FF"/>
                </a:solidFill>
              </a:rPr>
              <a:t>[ </a:t>
            </a:r>
            <a:r>
              <a:rPr kumimoji="1" lang="ja-JP" altLang="en-US" sz="2000" dirty="0">
                <a:solidFill>
                  <a:srgbClr val="0000FF"/>
                </a:solidFill>
              </a:rPr>
              <a:t>出力例</a:t>
            </a:r>
            <a:r>
              <a:rPr kumimoji="1" lang="en-US" altLang="ja-JP" sz="2000" dirty="0">
                <a:solidFill>
                  <a:srgbClr val="0000FF"/>
                </a:solidFill>
              </a:rPr>
              <a:t> ]</a:t>
            </a:r>
          </a:p>
        </p:txBody>
      </p:sp>
      <p:sp>
        <p:nvSpPr>
          <p:cNvPr id="9" name="爆発 2 8"/>
          <p:cNvSpPr/>
          <p:nvPr/>
        </p:nvSpPr>
        <p:spPr>
          <a:xfrm rot="20370561">
            <a:off x="4717133" y="3707459"/>
            <a:ext cx="2895572" cy="1805557"/>
          </a:xfrm>
          <a:prstGeom prst="irregularSeal2">
            <a:avLst/>
          </a:prstGeom>
          <a:solidFill>
            <a:srgbClr val="FFD6FE"/>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dirty="0">
                <a:solidFill>
                  <a:srgbClr val="FF0000"/>
                </a:solidFill>
              </a:rPr>
              <a:t>何回</a:t>
            </a:r>
            <a:endParaRPr lang="en-US" altLang="ja-JP" dirty="0">
              <a:solidFill>
                <a:srgbClr val="FF0000"/>
              </a:solidFill>
            </a:endParaRPr>
          </a:p>
          <a:p>
            <a:pPr algn="ctr"/>
            <a:r>
              <a:rPr lang="ja-JP" altLang="en-US" dirty="0">
                <a:solidFill>
                  <a:srgbClr val="FF0000"/>
                </a:solidFill>
              </a:rPr>
              <a:t>実行しても同じ結果</a:t>
            </a:r>
            <a:endParaRPr kumimoji="1" lang="ja-JP" altLang="en-US" dirty="0">
              <a:solidFill>
                <a:srgbClr val="FF0000"/>
              </a:solidFill>
            </a:endParaRPr>
          </a:p>
        </p:txBody>
      </p:sp>
      <p:sp>
        <p:nvSpPr>
          <p:cNvPr id="3" name="テキスト ボックス 2"/>
          <p:cNvSpPr txBox="1"/>
          <p:nvPr/>
        </p:nvSpPr>
        <p:spPr>
          <a:xfrm>
            <a:off x="852709" y="489856"/>
            <a:ext cx="3240858" cy="656770"/>
          </a:xfrm>
          <a:prstGeom prst="rect">
            <a:avLst/>
          </a:prstGeom>
        </p:spPr>
        <p:txBody>
          <a:bodyPr vert="horz" wrap="none" lIns="91440" tIns="45720" rIns="91440" bIns="45720" rtlCol="0">
            <a:normAutofit/>
          </a:bodyPr>
          <a:lstStyle/>
          <a:p>
            <a:pPr marL="0" indent="0">
              <a:buNone/>
            </a:pPr>
            <a:r>
              <a:rPr kumimoji="1" lang="en-US" altLang="ja-JP" sz="3200" dirty="0">
                <a:solidFill>
                  <a:srgbClr val="19FF25"/>
                </a:solidFill>
                <a:latin typeface="Osaka"/>
                <a:ea typeface="Osaka"/>
                <a:cs typeface="Osaka"/>
              </a:rPr>
              <a:t>■</a:t>
            </a:r>
            <a:r>
              <a:rPr kumimoji="1" lang="ja-JP" altLang="en-US" sz="3200" dirty="0">
                <a:solidFill>
                  <a:srgbClr val="19FF25"/>
                </a:solidFill>
                <a:latin typeface="Osaka"/>
                <a:ea typeface="Osaka"/>
                <a:cs typeface="Osaka"/>
              </a:rPr>
              <a:t>　</a:t>
            </a:r>
            <a:r>
              <a:rPr kumimoji="1" lang="ja-JP" altLang="en-US" sz="3200" dirty="0">
                <a:solidFill>
                  <a:srgbClr val="000090"/>
                </a:solidFill>
                <a:latin typeface="Osaka"/>
                <a:ea typeface="Osaka"/>
                <a:cs typeface="Osaka"/>
              </a:rPr>
              <a:t>乱数の出し方</a:t>
            </a:r>
          </a:p>
        </p:txBody>
      </p:sp>
      <p:sp>
        <p:nvSpPr>
          <p:cNvPr id="10" name="スライド番号プレースホルダー 9"/>
          <p:cNvSpPr>
            <a:spLocks noGrp="1"/>
          </p:cNvSpPr>
          <p:nvPr>
            <p:ph type="sldNum" sz="quarter" idx="12"/>
          </p:nvPr>
        </p:nvSpPr>
        <p:spPr/>
        <p:txBody>
          <a:bodyPr/>
          <a:lstStyle/>
          <a:p>
            <a:fld id="{9061EA0F-0568-374C-B4AD-53286D0F59D5}" type="slidenum">
              <a:rPr kumimoji="1" lang="ja-JP" altLang="en-US" smtClean="0"/>
              <a:pPr/>
              <a:t>13</a:t>
            </a:fld>
            <a:endParaRPr kumimoji="1" lang="ja-JP" altLang="en-US"/>
          </a:p>
        </p:txBody>
      </p:sp>
    </p:spTree>
    <p:extLst>
      <p:ext uri="{BB962C8B-B14F-4D97-AF65-F5344CB8AC3E}">
        <p14:creationId xmlns:p14="http://schemas.microsoft.com/office/powerpoint/2010/main" val="47179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up)">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a:t>
            </a:r>
            <a:r>
              <a:rPr lang="en-US" altLang="ja-JP" dirty="0">
                <a:solidFill>
                  <a:srgbClr val="99FF9F"/>
                </a:solidFill>
              </a:rPr>
              <a:t>rand()</a:t>
            </a:r>
            <a:r>
              <a:rPr lang="ja-JP" altLang="en-US" dirty="0">
                <a:solidFill>
                  <a:srgbClr val="99FF9F"/>
                </a:solidFill>
              </a:rPr>
              <a:t>」関数の性質</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5209073"/>
          </a:xfrm>
          <a:ln>
            <a:solidFill>
              <a:schemeClr val="accent1"/>
            </a:solidFill>
          </a:ln>
        </p:spPr>
        <p:txBody>
          <a:bodyPr>
            <a:normAutofit fontScale="92500" lnSpcReduction="10000"/>
          </a:bodyPr>
          <a:lstStyle/>
          <a:p>
            <a:pPr>
              <a:buFont typeface="Wingdings" pitchFamily="2" charset="2"/>
              <a:buChar char="Ø"/>
            </a:pPr>
            <a:r>
              <a:rPr lang="ja-JP" altLang="en-US" dirty="0"/>
              <a:t>プログラムを繰り返すと毎回同じ乱数の列が得られる</a:t>
            </a:r>
            <a:endParaRPr lang="en-US" altLang="ja-JP" dirty="0"/>
          </a:p>
          <a:p>
            <a:pPr lvl="1">
              <a:buFont typeface="Wingdings" pitchFamily="2" charset="2"/>
              <a:buChar char="Ø"/>
            </a:pPr>
            <a:r>
              <a:rPr lang="ja-JP" altLang="en-US" dirty="0">
                <a:solidFill>
                  <a:srgbClr val="FF0000"/>
                </a:solidFill>
              </a:rPr>
              <a:t>本当</a:t>
            </a:r>
            <a:r>
              <a:rPr lang="ja-JP" altLang="en-US" dirty="0"/>
              <a:t>の乱数では</a:t>
            </a:r>
            <a:r>
              <a:rPr lang="ja-JP" altLang="en-US" dirty="0">
                <a:solidFill>
                  <a:srgbClr val="FF0000"/>
                </a:solidFill>
              </a:rPr>
              <a:t>ない</a:t>
            </a:r>
            <a:r>
              <a:rPr lang="ja-JP" altLang="en-US" dirty="0"/>
              <a:t>！「</a:t>
            </a:r>
            <a:r>
              <a:rPr lang="ja-JP" altLang="en-US" dirty="0">
                <a:solidFill>
                  <a:srgbClr val="00B050"/>
                </a:solidFill>
              </a:rPr>
              <a:t>疑似乱数</a:t>
            </a:r>
            <a:r>
              <a:rPr lang="ja-JP" altLang="en-US" dirty="0"/>
              <a:t>」</a:t>
            </a:r>
            <a:endParaRPr lang="en-US" altLang="ja-JP" dirty="0"/>
          </a:p>
          <a:p>
            <a:pPr>
              <a:buFont typeface="Wingdings" pitchFamily="2" charset="2"/>
              <a:buChar char="Ø"/>
            </a:pPr>
            <a:r>
              <a:rPr lang="ja-JP" altLang="en-US" dirty="0"/>
              <a:t>最小値「</a:t>
            </a:r>
            <a:r>
              <a:rPr lang="en-US" altLang="ja-JP" dirty="0"/>
              <a:t>0</a:t>
            </a:r>
            <a:r>
              <a:rPr lang="ja-JP" altLang="en-US" dirty="0"/>
              <a:t>」、最大値「</a:t>
            </a:r>
            <a:r>
              <a:rPr lang="en-US" altLang="ja-JP" dirty="0"/>
              <a:t>RAND_MAX</a:t>
            </a:r>
            <a:r>
              <a:rPr lang="ja-JP" altLang="en-US" dirty="0"/>
              <a:t>」の整数</a:t>
            </a:r>
            <a:endParaRPr lang="en-US" altLang="ja-JP" dirty="0"/>
          </a:p>
          <a:p>
            <a:pPr lvl="1">
              <a:buFont typeface="Wingdings" pitchFamily="2" charset="2"/>
              <a:buChar char="Ø"/>
            </a:pPr>
            <a:r>
              <a:rPr lang="ja-JP" altLang="en-US" dirty="0"/>
              <a:t>「</a:t>
            </a:r>
            <a:r>
              <a:rPr lang="en-US" altLang="ja-JP" dirty="0"/>
              <a:t>RAND_MAX</a:t>
            </a:r>
            <a:r>
              <a:rPr lang="ja-JP" altLang="en-US" dirty="0"/>
              <a:t>」がいくつなのかは処理系に依存</a:t>
            </a:r>
            <a:endParaRPr lang="en-US" altLang="ja-JP" dirty="0"/>
          </a:p>
          <a:p>
            <a:pPr lvl="2">
              <a:buFont typeface="Wingdings" pitchFamily="2" charset="2"/>
              <a:buChar char="Ø"/>
            </a:pPr>
            <a:r>
              <a:rPr lang="en-US" altLang="ja-JP" dirty="0"/>
              <a:t>eclipse</a:t>
            </a:r>
            <a:r>
              <a:rPr lang="ja-JP" altLang="en-US" dirty="0"/>
              <a:t>の</a:t>
            </a:r>
            <a:r>
              <a:rPr lang="en-US" altLang="ja-JP"/>
              <a:t>MinGW </a:t>
            </a:r>
            <a:r>
              <a:rPr lang="en-US" altLang="ja-JP" dirty="0" err="1"/>
              <a:t>gcc</a:t>
            </a:r>
            <a:r>
              <a:rPr lang="ja-JP" altLang="en-US" dirty="0"/>
              <a:t>では</a:t>
            </a:r>
            <a:r>
              <a:rPr lang="en-US" altLang="ja-JP" dirty="0"/>
              <a:t>RAND_MAX=32767</a:t>
            </a:r>
            <a:r>
              <a:rPr lang="ja-JP" altLang="en-US" dirty="0" err="1"/>
              <a:t>です</a:t>
            </a:r>
            <a:endParaRPr lang="en-US" altLang="ja-JP" dirty="0"/>
          </a:p>
          <a:p>
            <a:pPr lvl="1">
              <a:buFont typeface="Wingdings" pitchFamily="2" charset="2"/>
              <a:buChar char="Ø"/>
            </a:pPr>
            <a:r>
              <a:rPr lang="en-US" altLang="ja-JP" dirty="0" err="1"/>
              <a:t>printf</a:t>
            </a:r>
            <a:r>
              <a:rPr lang="en-US" altLang="ja-JP" dirty="0"/>
              <a:t>(”%ld\n”,(long)RAND_MAX);</a:t>
            </a:r>
            <a:r>
              <a:rPr lang="ja-JP" altLang="en-US" dirty="0"/>
              <a:t>で調べられる</a:t>
            </a:r>
            <a:endParaRPr lang="en-US" altLang="ja-JP" dirty="0"/>
          </a:p>
          <a:p>
            <a:pPr>
              <a:buFont typeface="Wingdings" pitchFamily="2" charset="2"/>
              <a:buChar char="Ø"/>
            </a:pPr>
            <a:r>
              <a:rPr lang="ja-JP" altLang="en-US" dirty="0"/>
              <a:t>「</a:t>
            </a:r>
            <a:r>
              <a:rPr lang="en-US" altLang="ja-JP" dirty="0"/>
              <a:t>rand()</a:t>
            </a:r>
            <a:r>
              <a:rPr lang="ja-JP" altLang="en-US" dirty="0"/>
              <a:t>」関数を使うには「</a:t>
            </a:r>
            <a:r>
              <a:rPr lang="en-US" altLang="ja-JP" dirty="0">
                <a:solidFill>
                  <a:srgbClr val="FF0000"/>
                </a:solidFill>
              </a:rPr>
              <a:t>#include &lt;</a:t>
            </a:r>
            <a:r>
              <a:rPr lang="en-US" altLang="ja-JP" dirty="0" err="1">
                <a:solidFill>
                  <a:srgbClr val="FF0000"/>
                </a:solidFill>
              </a:rPr>
              <a:t>stdlib.h</a:t>
            </a:r>
            <a:r>
              <a:rPr lang="en-US" altLang="ja-JP" dirty="0">
                <a:solidFill>
                  <a:srgbClr val="FF0000"/>
                </a:solidFill>
              </a:rPr>
              <a:t>&gt;</a:t>
            </a:r>
            <a:r>
              <a:rPr lang="ja-JP" altLang="en-US" dirty="0"/>
              <a:t>」が必要</a:t>
            </a:r>
            <a:endParaRPr lang="en-US" altLang="ja-JP" dirty="0"/>
          </a:p>
          <a:p>
            <a:pPr>
              <a:buFont typeface="Wingdings" pitchFamily="2" charset="2"/>
              <a:buChar char="Ø"/>
            </a:pPr>
            <a:r>
              <a:rPr lang="ja-JP" altLang="en-US" dirty="0"/>
              <a:t>プログラム実行毎に、異なる乱数の列を発生させたいときには、「</a:t>
            </a:r>
            <a:r>
              <a:rPr lang="en-US" altLang="ja-JP" dirty="0" err="1"/>
              <a:t>srand</a:t>
            </a:r>
            <a:r>
              <a:rPr lang="en-US" altLang="ja-JP" dirty="0"/>
              <a:t>(s)</a:t>
            </a:r>
            <a:r>
              <a:rPr lang="ja-JP" altLang="en-US" dirty="0"/>
              <a:t>」関数を実行する</a:t>
            </a:r>
            <a:endParaRPr lang="en-US" altLang="ja-JP"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a:t>
            </a:r>
            <a:r>
              <a:rPr lang="en-US" altLang="ja-JP" dirty="0" err="1">
                <a:solidFill>
                  <a:srgbClr val="99FF9F"/>
                </a:solidFill>
              </a:rPr>
              <a:t>srand</a:t>
            </a:r>
            <a:r>
              <a:rPr lang="en-US" altLang="ja-JP" dirty="0">
                <a:solidFill>
                  <a:srgbClr val="99FF9F"/>
                </a:solidFill>
              </a:rPr>
              <a:t>(s)</a:t>
            </a:r>
            <a:r>
              <a:rPr lang="ja-JP" altLang="en-US" dirty="0">
                <a:solidFill>
                  <a:srgbClr val="99FF9F"/>
                </a:solidFill>
              </a:rPr>
              <a:t>」関数と関数の系列</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7"/>
            <a:ext cx="8686800" cy="830711"/>
          </a:xfrm>
          <a:ln>
            <a:solidFill>
              <a:schemeClr val="accent1"/>
            </a:solidFill>
          </a:ln>
        </p:spPr>
        <p:txBody>
          <a:bodyPr>
            <a:normAutofit fontScale="92500" lnSpcReduction="20000"/>
          </a:bodyPr>
          <a:lstStyle/>
          <a:p>
            <a:pPr>
              <a:buFont typeface="Wingdings" pitchFamily="2" charset="2"/>
              <a:buChar char="Ø"/>
            </a:pPr>
            <a:r>
              <a:rPr lang="ja-JP" altLang="en-US" dirty="0"/>
              <a:t>「</a:t>
            </a:r>
            <a:r>
              <a:rPr lang="en-US" altLang="ja-JP" dirty="0"/>
              <a:t>s</a:t>
            </a:r>
            <a:r>
              <a:rPr lang="ja-JP" altLang="en-US" dirty="0"/>
              <a:t>」の値（整数型、</a:t>
            </a:r>
            <a:r>
              <a:rPr lang="en-US" altLang="ja-JP" dirty="0"/>
              <a:t>seed</a:t>
            </a:r>
            <a:r>
              <a:rPr lang="ja-JP" altLang="en-US" dirty="0"/>
              <a:t>と呼ぶ）が異なると、乱数列が異なる→例題</a:t>
            </a:r>
            <a:r>
              <a:rPr lang="en-US" altLang="ja-JP" dirty="0">
                <a:solidFill>
                  <a:srgbClr val="FF0000"/>
                </a:solidFill>
              </a:rPr>
              <a:t>EX9-4.c</a:t>
            </a:r>
          </a:p>
        </p:txBody>
      </p:sp>
      <p:sp>
        <p:nvSpPr>
          <p:cNvPr id="4" name="正方形/長方形 3"/>
          <p:cNvSpPr/>
          <p:nvPr/>
        </p:nvSpPr>
        <p:spPr>
          <a:xfrm>
            <a:off x="290946" y="2409713"/>
            <a:ext cx="4108932" cy="4278094"/>
          </a:xfrm>
          <a:prstGeom prst="rect">
            <a:avLst/>
          </a:prstGeom>
          <a:ln>
            <a:solidFill>
              <a:schemeClr val="accent1"/>
            </a:solidFill>
          </a:ln>
        </p:spPr>
        <p:txBody>
          <a:bodyPr wrap="square">
            <a:spAutoFit/>
          </a:bodyPr>
          <a:lstStyle/>
          <a:p>
            <a:r>
              <a:rPr lang="en-US" altLang="ja-JP" sz="1600" dirty="0"/>
              <a:t>#include &lt;</a:t>
            </a:r>
            <a:r>
              <a:rPr lang="en-US" altLang="ja-JP" sz="1600" dirty="0" err="1"/>
              <a:t>stdio.h</a:t>
            </a:r>
            <a:r>
              <a:rPr lang="en-US" altLang="ja-JP" sz="1600" dirty="0"/>
              <a:t>&gt;</a:t>
            </a:r>
          </a:p>
          <a:p>
            <a:r>
              <a:rPr lang="en-US" altLang="ja-JP" sz="1600" dirty="0"/>
              <a:t>#include &lt;</a:t>
            </a:r>
            <a:r>
              <a:rPr lang="en-US" altLang="ja-JP" sz="1600" dirty="0" err="1"/>
              <a:t>stdlib.h</a:t>
            </a:r>
            <a:r>
              <a:rPr lang="en-US" altLang="ja-JP" sz="1600" dirty="0"/>
              <a:t>&gt;</a:t>
            </a:r>
          </a:p>
          <a:p>
            <a:r>
              <a:rPr lang="en-US" altLang="ja-JP" sz="1600" dirty="0" err="1"/>
              <a:t>int</a:t>
            </a:r>
            <a:r>
              <a:rPr lang="en-US" altLang="ja-JP" sz="1600" dirty="0"/>
              <a:t> main(void)</a:t>
            </a:r>
          </a:p>
          <a:p>
            <a:r>
              <a:rPr lang="en-US" altLang="ja-JP" sz="1600" dirty="0"/>
              <a:t>{</a:t>
            </a:r>
          </a:p>
          <a:p>
            <a:r>
              <a:rPr lang="en-US" altLang="ja-JP" sz="1600" dirty="0"/>
              <a:t>  </a:t>
            </a:r>
            <a:r>
              <a:rPr lang="en-US" altLang="ja-JP" sz="1600" dirty="0" err="1"/>
              <a:t>int</a:t>
            </a:r>
            <a:r>
              <a:rPr lang="en-US" altLang="ja-JP" sz="1600" dirty="0"/>
              <a:t> </a:t>
            </a:r>
            <a:r>
              <a:rPr lang="en-US" altLang="ja-JP" sz="1600" dirty="0" err="1"/>
              <a:t>s,i,rn</a:t>
            </a:r>
            <a:r>
              <a:rPr lang="en-US" altLang="ja-JP" sz="1600" dirty="0"/>
              <a:t>;</a:t>
            </a:r>
          </a:p>
          <a:p>
            <a:endParaRPr lang="en-US" altLang="ja-JP" sz="1600" dirty="0"/>
          </a:p>
          <a:p>
            <a:r>
              <a:rPr lang="en-US" altLang="ja-JP" sz="1600" dirty="0"/>
              <a:t>  </a:t>
            </a:r>
            <a:r>
              <a:rPr lang="en-US" altLang="ja-JP" sz="1600" dirty="0" err="1">
                <a:solidFill>
                  <a:srgbClr val="FF0000"/>
                </a:solidFill>
              </a:rPr>
              <a:t>srand</a:t>
            </a:r>
            <a:r>
              <a:rPr lang="en-US" altLang="ja-JP" sz="1600" dirty="0">
                <a:solidFill>
                  <a:srgbClr val="FF0000"/>
                </a:solidFill>
              </a:rPr>
              <a:t>(0); </a:t>
            </a:r>
            <a:r>
              <a:rPr lang="en-US" altLang="ja-JP" sz="1600" dirty="0" err="1"/>
              <a:t>printf</a:t>
            </a:r>
            <a:r>
              <a:rPr lang="en-US" altLang="ja-JP" sz="1600" dirty="0"/>
              <a:t>("seed=0\n"); /* seed</a:t>
            </a:r>
            <a:r>
              <a:rPr lang="ja-JP" altLang="en-US" sz="1600" dirty="0"/>
              <a:t>が</a:t>
            </a:r>
            <a:r>
              <a:rPr lang="en-US" altLang="ja-JP" sz="1600" dirty="0"/>
              <a:t>0 */</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&lt;10; </a:t>
            </a:r>
            <a:r>
              <a:rPr lang="en-US" altLang="ja-JP" sz="1600" dirty="0" err="1"/>
              <a:t>i</a:t>
            </a:r>
            <a:r>
              <a:rPr lang="en-US" altLang="ja-JP" sz="1600" dirty="0"/>
              <a:t>++){</a:t>
            </a:r>
          </a:p>
          <a:p>
            <a:r>
              <a:rPr lang="en-US" altLang="ja-JP" sz="1600" dirty="0"/>
              <a:t>    </a:t>
            </a:r>
            <a:r>
              <a:rPr lang="en-US" altLang="ja-JP" sz="1600" dirty="0" err="1"/>
              <a:t>rn</a:t>
            </a:r>
            <a:r>
              <a:rPr lang="en-US" altLang="ja-JP" sz="1600" dirty="0"/>
              <a:t>=rand();</a:t>
            </a:r>
          </a:p>
          <a:p>
            <a:r>
              <a:rPr lang="en-US" altLang="ja-JP" sz="1600" dirty="0"/>
              <a:t>    </a:t>
            </a:r>
            <a:r>
              <a:rPr lang="en-US" altLang="ja-JP" sz="1600" dirty="0" err="1"/>
              <a:t>printf</a:t>
            </a:r>
            <a:r>
              <a:rPr lang="en-US" altLang="ja-JP" sz="1600" dirty="0"/>
              <a:t>("%d\</a:t>
            </a:r>
            <a:r>
              <a:rPr lang="en-US" altLang="ja-JP" sz="1600" dirty="0" err="1"/>
              <a:t>n",rn</a:t>
            </a:r>
            <a:r>
              <a:rPr lang="en-US" altLang="ja-JP" sz="1600" dirty="0"/>
              <a:t>);</a:t>
            </a:r>
          </a:p>
          <a:p>
            <a:r>
              <a:rPr lang="en-US" altLang="ja-JP" sz="1600" dirty="0"/>
              <a:t>  }</a:t>
            </a:r>
          </a:p>
          <a:p>
            <a:r>
              <a:rPr lang="en-US" altLang="ja-JP" sz="1600" dirty="0"/>
              <a:t>  </a:t>
            </a:r>
            <a:r>
              <a:rPr lang="en-US" altLang="ja-JP" sz="1600" dirty="0" err="1"/>
              <a:t>printf</a:t>
            </a:r>
            <a:r>
              <a:rPr lang="en-US" altLang="ja-JP" sz="1600" dirty="0"/>
              <a:t>("\n");</a:t>
            </a:r>
          </a:p>
          <a:p>
            <a:r>
              <a:rPr lang="en-US" altLang="ja-JP" sz="1600" dirty="0"/>
              <a:t>  </a:t>
            </a:r>
            <a:r>
              <a:rPr lang="en-US" altLang="ja-JP" sz="1600" dirty="0" err="1">
                <a:solidFill>
                  <a:srgbClr val="FF0000"/>
                </a:solidFill>
              </a:rPr>
              <a:t>srand</a:t>
            </a:r>
            <a:r>
              <a:rPr lang="en-US" altLang="ja-JP" sz="1600" dirty="0">
                <a:solidFill>
                  <a:srgbClr val="FF0000"/>
                </a:solidFill>
              </a:rPr>
              <a:t>(1);</a:t>
            </a:r>
            <a:r>
              <a:rPr lang="en-US" altLang="ja-JP" sz="1600" dirty="0"/>
              <a:t> </a:t>
            </a:r>
            <a:r>
              <a:rPr lang="en-US" altLang="ja-JP" sz="1600" dirty="0" err="1"/>
              <a:t>printf</a:t>
            </a:r>
            <a:r>
              <a:rPr lang="en-US" altLang="ja-JP" sz="1600" dirty="0"/>
              <a:t>("seed=1\n"); /* seed</a:t>
            </a:r>
            <a:r>
              <a:rPr lang="ja-JP" altLang="en-US" sz="1600" dirty="0"/>
              <a:t>が</a:t>
            </a:r>
            <a:r>
              <a:rPr lang="en-US" altLang="ja-JP" sz="1600" dirty="0"/>
              <a:t>1 */</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&lt;10; </a:t>
            </a:r>
            <a:r>
              <a:rPr lang="en-US" altLang="ja-JP" sz="1600" dirty="0" err="1"/>
              <a:t>i</a:t>
            </a:r>
            <a:r>
              <a:rPr lang="en-US" altLang="ja-JP" sz="1600" dirty="0"/>
              <a:t>++){</a:t>
            </a:r>
          </a:p>
          <a:p>
            <a:r>
              <a:rPr lang="en-US" altLang="ja-JP" sz="1600" dirty="0"/>
              <a:t>    </a:t>
            </a:r>
            <a:r>
              <a:rPr lang="en-US" altLang="ja-JP" sz="1600" dirty="0" err="1"/>
              <a:t>rn</a:t>
            </a:r>
            <a:r>
              <a:rPr lang="en-US" altLang="ja-JP" sz="1600" dirty="0"/>
              <a:t>=rand();</a:t>
            </a:r>
          </a:p>
          <a:p>
            <a:r>
              <a:rPr lang="en-US" altLang="ja-JP" sz="1600" dirty="0"/>
              <a:t>    </a:t>
            </a:r>
            <a:r>
              <a:rPr lang="en-US" altLang="ja-JP" sz="1600" dirty="0" err="1"/>
              <a:t>printf</a:t>
            </a:r>
            <a:r>
              <a:rPr lang="en-US" altLang="ja-JP" sz="1600" dirty="0"/>
              <a:t>("%d\</a:t>
            </a:r>
            <a:r>
              <a:rPr lang="en-US" altLang="ja-JP" sz="1600" dirty="0" err="1"/>
              <a:t>n",rn</a:t>
            </a:r>
            <a:r>
              <a:rPr lang="en-US" altLang="ja-JP" sz="1600" dirty="0"/>
              <a:t>);</a:t>
            </a:r>
          </a:p>
          <a:p>
            <a:r>
              <a:rPr lang="en-US" altLang="ja-JP" sz="1600" dirty="0"/>
              <a:t>  }</a:t>
            </a:r>
          </a:p>
        </p:txBody>
      </p:sp>
      <p:sp>
        <p:nvSpPr>
          <p:cNvPr id="5" name="正方形/長方形 4"/>
          <p:cNvSpPr/>
          <p:nvPr/>
        </p:nvSpPr>
        <p:spPr>
          <a:xfrm>
            <a:off x="4621388" y="2409713"/>
            <a:ext cx="4356358" cy="2800767"/>
          </a:xfrm>
          <a:prstGeom prst="rect">
            <a:avLst/>
          </a:prstGeom>
          <a:ln>
            <a:solidFill>
              <a:schemeClr val="accent1"/>
            </a:solidFill>
          </a:ln>
        </p:spPr>
        <p:txBody>
          <a:bodyPr wrap="square">
            <a:spAutoFit/>
          </a:bodyPr>
          <a:lstStyle/>
          <a:p>
            <a:r>
              <a:rPr lang="en-US" altLang="ja-JP" sz="1600" dirty="0" err="1"/>
              <a:t>printf</a:t>
            </a:r>
            <a:r>
              <a:rPr lang="en-US" altLang="ja-JP" sz="1600" dirty="0"/>
              <a:t>("seed s</a:t>
            </a:r>
            <a:r>
              <a:rPr lang="ja-JP" altLang="en-US" sz="1600" dirty="0"/>
              <a:t>を入力</a:t>
            </a:r>
            <a:r>
              <a:rPr lang="en-US" altLang="ja-JP" sz="1600" dirty="0"/>
              <a:t>: ");</a:t>
            </a:r>
          </a:p>
          <a:p>
            <a:r>
              <a:rPr lang="en-US" altLang="ja-JP" sz="1600" dirty="0"/>
              <a:t>  </a:t>
            </a:r>
            <a:r>
              <a:rPr lang="en-US" altLang="ja-JP" sz="1600" dirty="0" err="1"/>
              <a:t>scanf</a:t>
            </a:r>
            <a:r>
              <a:rPr lang="en-US" altLang="ja-JP" sz="1600" dirty="0"/>
              <a:t>("%</a:t>
            </a:r>
            <a:r>
              <a:rPr lang="en-US" altLang="ja-JP" sz="1600" dirty="0" err="1"/>
              <a:t>d",&amp;s</a:t>
            </a:r>
            <a:r>
              <a:rPr lang="en-US" altLang="ja-JP" sz="1600" dirty="0"/>
              <a:t>);</a:t>
            </a:r>
          </a:p>
          <a:p>
            <a:r>
              <a:rPr lang="en-US" altLang="ja-JP" sz="1600" dirty="0"/>
              <a:t>  </a:t>
            </a:r>
            <a:r>
              <a:rPr lang="en-US" altLang="ja-JP" sz="1600" dirty="0" err="1">
                <a:solidFill>
                  <a:srgbClr val="FF0000"/>
                </a:solidFill>
              </a:rPr>
              <a:t>srand</a:t>
            </a:r>
            <a:r>
              <a:rPr lang="en-US" altLang="ja-JP" sz="1600" dirty="0">
                <a:solidFill>
                  <a:srgbClr val="FF0000"/>
                </a:solidFill>
              </a:rPr>
              <a:t>(s);</a:t>
            </a:r>
          </a:p>
          <a:p>
            <a:r>
              <a:rPr lang="en-US" altLang="ja-JP" sz="1600" dirty="0"/>
              <a:t>  </a:t>
            </a:r>
            <a:r>
              <a:rPr lang="en-US" altLang="ja-JP" sz="1600" dirty="0" err="1"/>
              <a:t>printf</a:t>
            </a:r>
            <a:r>
              <a:rPr lang="en-US" altLang="ja-JP" sz="1600" dirty="0"/>
              <a:t>("\n");</a:t>
            </a:r>
          </a:p>
          <a:p>
            <a:r>
              <a:rPr lang="en-US" altLang="ja-JP" sz="1600" dirty="0"/>
              <a:t>  </a:t>
            </a:r>
            <a:r>
              <a:rPr lang="en-US" altLang="ja-JP" sz="1600" dirty="0" err="1"/>
              <a:t>printf</a:t>
            </a:r>
            <a:r>
              <a:rPr lang="en-US" altLang="ja-JP" sz="1600" dirty="0"/>
              <a:t>("seed=%d\</a:t>
            </a:r>
            <a:r>
              <a:rPr lang="en-US" altLang="ja-JP" sz="1600" dirty="0" err="1"/>
              <a:t>n",s</a:t>
            </a:r>
            <a:r>
              <a:rPr lang="en-US" altLang="ja-JP" sz="1600" dirty="0"/>
              <a:t>);</a:t>
            </a:r>
          </a:p>
          <a:p>
            <a:r>
              <a:rPr lang="en-US" altLang="ja-JP" sz="1600" dirty="0"/>
              <a:t>  for(</a:t>
            </a:r>
            <a:r>
              <a:rPr lang="en-US" altLang="ja-JP" sz="1600" dirty="0" err="1"/>
              <a:t>i</a:t>
            </a:r>
            <a:r>
              <a:rPr lang="en-US" altLang="ja-JP" sz="1600" dirty="0"/>
              <a:t>=0; </a:t>
            </a:r>
            <a:r>
              <a:rPr lang="en-US" altLang="ja-JP" sz="1600" dirty="0" err="1"/>
              <a:t>i</a:t>
            </a:r>
            <a:r>
              <a:rPr lang="en-US" altLang="ja-JP" sz="1600" dirty="0"/>
              <a:t>&lt;10; </a:t>
            </a:r>
            <a:r>
              <a:rPr lang="en-US" altLang="ja-JP" sz="1600" dirty="0" err="1"/>
              <a:t>i</a:t>
            </a:r>
            <a:r>
              <a:rPr lang="en-US" altLang="ja-JP" sz="1600" dirty="0"/>
              <a:t>++){</a:t>
            </a:r>
          </a:p>
          <a:p>
            <a:r>
              <a:rPr lang="en-US" altLang="ja-JP" sz="1600" dirty="0"/>
              <a:t>    </a:t>
            </a:r>
            <a:r>
              <a:rPr lang="en-US" altLang="ja-JP" sz="1600" dirty="0" err="1"/>
              <a:t>rn</a:t>
            </a:r>
            <a:r>
              <a:rPr lang="en-US" altLang="ja-JP" sz="1600" dirty="0"/>
              <a:t>=rand();</a:t>
            </a:r>
          </a:p>
          <a:p>
            <a:r>
              <a:rPr lang="en-US" altLang="ja-JP" sz="1600" dirty="0"/>
              <a:t>    </a:t>
            </a:r>
            <a:r>
              <a:rPr lang="en-US" altLang="ja-JP" sz="1600" dirty="0" err="1"/>
              <a:t>printf</a:t>
            </a:r>
            <a:r>
              <a:rPr lang="en-US" altLang="ja-JP" sz="1600" dirty="0"/>
              <a:t>("%d\</a:t>
            </a:r>
            <a:r>
              <a:rPr lang="en-US" altLang="ja-JP" sz="1600" dirty="0" err="1"/>
              <a:t>n",rn</a:t>
            </a:r>
            <a:r>
              <a:rPr lang="en-US" altLang="ja-JP" sz="1600" dirty="0"/>
              <a:t>);</a:t>
            </a:r>
          </a:p>
          <a:p>
            <a:r>
              <a:rPr lang="en-US" altLang="ja-JP" sz="1600" dirty="0"/>
              <a:t>  }</a:t>
            </a:r>
          </a:p>
          <a:p>
            <a:r>
              <a:rPr lang="en-US" altLang="ja-JP" sz="1600" dirty="0"/>
              <a:t>  return 0;</a:t>
            </a:r>
          </a:p>
          <a:p>
            <a:r>
              <a:rPr lang="en-US" altLang="ja-JP" sz="1600" dirty="0"/>
              <a:t>}</a:t>
            </a:r>
            <a:endParaRPr lang="ja-JP" altLang="en-US" sz="1600" dirty="0"/>
          </a:p>
        </p:txBody>
      </p:sp>
      <p:sp>
        <p:nvSpPr>
          <p:cNvPr id="6" name="テキスト ボックス 5"/>
          <p:cNvSpPr txBox="1"/>
          <p:nvPr/>
        </p:nvSpPr>
        <p:spPr>
          <a:xfrm>
            <a:off x="4797911" y="5487478"/>
            <a:ext cx="3479992" cy="1200329"/>
          </a:xfrm>
          <a:prstGeom prst="rect">
            <a:avLst/>
          </a:prstGeom>
          <a:noFill/>
        </p:spPr>
        <p:txBody>
          <a:bodyPr wrap="none" rtlCol="0">
            <a:spAutoFit/>
          </a:bodyPr>
          <a:lstStyle/>
          <a:p>
            <a:r>
              <a:rPr kumimoji="1" lang="ja-JP" altLang="en-US" b="1" dirty="0">
                <a:solidFill>
                  <a:srgbClr val="FF0000"/>
                </a:solidFill>
              </a:rPr>
              <a:t>テクニック</a:t>
            </a:r>
            <a:endParaRPr kumimoji="1" lang="en-US" altLang="ja-JP" b="1" dirty="0">
              <a:solidFill>
                <a:srgbClr val="FF0000"/>
              </a:solidFill>
            </a:endParaRPr>
          </a:p>
          <a:p>
            <a:r>
              <a:rPr lang="en-US" altLang="ja-JP" dirty="0"/>
              <a:t>    </a:t>
            </a:r>
            <a:r>
              <a:rPr lang="en-US" altLang="ja-JP" dirty="0" err="1"/>
              <a:t>srand</a:t>
            </a:r>
            <a:r>
              <a:rPr lang="en-US" altLang="ja-JP" dirty="0"/>
              <a:t>((unsigned </a:t>
            </a:r>
            <a:r>
              <a:rPr lang="en-US" altLang="ja-JP" dirty="0" err="1"/>
              <a:t>int</a:t>
            </a:r>
            <a:r>
              <a:rPr lang="en-US" altLang="ja-JP" dirty="0"/>
              <a:t>)time(NULL));</a:t>
            </a:r>
          </a:p>
          <a:p>
            <a:r>
              <a:rPr kumimoji="1" lang="ja-JP" altLang="en-US" dirty="0"/>
              <a:t>とすると手で入力しなくてよい</a:t>
            </a:r>
            <a:endParaRPr kumimoji="1" lang="en-US" altLang="ja-JP" dirty="0"/>
          </a:p>
          <a:p>
            <a:r>
              <a:rPr lang="en-US" altLang="ja-JP" dirty="0"/>
              <a:t>(#include &lt;</a:t>
            </a:r>
            <a:r>
              <a:rPr lang="en-US" altLang="ja-JP" dirty="0" err="1"/>
              <a:t>time.h</a:t>
            </a:r>
            <a:r>
              <a:rPr lang="en-US" altLang="ja-JP" dirty="0"/>
              <a:t>&gt;</a:t>
            </a:r>
            <a:r>
              <a:rPr lang="ja-JP" altLang="en-US" dirty="0"/>
              <a:t>が必要</a:t>
            </a:r>
            <a:r>
              <a:rPr lang="en-US" altLang="ja-JP" dirty="0"/>
              <a:t>)</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範囲の決まった乱数の生成</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6"/>
            <a:ext cx="8686800" cy="1768015"/>
          </a:xfrm>
          <a:ln>
            <a:solidFill>
              <a:schemeClr val="accent1"/>
            </a:solidFill>
          </a:ln>
        </p:spPr>
        <p:txBody>
          <a:bodyPr>
            <a:normAutofit/>
          </a:bodyPr>
          <a:lstStyle/>
          <a:p>
            <a:pPr>
              <a:buFont typeface="Wingdings" pitchFamily="2" charset="2"/>
              <a:buChar char="Ø"/>
            </a:pPr>
            <a:r>
              <a:rPr lang="ja-JP" altLang="en-US" dirty="0"/>
              <a:t>「</a:t>
            </a:r>
            <a:r>
              <a:rPr lang="en-US" altLang="ja-JP" dirty="0"/>
              <a:t>rand()</a:t>
            </a:r>
            <a:r>
              <a:rPr lang="ja-JP" altLang="en-US" dirty="0"/>
              <a:t>」は</a:t>
            </a:r>
            <a:r>
              <a:rPr lang="en-US" altLang="ja-JP" dirty="0"/>
              <a:t>0</a:t>
            </a:r>
            <a:r>
              <a:rPr lang="ja-JP" altLang="en-US" dirty="0"/>
              <a:t>～</a:t>
            </a:r>
            <a:r>
              <a:rPr lang="en-US" altLang="ja-JP" dirty="0"/>
              <a:t>RAND_MAX</a:t>
            </a:r>
            <a:r>
              <a:rPr lang="ja-JP" altLang="en-US" dirty="0"/>
              <a:t>の範囲の乱数を生成</a:t>
            </a:r>
            <a:endParaRPr lang="en-US" altLang="ja-JP" dirty="0"/>
          </a:p>
          <a:p>
            <a:pPr>
              <a:buFont typeface="Wingdings" pitchFamily="2" charset="2"/>
              <a:buChar char="Ø"/>
            </a:pPr>
            <a:r>
              <a:rPr lang="en-US" altLang="ja-JP" dirty="0"/>
              <a:t>0</a:t>
            </a:r>
            <a:r>
              <a:rPr lang="ja-JP" altLang="en-US" dirty="0"/>
              <a:t>～</a:t>
            </a:r>
            <a:r>
              <a:rPr lang="en-US" altLang="ja-JP" dirty="0"/>
              <a:t>9</a:t>
            </a:r>
            <a:r>
              <a:rPr lang="ja-JP" altLang="en-US" dirty="0"/>
              <a:t>の範囲の乱数を生成するには？</a:t>
            </a:r>
            <a:endParaRPr lang="en-US" altLang="ja-JP" dirty="0"/>
          </a:p>
          <a:p>
            <a:pPr lvl="1">
              <a:buFont typeface="Wingdings" pitchFamily="2" charset="2"/>
              <a:buChar char="Ø"/>
            </a:pPr>
            <a:r>
              <a:rPr lang="ja-JP" altLang="en-US" dirty="0"/>
              <a:t>「剰余</a:t>
            </a:r>
            <a:r>
              <a:rPr lang="en-US" altLang="ja-JP" dirty="0"/>
              <a:t>%</a:t>
            </a:r>
            <a:r>
              <a:rPr lang="ja-JP" altLang="en-US" dirty="0"/>
              <a:t>」を利用！</a:t>
            </a:r>
            <a:endParaRPr lang="en-US" altLang="ja-JP" dirty="0"/>
          </a:p>
          <a:p>
            <a:pPr>
              <a:buFont typeface="Wingdings" pitchFamily="2" charset="2"/>
              <a:buChar char="Ø"/>
            </a:pPr>
            <a:endParaRPr lang="en-US" altLang="ja-JP" dirty="0"/>
          </a:p>
        </p:txBody>
      </p:sp>
      <p:sp>
        <p:nvSpPr>
          <p:cNvPr id="4" name="正方形/長方形 3"/>
          <p:cNvSpPr/>
          <p:nvPr/>
        </p:nvSpPr>
        <p:spPr>
          <a:xfrm>
            <a:off x="1465005" y="3185651"/>
            <a:ext cx="6725265" cy="3539430"/>
          </a:xfrm>
          <a:prstGeom prst="rect">
            <a:avLst/>
          </a:prstGeom>
          <a:ln>
            <a:solidFill>
              <a:schemeClr val="accent1"/>
            </a:solidFill>
          </a:ln>
        </p:spPr>
        <p:txBody>
          <a:bodyPr wrap="square">
            <a:spAutoFit/>
          </a:bodyPr>
          <a:lstStyle/>
          <a:p>
            <a:r>
              <a:rPr lang="en-US" altLang="ja-JP" sz="1600" dirty="0"/>
              <a:t>#include &lt;</a:t>
            </a:r>
            <a:r>
              <a:rPr lang="en-US" altLang="ja-JP" sz="1600" dirty="0" err="1"/>
              <a:t>stdio.h</a:t>
            </a:r>
            <a:r>
              <a:rPr lang="en-US" altLang="ja-JP" sz="1600" dirty="0"/>
              <a:t>&gt;</a:t>
            </a:r>
          </a:p>
          <a:p>
            <a:r>
              <a:rPr lang="en-US" altLang="ja-JP" sz="1600" dirty="0"/>
              <a:t>#include &lt;</a:t>
            </a:r>
            <a:r>
              <a:rPr lang="en-US" altLang="ja-JP" sz="1600" dirty="0" err="1"/>
              <a:t>stdlib.h</a:t>
            </a:r>
            <a:r>
              <a:rPr lang="en-US" altLang="ja-JP" sz="1600" dirty="0"/>
              <a:t>&gt;</a:t>
            </a:r>
          </a:p>
          <a:p>
            <a:r>
              <a:rPr lang="en-US" altLang="ja-JP" sz="1600" dirty="0"/>
              <a:t>#include &lt;</a:t>
            </a:r>
            <a:r>
              <a:rPr lang="en-US" altLang="ja-JP" sz="1600" dirty="0" err="1"/>
              <a:t>time.h</a:t>
            </a:r>
            <a:r>
              <a:rPr lang="en-US" altLang="ja-JP" sz="1600" dirty="0"/>
              <a:t>&gt;</a:t>
            </a:r>
          </a:p>
          <a:p>
            <a:r>
              <a:rPr lang="en-US" altLang="ja-JP" sz="1600" dirty="0" err="1"/>
              <a:t>int</a:t>
            </a:r>
            <a:r>
              <a:rPr lang="en-US" altLang="ja-JP" sz="1600" dirty="0"/>
              <a:t> main(void)</a:t>
            </a:r>
          </a:p>
          <a:p>
            <a:r>
              <a:rPr lang="en-US" altLang="ja-JP" sz="1600" dirty="0"/>
              <a:t>{</a:t>
            </a:r>
          </a:p>
          <a:p>
            <a:r>
              <a:rPr lang="en-US" altLang="ja-JP" sz="1600" dirty="0"/>
              <a:t>    </a:t>
            </a:r>
            <a:r>
              <a:rPr lang="en-US" altLang="ja-JP" sz="1600" dirty="0" err="1"/>
              <a:t>int</a:t>
            </a:r>
            <a:r>
              <a:rPr lang="en-US" altLang="ja-JP" sz="1600" dirty="0"/>
              <a:t> </a:t>
            </a:r>
            <a:r>
              <a:rPr lang="en-US" altLang="ja-JP" sz="1600" dirty="0" err="1"/>
              <a:t>i,r</a:t>
            </a:r>
            <a:r>
              <a:rPr lang="en-US" altLang="ja-JP" sz="1600" dirty="0"/>
              <a:t>; </a:t>
            </a:r>
          </a:p>
          <a:p>
            <a:r>
              <a:rPr lang="en-US" altLang="ja-JP" sz="1600" dirty="0"/>
              <a:t>    </a:t>
            </a:r>
            <a:r>
              <a:rPr lang="en-US" altLang="ja-JP" sz="1600" dirty="0" err="1"/>
              <a:t>srand</a:t>
            </a:r>
            <a:r>
              <a:rPr lang="en-US" altLang="ja-JP" sz="1600" dirty="0"/>
              <a:t>((unsigned </a:t>
            </a:r>
            <a:r>
              <a:rPr lang="en-US" altLang="ja-JP" sz="1600" dirty="0" err="1"/>
              <a:t>int</a:t>
            </a:r>
            <a:r>
              <a:rPr lang="en-US" altLang="ja-JP" sz="1600" dirty="0"/>
              <a:t>)time(NULL));</a:t>
            </a:r>
          </a:p>
          <a:p>
            <a:endParaRPr lang="en-US" altLang="ja-JP" sz="1600" dirty="0"/>
          </a:p>
          <a:p>
            <a:r>
              <a:rPr lang="en-US" altLang="ja-JP" sz="1600" dirty="0"/>
              <a:t>    for(</a:t>
            </a:r>
            <a:r>
              <a:rPr lang="en-US" altLang="ja-JP" sz="1600" dirty="0" err="1"/>
              <a:t>i</a:t>
            </a:r>
            <a:r>
              <a:rPr lang="en-US" altLang="ja-JP" sz="1600" dirty="0"/>
              <a:t>=0; </a:t>
            </a:r>
            <a:r>
              <a:rPr lang="en-US" altLang="ja-JP" sz="1600" dirty="0" err="1"/>
              <a:t>i</a:t>
            </a:r>
            <a:r>
              <a:rPr lang="en-US" altLang="ja-JP" sz="1600" dirty="0"/>
              <a:t>&lt;10; </a:t>
            </a:r>
            <a:r>
              <a:rPr lang="en-US" altLang="ja-JP" sz="1600" dirty="0" err="1"/>
              <a:t>i</a:t>
            </a:r>
            <a:r>
              <a:rPr lang="en-US" altLang="ja-JP" sz="1600" dirty="0"/>
              <a:t>++){</a:t>
            </a:r>
          </a:p>
          <a:p>
            <a:r>
              <a:rPr lang="en-US" altLang="ja-JP" sz="1600" dirty="0"/>
              <a:t>        r=rand()</a:t>
            </a:r>
            <a:r>
              <a:rPr lang="en-US" altLang="ja-JP" sz="1600" b="1" dirty="0">
                <a:solidFill>
                  <a:srgbClr val="FF0000"/>
                </a:solidFill>
              </a:rPr>
              <a:t>%10</a:t>
            </a:r>
            <a:r>
              <a:rPr lang="en-US" altLang="ja-JP" sz="1600" dirty="0"/>
              <a:t>;    /* 0</a:t>
            </a:r>
            <a:r>
              <a:rPr lang="ja-JP" altLang="en-US" sz="1600" dirty="0"/>
              <a:t>～</a:t>
            </a:r>
            <a:r>
              <a:rPr lang="en-US" altLang="ja-JP" sz="1600" dirty="0"/>
              <a:t>9</a:t>
            </a:r>
            <a:r>
              <a:rPr lang="ja-JP" altLang="en-US" sz="1600" dirty="0"/>
              <a:t>の間の乱数、</a:t>
            </a:r>
            <a:r>
              <a:rPr lang="en-US" altLang="ja-JP" sz="1600" dirty="0"/>
              <a:t>10</a:t>
            </a:r>
            <a:r>
              <a:rPr lang="ja-JP" altLang="en-US" sz="1600" dirty="0"/>
              <a:t>で割ったあまりは</a:t>
            </a:r>
            <a:r>
              <a:rPr lang="en-US" altLang="ja-JP" sz="1600" dirty="0"/>
              <a:t>0</a:t>
            </a:r>
            <a:r>
              <a:rPr lang="ja-JP" altLang="en-US" sz="1600" dirty="0"/>
              <a:t>～</a:t>
            </a:r>
            <a:r>
              <a:rPr lang="en-US" altLang="ja-JP" sz="1600" dirty="0"/>
              <a:t>9</a:t>
            </a:r>
            <a:r>
              <a:rPr lang="ja-JP" altLang="en-US" sz="1600" dirty="0"/>
              <a:t>の範囲 </a:t>
            </a:r>
            <a:r>
              <a:rPr lang="en-US" altLang="ja-JP" sz="1600" dirty="0"/>
              <a:t>*/</a:t>
            </a:r>
          </a:p>
          <a:p>
            <a:r>
              <a:rPr lang="en-US" altLang="ja-JP" sz="1600" dirty="0"/>
              <a:t>        </a:t>
            </a:r>
            <a:r>
              <a:rPr lang="en-US" altLang="ja-JP" sz="1600" dirty="0" err="1"/>
              <a:t>printf</a:t>
            </a:r>
            <a:r>
              <a:rPr lang="en-US" altLang="ja-JP" sz="1600" dirty="0"/>
              <a:t>(”%d\</a:t>
            </a:r>
            <a:r>
              <a:rPr lang="en-US" altLang="ja-JP" sz="1600" dirty="0" err="1"/>
              <a:t>n”,r</a:t>
            </a:r>
            <a:r>
              <a:rPr lang="en-US" altLang="ja-JP" sz="1600" dirty="0"/>
              <a:t>);</a:t>
            </a:r>
          </a:p>
          <a:p>
            <a:r>
              <a:rPr lang="en-US" altLang="ja-JP" sz="1600" dirty="0"/>
              <a:t>    }</a:t>
            </a:r>
          </a:p>
          <a:p>
            <a:r>
              <a:rPr lang="en-US" altLang="ja-JP" sz="1600" dirty="0"/>
              <a:t>    return 0;</a:t>
            </a:r>
          </a:p>
          <a:p>
            <a:r>
              <a:rPr lang="en-US" altLang="ja-JP" sz="16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9584"/>
            <a:ext cx="8229600" cy="1143000"/>
          </a:xfrm>
        </p:spPr>
        <p:txBody>
          <a:bodyPr>
            <a:noAutofit/>
          </a:bodyPr>
          <a:lstStyle/>
          <a:p>
            <a:r>
              <a:rPr kumimoji="1" lang="ja-JP" altLang="en-US" sz="2800" dirty="0"/>
              <a:t>例題</a:t>
            </a:r>
            <a:r>
              <a:rPr kumimoji="1" lang="en-US" altLang="ja-JP" sz="2800" dirty="0"/>
              <a:t>EX</a:t>
            </a:r>
            <a:r>
              <a:rPr lang="en-US" altLang="ja-JP" sz="2800" dirty="0"/>
              <a:t>9</a:t>
            </a:r>
            <a:r>
              <a:rPr kumimoji="1" lang="en-US" altLang="ja-JP" sz="2800" dirty="0"/>
              <a:t>-5</a:t>
            </a:r>
            <a:r>
              <a:rPr lang="ja-JP" altLang="en-US" sz="2800" dirty="0"/>
              <a:t>ランダムなモンスター出現：</a:t>
            </a:r>
            <a:r>
              <a:rPr lang="en-US" altLang="ja-JP" sz="2800" dirty="0"/>
              <a:t>EX9</a:t>
            </a:r>
            <a:r>
              <a:rPr kumimoji="1" lang="en-US" altLang="ja-JP" sz="2800" dirty="0"/>
              <a:t>-5.c</a:t>
            </a:r>
            <a:br>
              <a:rPr kumimoji="1" lang="en-US" altLang="ja-JP" sz="2800" dirty="0"/>
            </a:br>
            <a:r>
              <a:rPr lang="ja-JP" altLang="en-US" sz="2400" dirty="0"/>
              <a:t>（</a:t>
            </a:r>
            <a:r>
              <a:rPr lang="en-US" altLang="ja-JP" sz="2400" dirty="0"/>
              <a:t>50%</a:t>
            </a:r>
            <a:r>
              <a:rPr lang="ja-JP" altLang="en-US" sz="2400" dirty="0"/>
              <a:t>の確率で、メタルスライムかキラーマジンガーが出現）</a:t>
            </a:r>
            <a:endParaRPr kumimoji="1" lang="ja-JP" altLang="en-US" sz="2400" dirty="0"/>
          </a:p>
        </p:txBody>
      </p:sp>
      <p:sp>
        <p:nvSpPr>
          <p:cNvPr id="4" name="スライド番号プレースホルダ 3"/>
          <p:cNvSpPr>
            <a:spLocks noGrp="1"/>
          </p:cNvSpPr>
          <p:nvPr>
            <p:ph type="sldNum" sz="quarter" idx="12"/>
          </p:nvPr>
        </p:nvSpPr>
        <p:spPr>
          <a:xfrm>
            <a:off x="6517058" y="6212656"/>
            <a:ext cx="2133600" cy="365125"/>
          </a:xfrm>
        </p:spPr>
        <p:txBody>
          <a:bodyPr/>
          <a:lstStyle/>
          <a:p>
            <a:fld id="{FF6E9D92-1A2F-6E4C-B5E3-8C7609C55A7A}" type="slidenum">
              <a:rPr kumimoji="1" lang="ja-JP" altLang="en-US" smtClean="0"/>
              <a:pPr/>
              <a:t>17</a:t>
            </a:fld>
            <a:endParaRPr kumimoji="1" lang="ja-JP" altLang="en-US"/>
          </a:p>
        </p:txBody>
      </p:sp>
      <p:sp>
        <p:nvSpPr>
          <p:cNvPr id="6" name="正方形/長方形 5"/>
          <p:cNvSpPr/>
          <p:nvPr/>
        </p:nvSpPr>
        <p:spPr>
          <a:xfrm>
            <a:off x="145228" y="1010245"/>
            <a:ext cx="4190104" cy="5678478"/>
          </a:xfrm>
          <a:prstGeom prst="rect">
            <a:avLst/>
          </a:prstGeom>
          <a:ln>
            <a:solidFill>
              <a:schemeClr val="accent1"/>
            </a:solidFill>
          </a:ln>
        </p:spPr>
        <p:txBody>
          <a:bodyPr wrap="square">
            <a:spAutoFit/>
          </a:bodyPr>
          <a:lstStyle/>
          <a:p>
            <a:r>
              <a:rPr lang="en-US" altLang="ja-JP" sz="1100" dirty="0"/>
              <a:t>#include &lt;</a:t>
            </a:r>
            <a:r>
              <a:rPr lang="en-US" altLang="ja-JP" sz="1100" dirty="0" err="1"/>
              <a:t>stdio.h</a:t>
            </a:r>
            <a:r>
              <a:rPr lang="en-US" altLang="ja-JP" sz="1100" dirty="0"/>
              <a:t>&gt;</a:t>
            </a:r>
          </a:p>
          <a:p>
            <a:r>
              <a:rPr lang="en-US" altLang="ja-JP" sz="1100" dirty="0"/>
              <a:t>#include &lt;</a:t>
            </a:r>
            <a:r>
              <a:rPr lang="en-US" altLang="ja-JP" sz="1100" dirty="0" err="1"/>
              <a:t>unistd.h</a:t>
            </a:r>
            <a:r>
              <a:rPr lang="en-US" altLang="ja-JP" sz="1100" dirty="0"/>
              <a:t>&gt;</a:t>
            </a:r>
          </a:p>
          <a:p>
            <a:r>
              <a:rPr lang="en-US" altLang="ja-JP" sz="1100" dirty="0">
                <a:solidFill>
                  <a:srgbClr val="FF0000"/>
                </a:solidFill>
              </a:rPr>
              <a:t>#include &lt;</a:t>
            </a:r>
            <a:r>
              <a:rPr lang="en-US" altLang="ja-JP" sz="1100" dirty="0" err="1">
                <a:solidFill>
                  <a:srgbClr val="FF0000"/>
                </a:solidFill>
              </a:rPr>
              <a:t>stdlib.h</a:t>
            </a:r>
            <a:r>
              <a:rPr lang="en-US" altLang="ja-JP" sz="1100" dirty="0">
                <a:solidFill>
                  <a:srgbClr val="FF0000"/>
                </a:solidFill>
              </a:rPr>
              <a:t>&gt;</a:t>
            </a:r>
          </a:p>
          <a:p>
            <a:r>
              <a:rPr lang="en-US" altLang="ja-JP" sz="1100" dirty="0">
                <a:solidFill>
                  <a:srgbClr val="FF0000"/>
                </a:solidFill>
              </a:rPr>
              <a:t>#include &lt;</a:t>
            </a:r>
            <a:r>
              <a:rPr lang="en-US" altLang="ja-JP" sz="1100" dirty="0" err="1">
                <a:solidFill>
                  <a:srgbClr val="FF0000"/>
                </a:solidFill>
              </a:rPr>
              <a:t>time.h</a:t>
            </a:r>
            <a:r>
              <a:rPr lang="en-US" altLang="ja-JP" sz="1100" dirty="0">
                <a:solidFill>
                  <a:srgbClr val="FF0000"/>
                </a:solidFill>
              </a:rPr>
              <a:t>&gt;</a:t>
            </a:r>
          </a:p>
          <a:p>
            <a:endParaRPr lang="en-US" altLang="ja-JP" sz="1100" dirty="0"/>
          </a:p>
          <a:p>
            <a:r>
              <a:rPr lang="en-US" altLang="ja-JP" sz="1100" dirty="0" err="1"/>
              <a:t>int</a:t>
            </a:r>
            <a:r>
              <a:rPr lang="en-US" altLang="ja-JP" sz="1100" dirty="0"/>
              <a:t> </a:t>
            </a:r>
            <a:r>
              <a:rPr lang="en-US" altLang="ja-JP" sz="1100" dirty="0" err="1"/>
              <a:t>intromusic</a:t>
            </a:r>
            <a:r>
              <a:rPr lang="en-US" altLang="ja-JP" sz="1100" dirty="0"/>
              <a:t>(void);</a:t>
            </a:r>
          </a:p>
          <a:p>
            <a:r>
              <a:rPr lang="en-US" altLang="ja-JP" sz="1100" dirty="0" err="1"/>
              <a:t>int</a:t>
            </a:r>
            <a:r>
              <a:rPr lang="en-US" altLang="ja-JP" sz="1100" dirty="0"/>
              <a:t> battle1(char name[], char </a:t>
            </a:r>
            <a:r>
              <a:rPr lang="en-US" altLang="ja-JP" sz="1100" dirty="0" err="1"/>
              <a:t>name_monster</a:t>
            </a:r>
            <a:r>
              <a:rPr lang="en-US" altLang="ja-JP" sz="1100" dirty="0"/>
              <a:t>[]);</a:t>
            </a:r>
          </a:p>
          <a:p>
            <a:endParaRPr lang="en-US" altLang="ja-JP" sz="1100" dirty="0"/>
          </a:p>
          <a:p>
            <a:r>
              <a:rPr lang="en-US" altLang="ja-JP" sz="1100" dirty="0" err="1"/>
              <a:t>int</a:t>
            </a:r>
            <a:r>
              <a:rPr lang="en-US" altLang="ja-JP" sz="1100" dirty="0"/>
              <a:t> main(void)</a:t>
            </a:r>
          </a:p>
          <a:p>
            <a:r>
              <a:rPr lang="en-US" altLang="ja-JP" sz="1100" dirty="0"/>
              <a:t>{</a:t>
            </a:r>
          </a:p>
          <a:p>
            <a:r>
              <a:rPr lang="en-US" altLang="ja-JP" sz="1100" dirty="0"/>
              <a:t>   char name[20];</a:t>
            </a:r>
          </a:p>
          <a:p>
            <a:r>
              <a:rPr lang="en-US" altLang="ja-JP" sz="1100" dirty="0"/>
              <a:t>   char king1[]="</a:t>
            </a:r>
            <a:r>
              <a:rPr lang="ja-JP" altLang="en-US" sz="1100" dirty="0"/>
              <a:t>「王様」ゆうしゃ </a:t>
            </a:r>
            <a:r>
              <a:rPr lang="en-US" altLang="ja-JP" sz="1100" dirty="0"/>
              <a:t>";</a:t>
            </a:r>
          </a:p>
          <a:p>
            <a:r>
              <a:rPr lang="en-US" altLang="ja-JP" sz="1100" dirty="0"/>
              <a:t>   char king2[]=" </a:t>
            </a:r>
            <a:r>
              <a:rPr lang="ja-JP" altLang="en-US" sz="1100" dirty="0"/>
              <a:t>よ </a:t>
            </a:r>
            <a:r>
              <a:rPr lang="en-US" altLang="ja-JP" sz="1100" dirty="0"/>
              <a:t>";</a:t>
            </a:r>
          </a:p>
          <a:p>
            <a:r>
              <a:rPr lang="en-US" altLang="ja-JP" sz="1100" dirty="0"/>
              <a:t>   char king3[]="</a:t>
            </a:r>
            <a:r>
              <a:rPr lang="ja-JP" altLang="en-US" sz="1100" dirty="0"/>
              <a:t>りゅうおうを たおすのじゃ</a:t>
            </a:r>
            <a:r>
              <a:rPr lang="en-US" altLang="ja-JP" sz="1100" dirty="0"/>
              <a:t>\n";</a:t>
            </a:r>
          </a:p>
          <a:p>
            <a:r>
              <a:rPr lang="en-US" altLang="ja-JP" sz="1100" dirty="0"/>
              <a:t>   char king4[]="</a:t>
            </a:r>
            <a:r>
              <a:rPr lang="ja-JP" altLang="en-US" sz="1100" dirty="0"/>
              <a:t>しんでしまうとはなさけない</a:t>
            </a:r>
            <a:r>
              <a:rPr lang="en-US" altLang="ja-JP" sz="1100" dirty="0"/>
              <a:t>\n";</a:t>
            </a:r>
          </a:p>
          <a:p>
            <a:r>
              <a:rPr lang="en-US" altLang="ja-JP" sz="1100" dirty="0"/>
              <a:t>   char quest1[]="</a:t>
            </a:r>
            <a:r>
              <a:rPr lang="ja-JP" altLang="en-US" sz="1100" dirty="0" err="1"/>
              <a:t>たびに</a:t>
            </a:r>
            <a:r>
              <a:rPr lang="ja-JP" altLang="en-US" sz="1100" dirty="0"/>
              <a:t>でる</a:t>
            </a:r>
            <a:r>
              <a:rPr lang="en-US" altLang="ja-JP" sz="1100" dirty="0"/>
              <a:t>?\n";</a:t>
            </a:r>
          </a:p>
          <a:p>
            <a:r>
              <a:rPr lang="en-US" altLang="ja-JP" sz="1100" dirty="0"/>
              <a:t>   char quest2[]="</a:t>
            </a:r>
            <a:r>
              <a:rPr lang="ja-JP" altLang="en-US" sz="1100" dirty="0"/>
              <a:t>たたかう</a:t>
            </a:r>
            <a:r>
              <a:rPr lang="en-US" altLang="ja-JP" sz="1100" dirty="0"/>
              <a:t>?\n";</a:t>
            </a:r>
          </a:p>
          <a:p>
            <a:r>
              <a:rPr lang="en-US" altLang="ja-JP" sz="1100" dirty="0"/>
              <a:t>   char quest3[]="</a:t>
            </a:r>
            <a:r>
              <a:rPr lang="ja-JP" altLang="en-US" sz="1100" dirty="0"/>
              <a:t>右へいく</a:t>
            </a:r>
            <a:r>
              <a:rPr lang="en-US" altLang="ja-JP" sz="1100" dirty="0"/>
              <a:t>?\n";</a:t>
            </a:r>
          </a:p>
          <a:p>
            <a:r>
              <a:rPr lang="en-US" altLang="ja-JP" sz="1100" dirty="0"/>
              <a:t>   char name_m1[]="</a:t>
            </a:r>
            <a:r>
              <a:rPr lang="ja-JP" altLang="en-US" sz="1100" dirty="0"/>
              <a:t>メタルスライム</a:t>
            </a:r>
            <a:r>
              <a:rPr lang="en-US" altLang="ja-JP" sz="1100" dirty="0"/>
              <a:t>";</a:t>
            </a:r>
          </a:p>
          <a:p>
            <a:r>
              <a:rPr lang="en-US" altLang="ja-JP" sz="1100" dirty="0"/>
              <a:t>   char name_m2[]="</a:t>
            </a:r>
            <a:r>
              <a:rPr lang="ja-JP" altLang="en-US" sz="1100" dirty="0"/>
              <a:t>キラーマジンガー</a:t>
            </a:r>
            <a:r>
              <a:rPr lang="en-US" altLang="ja-JP" sz="1100" dirty="0"/>
              <a:t>";</a:t>
            </a:r>
          </a:p>
          <a:p>
            <a:r>
              <a:rPr lang="en-US" altLang="ja-JP" sz="1100" dirty="0"/>
              <a:t>   char event1[]="</a:t>
            </a:r>
            <a:r>
              <a:rPr lang="ja-JP" altLang="en-US" sz="1100" dirty="0"/>
              <a:t>があらわれた</a:t>
            </a:r>
            <a:r>
              <a:rPr lang="en-US" altLang="ja-JP" sz="1100" dirty="0"/>
              <a:t>\n";</a:t>
            </a:r>
          </a:p>
          <a:p>
            <a:r>
              <a:rPr lang="en-US" altLang="ja-JP" sz="1100" dirty="0"/>
              <a:t>   char event2[]="</a:t>
            </a:r>
            <a:r>
              <a:rPr lang="ja-JP" altLang="en-US" sz="1100" dirty="0"/>
              <a:t>そのあと なにもであいませんでした</a:t>
            </a:r>
            <a:r>
              <a:rPr lang="en-US" altLang="ja-JP" sz="1100" dirty="0"/>
              <a:t>\n\n";</a:t>
            </a:r>
          </a:p>
          <a:p>
            <a:r>
              <a:rPr lang="en-US" altLang="ja-JP" sz="1100" dirty="0"/>
              <a:t>   char event3[]=”</a:t>
            </a:r>
            <a:r>
              <a:rPr lang="ja-JP" altLang="en-US" sz="1100" dirty="0"/>
              <a:t>はへいぼんな</a:t>
            </a:r>
            <a:r>
              <a:rPr lang="ja-JP" altLang="en-US" sz="1100" dirty="0" err="1"/>
              <a:t>いっ</a:t>
            </a:r>
            <a:r>
              <a:rPr lang="ja-JP" altLang="en-US" sz="1100" dirty="0"/>
              <a:t>しょうをおえ、なくなりました</a:t>
            </a:r>
            <a:r>
              <a:rPr lang="en-US" altLang="ja-JP" sz="1100" dirty="0"/>
              <a:t>\n\n";</a:t>
            </a:r>
          </a:p>
          <a:p>
            <a:r>
              <a:rPr lang="en-US" altLang="ja-JP" sz="1100" dirty="0"/>
              <a:t>   char </a:t>
            </a:r>
            <a:r>
              <a:rPr lang="en-US" altLang="ja-JP" sz="1100" dirty="0" err="1"/>
              <a:t>yesno</a:t>
            </a:r>
            <a:r>
              <a:rPr lang="en-US" altLang="ja-JP" sz="1100" dirty="0"/>
              <a:t>[]="1. </a:t>
            </a:r>
            <a:r>
              <a:rPr lang="ja-JP" altLang="en-US" sz="1100" dirty="0"/>
              <a:t>はい   </a:t>
            </a:r>
            <a:r>
              <a:rPr lang="en-US" altLang="ja-JP" sz="1100" dirty="0"/>
              <a:t>2. </a:t>
            </a:r>
            <a:r>
              <a:rPr lang="ja-JP" altLang="en-US" sz="1100" dirty="0"/>
              <a:t>いいえ</a:t>
            </a:r>
            <a:r>
              <a:rPr lang="en-US" altLang="ja-JP" sz="1100" dirty="0"/>
              <a:t>\n";</a:t>
            </a:r>
          </a:p>
          <a:p>
            <a:endParaRPr lang="en-US" altLang="ja-JP" sz="1100" dirty="0"/>
          </a:p>
          <a:p>
            <a:r>
              <a:rPr lang="en-US" altLang="ja-JP" sz="1100" dirty="0"/>
              <a:t>   </a:t>
            </a:r>
            <a:r>
              <a:rPr lang="en-US" altLang="ja-JP" sz="1100" dirty="0" err="1"/>
              <a:t>int</a:t>
            </a:r>
            <a:r>
              <a:rPr lang="en-US" altLang="ja-JP" sz="1100" dirty="0"/>
              <a:t> </a:t>
            </a:r>
            <a:r>
              <a:rPr lang="en-US" altLang="ja-JP" sz="1100" dirty="0" err="1"/>
              <a:t>i,a,</a:t>
            </a:r>
            <a:r>
              <a:rPr lang="en-US" altLang="ja-JP" sz="1100" dirty="0" err="1">
                <a:solidFill>
                  <a:srgbClr val="FF0000"/>
                </a:solidFill>
              </a:rPr>
              <a:t>m</a:t>
            </a:r>
            <a:r>
              <a:rPr lang="en-US" altLang="ja-JP" sz="1100" dirty="0"/>
              <a:t>;</a:t>
            </a:r>
          </a:p>
          <a:p>
            <a:r>
              <a:rPr lang="en-US" altLang="ja-JP" sz="1100" dirty="0">
                <a:solidFill>
                  <a:srgbClr val="FF0000"/>
                </a:solidFill>
              </a:rPr>
              <a:t>   </a:t>
            </a:r>
            <a:r>
              <a:rPr lang="en-US" altLang="ja-JP" sz="1100" dirty="0" err="1">
                <a:solidFill>
                  <a:srgbClr val="FF0000"/>
                </a:solidFill>
              </a:rPr>
              <a:t>srand</a:t>
            </a:r>
            <a:r>
              <a:rPr lang="en-US" altLang="ja-JP" sz="1100" dirty="0">
                <a:solidFill>
                  <a:srgbClr val="FF0000"/>
                </a:solidFill>
              </a:rPr>
              <a:t>((unsigned </a:t>
            </a:r>
            <a:r>
              <a:rPr lang="en-US" altLang="ja-JP" sz="1100" dirty="0" err="1">
                <a:solidFill>
                  <a:srgbClr val="FF0000"/>
                </a:solidFill>
              </a:rPr>
              <a:t>int</a:t>
            </a:r>
            <a:r>
              <a:rPr lang="en-US" altLang="ja-JP" sz="1100" dirty="0">
                <a:solidFill>
                  <a:srgbClr val="FF0000"/>
                </a:solidFill>
              </a:rPr>
              <a:t>)time(NULL));</a:t>
            </a:r>
            <a:endParaRPr lang="en-US" altLang="ja-JP" sz="1100" dirty="0"/>
          </a:p>
          <a:p>
            <a:r>
              <a:rPr lang="en-US" altLang="ja-JP" sz="1100" dirty="0"/>
              <a:t>   </a:t>
            </a:r>
            <a:r>
              <a:rPr lang="en-US" altLang="ja-JP" sz="1100" dirty="0" err="1"/>
              <a:t>intromusic</a:t>
            </a:r>
            <a:r>
              <a:rPr lang="en-US" altLang="ja-JP" sz="1100" dirty="0"/>
              <a:t>();</a:t>
            </a:r>
          </a:p>
          <a:p>
            <a:r>
              <a:rPr lang="en-US" altLang="ja-JP" sz="1100" dirty="0"/>
              <a:t>   </a:t>
            </a:r>
            <a:r>
              <a:rPr lang="en-US" altLang="ja-JP" sz="1100" dirty="0" err="1"/>
              <a:t>printf</a:t>
            </a:r>
            <a:r>
              <a:rPr lang="en-US" altLang="ja-JP" sz="1100" dirty="0"/>
              <a:t>("</a:t>
            </a:r>
            <a:r>
              <a:rPr lang="ja-JP" altLang="en-US" sz="1100" dirty="0"/>
              <a:t>名前を入れてください</a:t>
            </a:r>
            <a:r>
              <a:rPr lang="en-US" altLang="ja-JP" sz="1100" dirty="0"/>
              <a:t>: ");</a:t>
            </a:r>
          </a:p>
          <a:p>
            <a:r>
              <a:rPr lang="en-US" altLang="ja-JP" sz="1100" dirty="0"/>
              <a:t>   </a:t>
            </a:r>
            <a:r>
              <a:rPr lang="en-US" altLang="ja-JP" sz="1100" dirty="0" err="1"/>
              <a:t>scanf</a:t>
            </a:r>
            <a:r>
              <a:rPr lang="en-US" altLang="ja-JP" sz="1100" dirty="0"/>
              <a:t>("%</a:t>
            </a:r>
            <a:r>
              <a:rPr lang="en-US" altLang="ja-JP" sz="1100" dirty="0" err="1"/>
              <a:t>s",name</a:t>
            </a:r>
            <a:r>
              <a:rPr lang="en-US" altLang="ja-JP" sz="1100" dirty="0"/>
              <a:t>); </a:t>
            </a:r>
            <a:r>
              <a:rPr lang="en-US" altLang="ja-JP" sz="1100" dirty="0" err="1"/>
              <a:t>printf</a:t>
            </a:r>
            <a:r>
              <a:rPr lang="en-US" altLang="ja-JP" sz="1100" dirty="0"/>
              <a:t>("\n\n");</a:t>
            </a:r>
          </a:p>
          <a:p>
            <a:endParaRPr lang="en-US" altLang="ja-JP" sz="1100" dirty="0"/>
          </a:p>
          <a:p>
            <a:r>
              <a:rPr lang="en-US" altLang="ja-JP" sz="1100" dirty="0"/>
              <a:t>   </a:t>
            </a:r>
            <a:r>
              <a:rPr lang="en-US" altLang="ja-JP" sz="1100" dirty="0" err="1"/>
              <a:t>printf</a:t>
            </a:r>
            <a:r>
              <a:rPr lang="en-US" altLang="ja-JP" sz="1100" dirty="0"/>
              <a:t>("%s%s%s%s",king1,name,king2,king3);</a:t>
            </a:r>
          </a:p>
        </p:txBody>
      </p:sp>
      <p:sp>
        <p:nvSpPr>
          <p:cNvPr id="8" name="正方形/長方形 7"/>
          <p:cNvSpPr/>
          <p:nvPr/>
        </p:nvSpPr>
        <p:spPr>
          <a:xfrm>
            <a:off x="4496696" y="1010245"/>
            <a:ext cx="4335332" cy="6017032"/>
          </a:xfrm>
          <a:prstGeom prst="rect">
            <a:avLst/>
          </a:prstGeom>
          <a:ln>
            <a:solidFill>
              <a:schemeClr val="accent1"/>
            </a:solidFill>
          </a:ln>
        </p:spPr>
        <p:txBody>
          <a:bodyPr wrap="square">
            <a:spAutoFit/>
          </a:bodyPr>
          <a:lstStyle/>
          <a:p>
            <a:r>
              <a:rPr lang="en-US" altLang="ja-JP" sz="1100" dirty="0"/>
              <a:t>   </a:t>
            </a:r>
            <a:r>
              <a:rPr lang="en-US" altLang="ja-JP" sz="1100" dirty="0" err="1"/>
              <a:t>printf</a:t>
            </a:r>
            <a:r>
              <a:rPr lang="en-US" altLang="ja-JP" sz="1100" dirty="0"/>
              <a:t>("%s%s",quest1,yesno);/*</a:t>
            </a:r>
            <a:r>
              <a:rPr lang="ja-JP" altLang="en-US" sz="1100" dirty="0"/>
              <a:t>旅？*</a:t>
            </a:r>
            <a:r>
              <a:rPr lang="en-US" altLang="ja-JP" sz="1100" dirty="0"/>
              <a:t>/</a:t>
            </a:r>
          </a:p>
          <a:p>
            <a:r>
              <a:rPr lang="en-US" altLang="ja-JP" sz="1100" dirty="0"/>
              <a:t>   </a:t>
            </a:r>
            <a:r>
              <a:rPr lang="en-US" altLang="ja-JP" sz="1100" dirty="0" err="1"/>
              <a:t>scanf</a:t>
            </a:r>
            <a:r>
              <a:rPr lang="en-US" altLang="ja-JP" sz="1100" dirty="0"/>
              <a:t>("%</a:t>
            </a:r>
            <a:r>
              <a:rPr lang="en-US" altLang="ja-JP" sz="1100" dirty="0" err="1"/>
              <a:t>d",&amp;a</a:t>
            </a:r>
            <a:r>
              <a:rPr lang="en-US" altLang="ja-JP" sz="1100" dirty="0"/>
              <a:t>);</a:t>
            </a:r>
          </a:p>
          <a:p>
            <a:r>
              <a:rPr lang="en-US" altLang="ja-JP" sz="1100" dirty="0"/>
              <a:t>   if(a==1){</a:t>
            </a:r>
          </a:p>
          <a:p>
            <a:r>
              <a:rPr lang="en-US" altLang="ja-JP" sz="1100" dirty="0"/>
              <a:t>      sleep(2);</a:t>
            </a:r>
          </a:p>
          <a:p>
            <a:r>
              <a:rPr lang="en-US" altLang="ja-JP" sz="1100" dirty="0">
                <a:solidFill>
                  <a:srgbClr val="FF0000"/>
                </a:solidFill>
              </a:rPr>
              <a:t>      m=rand()%2;</a:t>
            </a:r>
          </a:p>
          <a:p>
            <a:r>
              <a:rPr lang="en-US" altLang="ja-JP" sz="1100" dirty="0">
                <a:solidFill>
                  <a:srgbClr val="00B0F0"/>
                </a:solidFill>
              </a:rPr>
              <a:t>      if(m==0){</a:t>
            </a:r>
          </a:p>
          <a:p>
            <a:r>
              <a:rPr lang="en-US" altLang="ja-JP" sz="1100" dirty="0"/>
              <a:t>         </a:t>
            </a:r>
            <a:r>
              <a:rPr lang="en-US" altLang="ja-JP" sz="1100" dirty="0" err="1"/>
              <a:t>printf</a:t>
            </a:r>
            <a:r>
              <a:rPr lang="en-US" altLang="ja-JP" sz="1100" dirty="0"/>
              <a:t>("%s%s%s%s",</a:t>
            </a:r>
            <a:r>
              <a:rPr lang="en-US" altLang="ja-JP" sz="1100" dirty="0">
                <a:solidFill>
                  <a:srgbClr val="00B0F0"/>
                </a:solidFill>
              </a:rPr>
              <a:t>name_m1</a:t>
            </a:r>
            <a:r>
              <a:rPr lang="en-US" altLang="ja-JP" sz="1100" dirty="0"/>
              <a:t>,event1,quest2,yesno);/*M</a:t>
            </a:r>
            <a:r>
              <a:rPr lang="ja-JP" altLang="en-US" sz="1100" dirty="0"/>
              <a:t>出現*</a:t>
            </a:r>
            <a:r>
              <a:rPr lang="en-US" altLang="ja-JP" sz="1100" dirty="0"/>
              <a:t>/</a:t>
            </a:r>
          </a:p>
          <a:p>
            <a:r>
              <a:rPr lang="en-US" altLang="ja-JP" sz="1100" dirty="0">
                <a:solidFill>
                  <a:srgbClr val="00B0F0"/>
                </a:solidFill>
              </a:rPr>
              <a:t>      }</a:t>
            </a:r>
          </a:p>
          <a:p>
            <a:r>
              <a:rPr lang="en-US" altLang="ja-JP" sz="1100" dirty="0">
                <a:solidFill>
                  <a:srgbClr val="00B0F0"/>
                </a:solidFill>
              </a:rPr>
              <a:t>      else{</a:t>
            </a:r>
          </a:p>
          <a:p>
            <a:r>
              <a:rPr lang="en-US" altLang="ja-JP" sz="1100" dirty="0"/>
              <a:t>         </a:t>
            </a:r>
            <a:r>
              <a:rPr lang="en-US" altLang="ja-JP" sz="1100" dirty="0" err="1"/>
              <a:t>printf</a:t>
            </a:r>
            <a:r>
              <a:rPr lang="en-US" altLang="ja-JP" sz="1100" dirty="0"/>
              <a:t>("%s%s%s%s",</a:t>
            </a:r>
            <a:r>
              <a:rPr lang="en-US" altLang="ja-JP" sz="1100" dirty="0">
                <a:solidFill>
                  <a:srgbClr val="00B0F0"/>
                </a:solidFill>
              </a:rPr>
              <a:t>name_m2</a:t>
            </a:r>
            <a:r>
              <a:rPr lang="en-US" altLang="ja-JP" sz="1100" dirty="0"/>
              <a:t>,event1,quest2,yesno);/*M</a:t>
            </a:r>
            <a:r>
              <a:rPr lang="ja-JP" altLang="en-US" sz="1100" dirty="0"/>
              <a:t>出現*</a:t>
            </a:r>
            <a:r>
              <a:rPr lang="en-US" altLang="ja-JP" sz="1100" dirty="0"/>
              <a:t>/</a:t>
            </a:r>
          </a:p>
          <a:p>
            <a:r>
              <a:rPr lang="en-US" altLang="ja-JP" sz="1100" dirty="0">
                <a:solidFill>
                  <a:srgbClr val="00B0F0"/>
                </a:solidFill>
              </a:rPr>
              <a:t>      }</a:t>
            </a:r>
          </a:p>
          <a:p>
            <a:r>
              <a:rPr lang="en-US" altLang="ja-JP" sz="1100" dirty="0"/>
              <a:t>      </a:t>
            </a:r>
            <a:r>
              <a:rPr lang="en-US" altLang="ja-JP" sz="1100" dirty="0" err="1"/>
              <a:t>scanf</a:t>
            </a:r>
            <a:r>
              <a:rPr lang="en-US" altLang="ja-JP" sz="1100" dirty="0"/>
              <a:t>("%</a:t>
            </a:r>
            <a:r>
              <a:rPr lang="en-US" altLang="ja-JP" sz="1100" dirty="0" err="1"/>
              <a:t>d",&amp;a</a:t>
            </a:r>
            <a:r>
              <a:rPr lang="en-US" altLang="ja-JP" sz="1100" dirty="0"/>
              <a:t>);</a:t>
            </a:r>
          </a:p>
          <a:p>
            <a:r>
              <a:rPr lang="en-US" altLang="ja-JP" sz="1100" dirty="0"/>
              <a:t>      if(a==1){ /* </a:t>
            </a:r>
            <a:r>
              <a:rPr lang="ja-JP" altLang="en-US" sz="1100" dirty="0"/>
              <a:t>メタルと戦う *</a:t>
            </a:r>
            <a:r>
              <a:rPr lang="en-US" altLang="ja-JP" sz="1100" dirty="0"/>
              <a:t>/</a:t>
            </a:r>
          </a:p>
          <a:p>
            <a:r>
              <a:rPr lang="en-US" altLang="ja-JP" sz="1100" dirty="0">
                <a:solidFill>
                  <a:srgbClr val="00B050"/>
                </a:solidFill>
              </a:rPr>
              <a:t>         if(m==0){</a:t>
            </a:r>
          </a:p>
          <a:p>
            <a:r>
              <a:rPr lang="en-US" altLang="ja-JP" sz="1100" dirty="0"/>
              <a:t>            battle1(name,</a:t>
            </a:r>
            <a:r>
              <a:rPr lang="en-US" altLang="ja-JP" sz="1100" dirty="0">
                <a:solidFill>
                  <a:srgbClr val="00B050"/>
                </a:solidFill>
              </a:rPr>
              <a:t>name_m1</a:t>
            </a:r>
            <a:r>
              <a:rPr lang="en-US" altLang="ja-JP" sz="1100" dirty="0"/>
              <a:t>);</a:t>
            </a:r>
          </a:p>
          <a:p>
            <a:r>
              <a:rPr lang="en-US" altLang="ja-JP" sz="1100" dirty="0"/>
              <a:t>         </a:t>
            </a:r>
            <a:r>
              <a:rPr lang="en-US" altLang="ja-JP" sz="1100" dirty="0">
                <a:solidFill>
                  <a:srgbClr val="00B050"/>
                </a:solidFill>
              </a:rPr>
              <a:t>}</a:t>
            </a:r>
          </a:p>
          <a:p>
            <a:r>
              <a:rPr lang="en-US" altLang="ja-JP" sz="1100" dirty="0">
                <a:solidFill>
                  <a:srgbClr val="00B050"/>
                </a:solidFill>
              </a:rPr>
              <a:t>         else{</a:t>
            </a:r>
          </a:p>
          <a:p>
            <a:r>
              <a:rPr lang="en-US" altLang="ja-JP" sz="1100" dirty="0"/>
              <a:t>            battle1(name,</a:t>
            </a:r>
            <a:r>
              <a:rPr lang="en-US" altLang="ja-JP" sz="1100" dirty="0">
                <a:solidFill>
                  <a:srgbClr val="00B050"/>
                </a:solidFill>
              </a:rPr>
              <a:t>name_m2</a:t>
            </a:r>
            <a:r>
              <a:rPr lang="en-US" altLang="ja-JP" sz="1100" dirty="0"/>
              <a:t>);</a:t>
            </a:r>
          </a:p>
          <a:p>
            <a:r>
              <a:rPr lang="en-US" altLang="ja-JP" sz="1100" dirty="0"/>
              <a:t>         </a:t>
            </a:r>
            <a:r>
              <a:rPr lang="en-US" altLang="ja-JP" sz="1100" dirty="0">
                <a:solidFill>
                  <a:srgbClr val="00B050"/>
                </a:solidFill>
              </a:rPr>
              <a:t>}</a:t>
            </a:r>
          </a:p>
          <a:p>
            <a:r>
              <a:rPr lang="en-US" altLang="ja-JP" sz="1100" dirty="0"/>
              <a:t>      }</a:t>
            </a:r>
          </a:p>
          <a:p>
            <a:r>
              <a:rPr lang="en-US" altLang="ja-JP" sz="1100" dirty="0"/>
              <a:t>      else{ /* </a:t>
            </a:r>
            <a:r>
              <a:rPr lang="ja-JP" altLang="en-US" sz="1100" dirty="0"/>
              <a:t>メタルと戦わない *</a:t>
            </a:r>
            <a:r>
              <a:rPr lang="en-US" altLang="ja-JP" sz="1100" dirty="0"/>
              <a:t>/</a:t>
            </a:r>
          </a:p>
          <a:p>
            <a:r>
              <a:rPr lang="en-US" altLang="ja-JP" sz="1100" dirty="0"/>
              <a:t>         </a:t>
            </a:r>
            <a:r>
              <a:rPr lang="en-US" altLang="ja-JP" sz="1100" dirty="0" err="1"/>
              <a:t>printf</a:t>
            </a:r>
            <a:r>
              <a:rPr lang="en-US" altLang="ja-JP" sz="1100" dirty="0"/>
              <a:t>("%s",event2);</a:t>
            </a:r>
          </a:p>
          <a:p>
            <a:r>
              <a:rPr lang="en-US" altLang="ja-JP" sz="1100" dirty="0"/>
              <a:t>         sleep(2);</a:t>
            </a:r>
          </a:p>
          <a:p>
            <a:r>
              <a:rPr lang="en-US" altLang="ja-JP" sz="1100" dirty="0"/>
              <a:t>         </a:t>
            </a:r>
            <a:r>
              <a:rPr lang="en-US" altLang="ja-JP" sz="1100" dirty="0" err="1"/>
              <a:t>printf</a:t>
            </a:r>
            <a:r>
              <a:rPr lang="en-US" altLang="ja-JP" sz="1100" dirty="0"/>
              <a:t>(”%s%s",name,event3);</a:t>
            </a:r>
          </a:p>
          <a:p>
            <a:r>
              <a:rPr lang="en-US" altLang="ja-JP" sz="1100" dirty="0"/>
              <a:t>         sleep(2);</a:t>
            </a:r>
          </a:p>
          <a:p>
            <a:r>
              <a:rPr lang="en-US" altLang="ja-JP" sz="1100" dirty="0"/>
              <a:t>      }</a:t>
            </a:r>
          </a:p>
          <a:p>
            <a:r>
              <a:rPr lang="en-US" altLang="ja-JP" sz="1100" dirty="0"/>
              <a:t>   }</a:t>
            </a:r>
          </a:p>
          <a:p>
            <a:r>
              <a:rPr lang="en-US" altLang="ja-JP" sz="1100" dirty="0"/>
              <a:t>   else{</a:t>
            </a:r>
          </a:p>
          <a:p>
            <a:r>
              <a:rPr lang="en-US" altLang="ja-JP" sz="1100" dirty="0"/>
              <a:t>      </a:t>
            </a:r>
            <a:r>
              <a:rPr lang="en-US" altLang="ja-JP" sz="1100" dirty="0" err="1"/>
              <a:t>printf</a:t>
            </a:r>
            <a:r>
              <a:rPr lang="en-US" altLang="ja-JP" sz="1100" dirty="0"/>
              <a:t>(”%s%s",name,event3);</a:t>
            </a:r>
          </a:p>
          <a:p>
            <a:r>
              <a:rPr lang="en-US" altLang="ja-JP" sz="1100" dirty="0"/>
              <a:t>      sleep(2);</a:t>
            </a:r>
          </a:p>
          <a:p>
            <a:r>
              <a:rPr lang="en-US" altLang="ja-JP" sz="1100" dirty="0"/>
              <a:t>   }</a:t>
            </a:r>
          </a:p>
          <a:p>
            <a:r>
              <a:rPr lang="en-US" altLang="ja-JP" sz="1100" dirty="0"/>
              <a:t>   </a:t>
            </a:r>
            <a:r>
              <a:rPr lang="en-US" altLang="ja-JP" sz="1100" dirty="0" err="1"/>
              <a:t>printf</a:t>
            </a:r>
            <a:r>
              <a:rPr lang="en-US" altLang="ja-JP" sz="1100" dirty="0"/>
              <a:t>("%s%s%s%s",king1,name,king2,king4);</a:t>
            </a:r>
          </a:p>
          <a:p>
            <a:r>
              <a:rPr lang="en-US" altLang="ja-JP" sz="1100" dirty="0"/>
              <a:t>   return 0;</a:t>
            </a:r>
          </a:p>
          <a:p>
            <a:r>
              <a:rPr lang="en-US" altLang="ja-JP" sz="11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658292" y="710743"/>
            <a:ext cx="7956485" cy="1631216"/>
          </a:xfrm>
          <a:prstGeom prst="rect">
            <a:avLst/>
          </a:prstGeom>
          <a:ln w="28575" cmpd="sng">
            <a:solidFill>
              <a:srgbClr val="0000FF"/>
            </a:solidFill>
          </a:ln>
        </p:spPr>
        <p:txBody>
          <a:bodyPr wrap="square">
            <a:spAutoFit/>
          </a:bodyPr>
          <a:lstStyle/>
          <a:p>
            <a:r>
              <a:rPr lang="ja-JP" altLang="en-US" sz="2000" b="1" dirty="0">
                <a:solidFill>
                  <a:srgbClr val="000090"/>
                </a:solidFill>
                <a:latin typeface="Osaka"/>
                <a:ea typeface="Osaka"/>
                <a:cs typeface="Osaka"/>
              </a:rPr>
              <a:t>課題</a:t>
            </a:r>
            <a:r>
              <a:rPr lang="en-US" altLang="ja-JP" sz="2000" b="1" dirty="0">
                <a:solidFill>
                  <a:srgbClr val="000090"/>
                </a:solidFill>
                <a:latin typeface="Osaka"/>
                <a:ea typeface="Osaka"/>
                <a:cs typeface="Osaka"/>
              </a:rPr>
              <a:t>EX9-6: </a:t>
            </a:r>
            <a:r>
              <a:rPr lang="ja-JP" altLang="en-US" sz="2000" b="1" dirty="0">
                <a:solidFill>
                  <a:srgbClr val="000090"/>
                </a:solidFill>
                <a:latin typeface="Osaka"/>
                <a:ea typeface="Osaka"/>
                <a:cs typeface="Osaka"/>
              </a:rPr>
              <a:t>丁半ゲーム（お金をかけてはいけません）</a:t>
            </a:r>
            <a:endParaRPr lang="en-US" altLang="ja-JP" sz="2000" b="1" dirty="0">
              <a:solidFill>
                <a:srgbClr val="000090"/>
              </a:solidFill>
              <a:latin typeface="Osaka"/>
              <a:ea typeface="Osaka"/>
              <a:cs typeface="Osaka"/>
            </a:endParaRPr>
          </a:p>
          <a:p>
            <a:r>
              <a:rPr lang="ja-JP" altLang="en-US" sz="2000" b="1" dirty="0">
                <a:solidFill>
                  <a:srgbClr val="660066"/>
                </a:solidFill>
                <a:latin typeface="Osaka"/>
                <a:ea typeface="Osaka"/>
                <a:cs typeface="Osaka"/>
              </a:rPr>
              <a:t>サイコロを</a:t>
            </a:r>
            <a:r>
              <a:rPr lang="en-US" altLang="ja-JP" sz="2000" b="1" dirty="0">
                <a:solidFill>
                  <a:srgbClr val="660066"/>
                </a:solidFill>
                <a:latin typeface="Osaka"/>
                <a:ea typeface="Osaka"/>
                <a:cs typeface="Osaka"/>
              </a:rPr>
              <a:t>2</a:t>
            </a:r>
            <a:r>
              <a:rPr lang="ja-JP" altLang="en-US" sz="2000" b="1" dirty="0">
                <a:solidFill>
                  <a:srgbClr val="660066"/>
                </a:solidFill>
                <a:latin typeface="Osaka"/>
                <a:ea typeface="Osaka"/>
                <a:cs typeface="Osaka"/>
              </a:rPr>
              <a:t>個ふり、目の合計が偶数なら「丁（ちょう）」奇数なら「半（はん）」とする。丁か半かを予測するゲームを行うとき、</a:t>
            </a:r>
            <a:r>
              <a:rPr lang="en-US" altLang="ja-JP" sz="2000" b="1" dirty="0">
                <a:solidFill>
                  <a:srgbClr val="660066"/>
                </a:solidFill>
                <a:latin typeface="Osaka"/>
                <a:ea typeface="Osaka"/>
                <a:cs typeface="Osaka"/>
              </a:rPr>
              <a:t>2</a:t>
            </a:r>
            <a:r>
              <a:rPr lang="ja-JP" altLang="en-US" sz="2000" b="1" dirty="0">
                <a:solidFill>
                  <a:srgbClr val="660066"/>
                </a:solidFill>
                <a:latin typeface="Osaka"/>
                <a:ea typeface="Osaka"/>
                <a:cs typeface="Osaka"/>
              </a:rPr>
              <a:t>個のサイコロの代わりとなるプログラムを作成せよ。</a:t>
            </a:r>
            <a:endParaRPr lang="en-US" altLang="ja-JP" sz="2000" b="1" dirty="0">
              <a:solidFill>
                <a:srgbClr val="660066"/>
              </a:solidFill>
              <a:latin typeface="Osaka"/>
              <a:ea typeface="Osaka"/>
              <a:cs typeface="Osaka"/>
            </a:endParaRPr>
          </a:p>
          <a:p>
            <a:r>
              <a:rPr lang="en-US" altLang="ja-JP" sz="2000" b="1" dirty="0">
                <a:solidFill>
                  <a:srgbClr val="000090"/>
                </a:solidFill>
                <a:latin typeface="Osaka"/>
                <a:ea typeface="Osaka"/>
                <a:cs typeface="Osaka"/>
              </a:rPr>
              <a:t>(</a:t>
            </a:r>
            <a:r>
              <a:rPr lang="ja-JP" altLang="en-US" sz="2000" b="1" dirty="0">
                <a:solidFill>
                  <a:srgbClr val="000090"/>
                </a:solidFill>
                <a:latin typeface="Osaka"/>
                <a:ea typeface="Osaka"/>
                <a:cs typeface="Osaka"/>
                <a:sym typeface="Wingdings"/>
              </a:rPr>
              <a:t></a:t>
            </a:r>
            <a:r>
              <a:rPr lang="en-US" altLang="ja-JP" sz="2000" b="1" dirty="0">
                <a:solidFill>
                  <a:srgbClr val="000090"/>
                </a:solidFill>
                <a:latin typeface="Osaka"/>
                <a:ea typeface="Osaka"/>
                <a:cs typeface="Osaka"/>
                <a:sym typeface="Wingdings"/>
              </a:rPr>
              <a:t>  </a:t>
            </a:r>
            <a:r>
              <a:rPr lang="en-US" altLang="ja-JP" sz="2000" b="1" dirty="0">
                <a:solidFill>
                  <a:srgbClr val="FF0000"/>
                </a:solidFill>
                <a:latin typeface="Osaka"/>
                <a:ea typeface="Osaka"/>
                <a:cs typeface="Osaka"/>
                <a:sym typeface="Wingdings"/>
              </a:rPr>
              <a:t>EX10-6.c</a:t>
            </a:r>
            <a:r>
              <a:rPr lang="en-US" altLang="ja-JP" sz="2000" b="1" dirty="0">
                <a:solidFill>
                  <a:srgbClr val="000090"/>
                </a:solidFill>
                <a:latin typeface="Osaka"/>
                <a:ea typeface="Osaka"/>
                <a:cs typeface="Osaka"/>
                <a:sym typeface="Wingdings"/>
              </a:rPr>
              <a:t>  )</a:t>
            </a:r>
          </a:p>
        </p:txBody>
      </p:sp>
      <p:sp>
        <p:nvSpPr>
          <p:cNvPr id="2" name="スライド番号プレースホルダー 1"/>
          <p:cNvSpPr>
            <a:spLocks noGrp="1"/>
          </p:cNvSpPr>
          <p:nvPr>
            <p:ph type="sldNum" sz="quarter" idx="12"/>
          </p:nvPr>
        </p:nvSpPr>
        <p:spPr/>
        <p:txBody>
          <a:bodyPr/>
          <a:lstStyle/>
          <a:p>
            <a:fld id="{FF6E9D92-1A2F-6E4C-B5E3-8C7609C55A7A}" type="slidenum">
              <a:rPr kumimoji="1" lang="ja-JP" altLang="en-US" smtClean="0"/>
              <a:pPr/>
              <a:t>18</a:t>
            </a:fld>
            <a:endParaRPr kumimoji="1" lang="ja-JP" altLang="en-US" dirty="0"/>
          </a:p>
        </p:txBody>
      </p:sp>
      <p:sp>
        <p:nvSpPr>
          <p:cNvPr id="5" name="テキスト ボックス 4"/>
          <p:cNvSpPr txBox="1"/>
          <p:nvPr/>
        </p:nvSpPr>
        <p:spPr>
          <a:xfrm>
            <a:off x="1021976" y="2398955"/>
            <a:ext cx="2521844" cy="923330"/>
          </a:xfrm>
          <a:prstGeom prst="rect">
            <a:avLst/>
          </a:prstGeom>
          <a:noFill/>
          <a:ln>
            <a:solidFill>
              <a:schemeClr val="accent1"/>
            </a:solidFill>
          </a:ln>
        </p:spPr>
        <p:txBody>
          <a:bodyPr wrap="none" rtlCol="0">
            <a:spAutoFit/>
          </a:bodyPr>
          <a:lstStyle/>
          <a:p>
            <a:r>
              <a:rPr kumimoji="1" lang="en-US" altLang="ja-JP" dirty="0"/>
              <a:t>$ ./</a:t>
            </a:r>
            <a:r>
              <a:rPr lang="en-US" altLang="ja-JP" dirty="0"/>
              <a:t>EX</a:t>
            </a:r>
            <a:r>
              <a:rPr kumimoji="1" lang="en-US" altLang="ja-JP" dirty="0"/>
              <a:t>10-6.exe</a:t>
            </a:r>
          </a:p>
          <a:p>
            <a:r>
              <a:rPr lang="ja-JP" altLang="en-US" dirty="0"/>
              <a:t>サイコロの目は</a:t>
            </a:r>
            <a:r>
              <a:rPr lang="en-US" altLang="ja-JP" dirty="0"/>
              <a:t>3</a:t>
            </a:r>
            <a:r>
              <a:rPr lang="ja-JP" altLang="en-US" dirty="0"/>
              <a:t>と</a:t>
            </a:r>
            <a:r>
              <a:rPr lang="en-US" altLang="ja-JP" dirty="0"/>
              <a:t>2</a:t>
            </a:r>
            <a:r>
              <a:rPr lang="ja-JP" altLang="en-US" dirty="0" err="1"/>
              <a:t>です</a:t>
            </a:r>
            <a:endParaRPr lang="en-US" altLang="ja-JP" dirty="0"/>
          </a:p>
          <a:p>
            <a:r>
              <a:rPr lang="en-US" altLang="ja-JP" dirty="0"/>
              <a:t>3-2</a:t>
            </a:r>
            <a:r>
              <a:rPr lang="ja-JP" altLang="en-US" dirty="0"/>
              <a:t>の半です</a:t>
            </a:r>
            <a:r>
              <a:rPr kumimoji="1" lang="en-US" altLang="ja-JP" dirty="0"/>
              <a:t> </a:t>
            </a:r>
            <a:endParaRPr kumimoji="1" lang="ja-JP" altLang="en-US" dirty="0"/>
          </a:p>
        </p:txBody>
      </p:sp>
      <p:sp>
        <p:nvSpPr>
          <p:cNvPr id="6" name="テキスト ボックス 5"/>
          <p:cNvSpPr txBox="1"/>
          <p:nvPr/>
        </p:nvSpPr>
        <p:spPr>
          <a:xfrm>
            <a:off x="658292" y="3991087"/>
            <a:ext cx="7813188" cy="1631216"/>
          </a:xfrm>
          <a:prstGeom prst="rect">
            <a:avLst/>
          </a:prstGeom>
          <a:noFill/>
          <a:ln w="28575" cmpd="sng">
            <a:solidFill>
              <a:srgbClr val="19FF25"/>
            </a:solidFill>
          </a:ln>
        </p:spPr>
        <p:txBody>
          <a:bodyPr wrap="square" rtlCol="0">
            <a:spAutoFit/>
          </a:bodyPr>
          <a:lstStyle/>
          <a:p>
            <a:r>
              <a:rPr kumimoji="1" lang="ja-JP" altLang="en-US" sz="2000" dirty="0">
                <a:solidFill>
                  <a:srgbClr val="000090"/>
                </a:solidFill>
                <a:latin typeface="Osaka"/>
                <a:ea typeface="Osaka"/>
                <a:cs typeface="Osaka"/>
              </a:rPr>
              <a:t>課題</a:t>
            </a:r>
            <a:r>
              <a:rPr kumimoji="1" lang="en-US" altLang="ja-JP" sz="2000" dirty="0">
                <a:solidFill>
                  <a:srgbClr val="000090"/>
                </a:solidFill>
                <a:latin typeface="Osaka"/>
                <a:ea typeface="Osaka"/>
                <a:cs typeface="Osaka"/>
              </a:rPr>
              <a:t>EX9-7</a:t>
            </a:r>
          </a:p>
          <a:p>
            <a:r>
              <a:rPr lang="en-US" altLang="ja-JP" sz="2000" dirty="0">
                <a:solidFill>
                  <a:srgbClr val="000090"/>
                </a:solidFill>
                <a:latin typeface="Osaka"/>
                <a:ea typeface="Osaka"/>
                <a:cs typeface="Osaka"/>
              </a:rPr>
              <a:t>0</a:t>
            </a:r>
            <a:r>
              <a:rPr lang="ja-JP" altLang="en-US" sz="2000" dirty="0">
                <a:solidFill>
                  <a:srgbClr val="000090"/>
                </a:solidFill>
                <a:latin typeface="Osaka"/>
                <a:ea typeface="Osaka"/>
                <a:cs typeface="Osaka"/>
              </a:rPr>
              <a:t>から</a:t>
            </a:r>
            <a:r>
              <a:rPr lang="en-US" altLang="ja-JP" sz="2000" dirty="0">
                <a:solidFill>
                  <a:srgbClr val="000090"/>
                </a:solidFill>
                <a:latin typeface="Osaka"/>
                <a:ea typeface="Osaka"/>
                <a:cs typeface="Osaka"/>
              </a:rPr>
              <a:t>9</a:t>
            </a:r>
            <a:r>
              <a:rPr lang="ja-JP" altLang="en-US" sz="2000" dirty="0">
                <a:solidFill>
                  <a:srgbClr val="000090"/>
                </a:solidFill>
                <a:latin typeface="Osaka"/>
                <a:ea typeface="Osaka"/>
                <a:cs typeface="Osaka"/>
              </a:rPr>
              <a:t>までの乱数を</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個発生させ，それぞれの数字が出た回数および確率を出力するプログラムを作成せよ。</a:t>
            </a:r>
            <a:r>
              <a:rPr lang="en-US" altLang="ja-JP" sz="2000" dirty="0">
                <a:solidFill>
                  <a:srgbClr val="000090"/>
                </a:solidFill>
                <a:latin typeface="Osaka"/>
                <a:ea typeface="Osaka"/>
                <a:cs typeface="Osaka"/>
              </a:rPr>
              <a:t> </a:t>
            </a:r>
            <a:r>
              <a:rPr lang="ja-JP" altLang="ja-JP" sz="2000" dirty="0">
                <a:solidFill>
                  <a:srgbClr val="000090"/>
                </a:solidFill>
                <a:latin typeface="Osaka"/>
                <a:ea typeface="Osaka"/>
                <a:cs typeface="Osaka"/>
              </a:rPr>
              <a:t>とくに</a:t>
            </a:r>
            <a:r>
              <a:rPr lang="en-US" altLang="ja-JP" sz="2000" dirty="0">
                <a:solidFill>
                  <a:srgbClr val="000090"/>
                </a:solidFill>
                <a:latin typeface="Osaka"/>
                <a:ea typeface="Osaka"/>
                <a:cs typeface="Osaka"/>
              </a:rPr>
              <a:t>N=100</a:t>
            </a:r>
            <a:r>
              <a:rPr lang="ja-JP" altLang="ja-JP" sz="2000" dirty="0">
                <a:solidFill>
                  <a:srgbClr val="000090"/>
                </a:solidFill>
                <a:latin typeface="Osaka"/>
                <a:ea typeface="Osaka"/>
                <a:cs typeface="Osaka"/>
              </a:rPr>
              <a:t>と</a:t>
            </a:r>
            <a:r>
              <a:rPr lang="en-US" altLang="ja-JP" sz="2000" dirty="0">
                <a:solidFill>
                  <a:srgbClr val="000090"/>
                </a:solidFill>
                <a:latin typeface="Osaka"/>
                <a:ea typeface="Osaka"/>
                <a:cs typeface="Osaka"/>
              </a:rPr>
              <a:t>10000 </a:t>
            </a:r>
            <a:r>
              <a:rPr lang="ja-JP" altLang="ja-JP" sz="2000" dirty="0">
                <a:solidFill>
                  <a:srgbClr val="000090"/>
                </a:solidFill>
                <a:latin typeface="Osaka"/>
                <a:ea typeface="Osaka"/>
                <a:cs typeface="Osaka"/>
              </a:rPr>
              <a:t>の場合について， </a:t>
            </a:r>
            <a:r>
              <a:rPr lang="ja-JP" altLang="en-US" sz="2000" dirty="0">
                <a:solidFill>
                  <a:srgbClr val="000090"/>
                </a:solidFill>
                <a:latin typeface="Osaka"/>
                <a:ea typeface="Osaka"/>
                <a:cs typeface="Osaka"/>
              </a:rPr>
              <a:t>確率</a:t>
            </a:r>
            <a:r>
              <a:rPr lang="ja-JP" altLang="ja-JP" sz="2000" dirty="0">
                <a:solidFill>
                  <a:srgbClr val="000090"/>
                </a:solidFill>
                <a:latin typeface="Osaka"/>
                <a:ea typeface="Osaka"/>
                <a:cs typeface="Osaka"/>
              </a:rPr>
              <a:t>のバラツキ</a:t>
            </a:r>
            <a:r>
              <a:rPr lang="ja-JP" altLang="en-US" sz="2000" dirty="0">
                <a:solidFill>
                  <a:srgbClr val="000090"/>
                </a:solidFill>
                <a:latin typeface="Osaka"/>
                <a:ea typeface="Osaka"/>
                <a:cs typeface="Osaka"/>
              </a:rPr>
              <a:t>はどちらが小さいか確認せよ。</a:t>
            </a:r>
            <a:r>
              <a:rPr lang="en-US" altLang="ja-JP" sz="2000" dirty="0">
                <a:solidFill>
                  <a:srgbClr val="000090"/>
                </a:solidFill>
                <a:latin typeface="Osaka"/>
                <a:ea typeface="Osaka"/>
                <a:cs typeface="Osaka"/>
              </a:rPr>
              <a:t> (</a:t>
            </a:r>
            <a:r>
              <a:rPr lang="ja-JP" altLang="en-US" sz="2000" dirty="0">
                <a:solidFill>
                  <a:srgbClr val="000090"/>
                </a:solidFill>
                <a:latin typeface="Osaka"/>
                <a:ea typeface="Osaka"/>
                <a:cs typeface="Osaka"/>
                <a:sym typeface="Wingdings"/>
              </a:rPr>
              <a:t></a:t>
            </a:r>
            <a:r>
              <a:rPr lang="en-US" altLang="ja-JP" sz="2000" dirty="0">
                <a:solidFill>
                  <a:srgbClr val="000090"/>
                </a:solidFill>
                <a:latin typeface="Osaka"/>
                <a:ea typeface="Osaka"/>
                <a:cs typeface="Osaka"/>
                <a:sym typeface="Wingdings"/>
              </a:rPr>
              <a:t> EX9-7.c)</a:t>
            </a:r>
            <a:endParaRPr lang="en-US" altLang="ja-JP" sz="2000" dirty="0">
              <a:solidFill>
                <a:srgbClr val="000090"/>
              </a:solidFill>
              <a:latin typeface="Osaka"/>
              <a:ea typeface="Osaka"/>
              <a:cs typeface="Osaka"/>
            </a:endParaRPr>
          </a:p>
        </p:txBody>
      </p:sp>
    </p:spTree>
    <p:extLst>
      <p:ext uri="{BB962C8B-B14F-4D97-AF65-F5344CB8AC3E}">
        <p14:creationId xmlns:p14="http://schemas.microsoft.com/office/powerpoint/2010/main" val="1645607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a:blip r:embed="rId2"/>
          <a:stretch>
            <a:fillRect/>
          </a:stretch>
        </p:blipFill>
        <p:spPr>
          <a:xfrm>
            <a:off x="5364334" y="3286673"/>
            <a:ext cx="3131966" cy="3177577"/>
          </a:xfrm>
          <a:prstGeom prst="rect">
            <a:avLst/>
          </a:prstGeom>
        </p:spPr>
      </p:pic>
      <p:sp>
        <p:nvSpPr>
          <p:cNvPr id="8" name="テキスト ボックス 7"/>
          <p:cNvSpPr txBox="1"/>
          <p:nvPr/>
        </p:nvSpPr>
        <p:spPr>
          <a:xfrm>
            <a:off x="7631309" y="3092523"/>
            <a:ext cx="1291940" cy="646331"/>
          </a:xfrm>
          <a:prstGeom prst="rect">
            <a:avLst/>
          </a:prstGeom>
          <a:solidFill>
            <a:srgbClr val="FFD6FE"/>
          </a:solidFill>
        </p:spPr>
        <p:txBody>
          <a:bodyPr wrap="none" rtlCol="0">
            <a:spAutoFit/>
          </a:bodyPr>
          <a:lstStyle/>
          <a:p>
            <a:r>
              <a:rPr kumimoji="1" lang="ja-JP" altLang="en-US" dirty="0">
                <a:solidFill>
                  <a:srgbClr val="0000FF"/>
                </a:solidFill>
              </a:rPr>
              <a:t>この部分の</a:t>
            </a:r>
            <a:endParaRPr kumimoji="1" lang="en-US" altLang="ja-JP" dirty="0">
              <a:solidFill>
                <a:srgbClr val="0000FF"/>
              </a:solidFill>
            </a:endParaRPr>
          </a:p>
          <a:p>
            <a:r>
              <a:rPr lang="ja-JP" altLang="en-US" dirty="0">
                <a:solidFill>
                  <a:srgbClr val="0000FF"/>
                </a:solidFill>
              </a:rPr>
              <a:t>面積は</a:t>
            </a:r>
            <a:r>
              <a:rPr lang="en-US" altLang="ja-JP" dirty="0">
                <a:solidFill>
                  <a:srgbClr val="0000FF"/>
                </a:solidFill>
              </a:rPr>
              <a:t>π/4</a:t>
            </a:r>
            <a:endParaRPr kumimoji="1" lang="ja-JP" altLang="en-US" dirty="0">
              <a:solidFill>
                <a:srgbClr val="0000FF"/>
              </a:solidFill>
            </a:endParaRPr>
          </a:p>
        </p:txBody>
      </p:sp>
      <p:cxnSp>
        <p:nvCxnSpPr>
          <p:cNvPr id="10" name="直線矢印コネクタ 9"/>
          <p:cNvCxnSpPr/>
          <p:nvPr/>
        </p:nvCxnSpPr>
        <p:spPr>
          <a:xfrm flipH="1">
            <a:off x="7067201" y="3614211"/>
            <a:ext cx="552799" cy="8878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テキスト ボックス 10"/>
          <p:cNvSpPr txBox="1"/>
          <p:nvPr/>
        </p:nvSpPr>
        <p:spPr>
          <a:xfrm>
            <a:off x="677329" y="3708402"/>
            <a:ext cx="4418197" cy="1323439"/>
          </a:xfrm>
          <a:prstGeom prst="rect">
            <a:avLst/>
          </a:prstGeom>
          <a:noFill/>
          <a:ln w="28575" cmpd="sng">
            <a:solidFill>
              <a:srgbClr val="660066"/>
            </a:solidFill>
          </a:ln>
        </p:spPr>
        <p:txBody>
          <a:bodyPr wrap="none" rtlCol="0">
            <a:spAutoFit/>
          </a:bodyPr>
          <a:lstStyle/>
          <a:p>
            <a:r>
              <a:rPr kumimoji="1" lang="en-US" altLang="ja-JP" sz="2000" dirty="0">
                <a:solidFill>
                  <a:srgbClr val="008000"/>
                </a:solidFill>
              </a:rPr>
              <a:t>[</a:t>
            </a:r>
            <a:r>
              <a:rPr lang="ja-JP" altLang="en-US" sz="2000" dirty="0">
                <a:solidFill>
                  <a:srgbClr val="008000"/>
                </a:solidFill>
              </a:rPr>
              <a:t>注</a:t>
            </a:r>
            <a:r>
              <a:rPr kumimoji="1" lang="en-US" altLang="ja-JP" sz="2000" dirty="0">
                <a:solidFill>
                  <a:srgbClr val="008000"/>
                </a:solidFill>
              </a:rPr>
              <a:t>]  </a:t>
            </a:r>
            <a:r>
              <a:rPr lang="en-US" altLang="ja-JP" sz="2000" dirty="0">
                <a:solidFill>
                  <a:srgbClr val="008000"/>
                </a:solidFill>
              </a:rPr>
              <a:t>0</a:t>
            </a:r>
            <a:r>
              <a:rPr lang="ja-JP" altLang="en-US" sz="2000" dirty="0">
                <a:solidFill>
                  <a:srgbClr val="008000"/>
                </a:solidFill>
              </a:rPr>
              <a:t>と</a:t>
            </a:r>
            <a:r>
              <a:rPr lang="en-US" altLang="ja-JP" sz="2000" dirty="0">
                <a:solidFill>
                  <a:srgbClr val="008000"/>
                </a:solidFill>
              </a:rPr>
              <a:t>1</a:t>
            </a:r>
            <a:r>
              <a:rPr lang="ja-JP" altLang="en-US" sz="2000" dirty="0">
                <a:solidFill>
                  <a:srgbClr val="008000"/>
                </a:solidFill>
              </a:rPr>
              <a:t>の間の実数の乱数を得るには</a:t>
            </a:r>
            <a:endParaRPr lang="en-US" altLang="ja-JP" sz="2000" dirty="0">
              <a:solidFill>
                <a:srgbClr val="008000"/>
              </a:solidFill>
            </a:endParaRPr>
          </a:p>
          <a:p>
            <a:r>
              <a:rPr lang="ja-JP" altLang="ja-JP" sz="2000" dirty="0">
                <a:solidFill>
                  <a:srgbClr val="008000"/>
                </a:solidFill>
              </a:rPr>
              <a:t>　</a:t>
            </a:r>
            <a:r>
              <a:rPr lang="ja-JP" altLang="en-US" sz="2000" dirty="0">
                <a:solidFill>
                  <a:srgbClr val="008000"/>
                </a:solidFill>
              </a:rPr>
              <a:t>例えば</a:t>
            </a:r>
            <a:endParaRPr lang="en-US" altLang="ja-JP" sz="2000" dirty="0">
              <a:solidFill>
                <a:srgbClr val="008000"/>
              </a:solidFill>
            </a:endParaRPr>
          </a:p>
          <a:p>
            <a:r>
              <a:rPr lang="ja-JP" altLang="en-US" sz="2000" dirty="0">
                <a:solidFill>
                  <a:srgbClr val="008000"/>
                </a:solidFill>
              </a:rPr>
              <a:t>　　　</a:t>
            </a:r>
            <a:r>
              <a:rPr lang="en-US" altLang="ja-JP" sz="2000" dirty="0">
                <a:solidFill>
                  <a:srgbClr val="0000FF"/>
                </a:solidFill>
              </a:rPr>
              <a:t>x=(double) rand()/RAND_MAX;</a:t>
            </a:r>
            <a:r>
              <a:rPr lang="ja-JP" altLang="en-US" sz="2000" dirty="0">
                <a:solidFill>
                  <a:srgbClr val="008000"/>
                </a:solidFill>
              </a:rPr>
              <a:t>　</a:t>
            </a:r>
            <a:endParaRPr lang="en-US" altLang="ja-JP" sz="2000" dirty="0">
              <a:solidFill>
                <a:srgbClr val="008000"/>
              </a:solidFill>
            </a:endParaRPr>
          </a:p>
          <a:p>
            <a:r>
              <a:rPr lang="ja-JP" altLang="ja-JP" sz="2000" dirty="0">
                <a:solidFill>
                  <a:srgbClr val="008000"/>
                </a:solidFill>
              </a:rPr>
              <a:t>　</a:t>
            </a:r>
            <a:r>
              <a:rPr lang="ja-JP" altLang="en-US" sz="2000" dirty="0">
                <a:solidFill>
                  <a:srgbClr val="008000"/>
                </a:solidFill>
              </a:rPr>
              <a:t>とするとよい．</a:t>
            </a:r>
            <a:endParaRPr lang="en-US" altLang="ja-JP" sz="2000" dirty="0">
              <a:solidFill>
                <a:srgbClr val="008000"/>
              </a:solidFill>
            </a:endParaRPr>
          </a:p>
        </p:txBody>
      </p:sp>
      <p:sp>
        <p:nvSpPr>
          <p:cNvPr id="13" name="スライド番号プレースホルダー 12"/>
          <p:cNvSpPr>
            <a:spLocks noGrp="1"/>
          </p:cNvSpPr>
          <p:nvPr>
            <p:ph type="sldNum" sz="quarter" idx="12"/>
          </p:nvPr>
        </p:nvSpPr>
        <p:spPr/>
        <p:txBody>
          <a:bodyPr/>
          <a:lstStyle/>
          <a:p>
            <a:fld id="{9061EA0F-0568-374C-B4AD-53286D0F59D5}" type="slidenum">
              <a:rPr kumimoji="1" lang="ja-JP" altLang="en-US" smtClean="0"/>
              <a:pPr/>
              <a:t>19</a:t>
            </a:fld>
            <a:endParaRPr kumimoji="1" lang="ja-JP" altLang="en-US"/>
          </a:p>
        </p:txBody>
      </p:sp>
      <p:sp>
        <p:nvSpPr>
          <p:cNvPr id="2" name="正方形/長方形 1"/>
          <p:cNvSpPr/>
          <p:nvPr/>
        </p:nvSpPr>
        <p:spPr>
          <a:xfrm>
            <a:off x="677329" y="1655457"/>
            <a:ext cx="6936888" cy="1631216"/>
          </a:xfrm>
          <a:prstGeom prst="rect">
            <a:avLst/>
          </a:prstGeom>
          <a:ln w="28575" cmpd="sng">
            <a:solidFill>
              <a:srgbClr val="19FF25"/>
            </a:solidFill>
          </a:ln>
        </p:spPr>
        <p:txBody>
          <a:bodyPr wrap="square">
            <a:spAutoFit/>
          </a:bodyPr>
          <a:lstStyle/>
          <a:p>
            <a:r>
              <a:rPr lang="ja-JP" altLang="en-US" sz="2000" dirty="0">
                <a:solidFill>
                  <a:srgbClr val="000090"/>
                </a:solidFill>
                <a:latin typeface="Osaka"/>
                <a:ea typeface="Osaka"/>
                <a:cs typeface="Osaka"/>
              </a:rPr>
              <a:t>特別課題</a:t>
            </a:r>
            <a:r>
              <a:rPr lang="en-US" altLang="ja-JP" sz="2000" dirty="0">
                <a:solidFill>
                  <a:srgbClr val="000090"/>
                </a:solidFill>
                <a:latin typeface="Osaka"/>
                <a:ea typeface="Osaka"/>
                <a:cs typeface="Osaka"/>
              </a:rPr>
              <a:t>EX9-8</a:t>
            </a:r>
          </a:p>
          <a:p>
            <a:r>
              <a:rPr lang="ja-JP" altLang="en-US" sz="2000" dirty="0">
                <a:solidFill>
                  <a:srgbClr val="000090"/>
                </a:solidFill>
                <a:latin typeface="Osaka"/>
                <a:ea typeface="Osaka"/>
                <a:cs typeface="Osaka"/>
              </a:rPr>
              <a:t>乱数を利用して，円周率を計算せよ．　なお，下の図を参考にせよ．</a:t>
            </a:r>
            <a:endParaRPr lang="en-US" altLang="ja-JP" sz="2000" dirty="0">
              <a:solidFill>
                <a:srgbClr val="000090"/>
              </a:solidFill>
              <a:latin typeface="Osaka"/>
              <a:ea typeface="Osaka"/>
              <a:cs typeface="Osaka"/>
            </a:endParaRPr>
          </a:p>
          <a:p>
            <a:r>
              <a:rPr lang="ja-JP" altLang="en-US" sz="2000" dirty="0">
                <a:solidFill>
                  <a:srgbClr val="000090"/>
                </a:solidFill>
                <a:latin typeface="Osaka"/>
                <a:ea typeface="Osaka"/>
                <a:cs typeface="Osaka"/>
              </a:rPr>
              <a:t>使う乱数の数は</a:t>
            </a:r>
            <a:r>
              <a:rPr lang="en-US" altLang="ja-JP" sz="2000" dirty="0">
                <a:solidFill>
                  <a:srgbClr val="000090"/>
                </a:solidFill>
                <a:latin typeface="Osaka"/>
                <a:ea typeface="Osaka"/>
                <a:cs typeface="Osaka"/>
              </a:rPr>
              <a:t>100, 1000, 10000</a:t>
            </a:r>
            <a:r>
              <a:rPr lang="ja-JP" altLang="en-US" sz="2000" dirty="0">
                <a:solidFill>
                  <a:srgbClr val="000090"/>
                </a:solidFill>
                <a:latin typeface="Osaka"/>
                <a:ea typeface="Osaka"/>
                <a:cs typeface="Osaka"/>
              </a:rPr>
              <a:t>と変え</a:t>
            </a:r>
            <a:r>
              <a:rPr lang="en-US" altLang="ja-JP" sz="2000" dirty="0">
                <a:solidFill>
                  <a:srgbClr val="000090"/>
                </a:solidFill>
                <a:latin typeface="Osaka"/>
                <a:ea typeface="Osaka"/>
                <a:cs typeface="Osaka"/>
              </a:rPr>
              <a:t>,</a:t>
            </a:r>
          </a:p>
          <a:p>
            <a:r>
              <a:rPr lang="ja-JP" altLang="en-US" sz="2000" dirty="0">
                <a:solidFill>
                  <a:srgbClr val="000090"/>
                </a:solidFill>
                <a:latin typeface="Osaka"/>
                <a:ea typeface="Osaka"/>
                <a:cs typeface="Osaka"/>
              </a:rPr>
              <a:t>それらの結果を比較せよ</a:t>
            </a:r>
            <a:r>
              <a:rPr lang="en-US" altLang="ja-JP" sz="2000" dirty="0">
                <a:solidFill>
                  <a:srgbClr val="000090"/>
                </a:solidFill>
                <a:latin typeface="Osaka"/>
                <a:ea typeface="Osaka"/>
                <a:cs typeface="Osaka"/>
              </a:rPr>
              <a:t>. </a:t>
            </a:r>
          </a:p>
        </p:txBody>
      </p:sp>
      <p:sp>
        <p:nvSpPr>
          <p:cNvPr id="9" name="タイトル 1"/>
          <p:cNvSpPr>
            <a:spLocks noGrp="1"/>
          </p:cNvSpPr>
          <p:nvPr>
            <p:ph type="title"/>
          </p:nvPr>
        </p:nvSpPr>
        <p:spPr>
          <a:xfrm>
            <a:off x="457200" y="274638"/>
            <a:ext cx="8229600" cy="1143000"/>
          </a:xfrm>
          <a:solidFill>
            <a:srgbClr val="002060"/>
          </a:solidFill>
          <a:ln>
            <a:solidFill>
              <a:schemeClr val="accent1"/>
            </a:solidFill>
          </a:ln>
        </p:spPr>
        <p:txBody>
          <a:bodyPr>
            <a:normAutofit/>
          </a:bodyPr>
          <a:lstStyle/>
          <a:p>
            <a:r>
              <a:rPr lang="ja-JP" altLang="en-US" dirty="0">
                <a:solidFill>
                  <a:srgbClr val="99FF9F"/>
                </a:solidFill>
              </a:rPr>
              <a:t>モンテ・カルロ法</a:t>
            </a:r>
            <a:endParaRPr kumimoji="1" lang="ja-JP" altLang="en-US" dirty="0">
              <a:solidFill>
                <a:srgbClr val="99FF9F"/>
              </a:solidFill>
            </a:endParaRPr>
          </a:p>
        </p:txBody>
      </p:sp>
    </p:spTree>
    <p:extLst>
      <p:ext uri="{BB962C8B-B14F-4D97-AF65-F5344CB8AC3E}">
        <p14:creationId xmlns:p14="http://schemas.microsoft.com/office/powerpoint/2010/main" val="1816149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up)">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up)">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繰り返し処理（復習）</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8"/>
            <a:ext cx="8686800" cy="4866430"/>
          </a:xfrm>
          <a:ln>
            <a:solidFill>
              <a:schemeClr val="accent1"/>
            </a:solidFill>
          </a:ln>
        </p:spPr>
        <p:txBody>
          <a:bodyPr>
            <a:normAutofit/>
          </a:bodyPr>
          <a:lstStyle/>
          <a:p>
            <a:pPr>
              <a:buFont typeface="Wingdings" pitchFamily="2" charset="2"/>
              <a:buChar char="Ø"/>
            </a:pPr>
            <a:r>
              <a:rPr lang="ja-JP" altLang="en-US" dirty="0"/>
              <a:t>コンピュータでは、少しずつ条件を変えながら同じ処理を繰り返す状況がよくでてきます。</a:t>
            </a:r>
            <a:endParaRPr lang="en-US" altLang="ja-JP" dirty="0"/>
          </a:p>
          <a:p>
            <a:pPr>
              <a:buFont typeface="Wingdings" pitchFamily="2" charset="2"/>
              <a:buChar char="Ø"/>
            </a:pPr>
            <a:r>
              <a:rPr lang="en-US" altLang="ja-JP" dirty="0"/>
              <a:t>C</a:t>
            </a:r>
            <a:r>
              <a:rPr lang="ja-JP" altLang="en-US" dirty="0"/>
              <a:t>言語では、繰り返し処理を行うために「</a:t>
            </a:r>
            <a:r>
              <a:rPr lang="en-US" altLang="ja-JP" dirty="0"/>
              <a:t>for</a:t>
            </a:r>
            <a:r>
              <a:rPr lang="ja-JP" altLang="en-US" dirty="0"/>
              <a:t>文」、「</a:t>
            </a:r>
            <a:r>
              <a:rPr lang="en-US" altLang="ja-JP" dirty="0"/>
              <a:t>while</a:t>
            </a:r>
            <a:r>
              <a:rPr lang="ja-JP" altLang="en-US" dirty="0"/>
              <a:t>文」が用意されています。</a:t>
            </a:r>
            <a:endParaRPr lang="en-US" altLang="ja-JP" dirty="0"/>
          </a:p>
          <a:p>
            <a:pPr lvl="1">
              <a:buFont typeface="Wingdings" pitchFamily="2" charset="2"/>
              <a:buChar char="Ø"/>
            </a:pPr>
            <a:r>
              <a:rPr lang="ja-JP" altLang="en-US" dirty="0"/>
              <a:t>「</a:t>
            </a:r>
            <a:r>
              <a:rPr lang="en-US" altLang="ja-JP" dirty="0"/>
              <a:t>for</a:t>
            </a:r>
            <a:r>
              <a:rPr lang="ja-JP" altLang="en-US" dirty="0"/>
              <a:t>文」</a:t>
            </a:r>
            <a:r>
              <a:rPr lang="en-US" altLang="ja-JP" dirty="0"/>
              <a:t>:</a:t>
            </a:r>
            <a:r>
              <a:rPr lang="ja-JP" altLang="en-US" dirty="0"/>
              <a:t>「初期値」を与え、与えられた条件を満たしている間、同じ処理を繰り返す</a:t>
            </a:r>
            <a:endParaRPr lang="en-US" altLang="ja-JP" dirty="0"/>
          </a:p>
          <a:p>
            <a:pPr lvl="1">
              <a:buFont typeface="Wingdings" pitchFamily="2" charset="2"/>
              <a:buChar char="Ø"/>
            </a:pPr>
            <a:r>
              <a:rPr lang="ja-JP" altLang="en-US" dirty="0"/>
              <a:t>「</a:t>
            </a:r>
            <a:r>
              <a:rPr lang="en-US" altLang="ja-JP" dirty="0"/>
              <a:t>while</a:t>
            </a:r>
            <a:r>
              <a:rPr lang="ja-JP" altLang="en-US" dirty="0"/>
              <a:t>文」</a:t>
            </a:r>
            <a:r>
              <a:rPr lang="en-US" altLang="ja-JP" dirty="0"/>
              <a:t>: </a:t>
            </a:r>
            <a:r>
              <a:rPr lang="ja-JP" altLang="en-US" dirty="0"/>
              <a:t>特に初期値を設定せず、与えられた条件を満たしている間、同じ処理を繰り返す</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12"/>
          <p:cNvSpPr>
            <a:spLocks noGrp="1"/>
          </p:cNvSpPr>
          <p:nvPr>
            <p:ph type="sldNum" sz="quarter" idx="12"/>
          </p:nvPr>
        </p:nvSpPr>
        <p:spPr/>
        <p:txBody>
          <a:bodyPr/>
          <a:lstStyle/>
          <a:p>
            <a:fld id="{9061EA0F-0568-374C-B4AD-53286D0F59D5}" type="slidenum">
              <a:rPr kumimoji="1" lang="ja-JP" altLang="en-US" smtClean="0"/>
              <a:pPr/>
              <a:t>20</a:t>
            </a:fld>
            <a:endParaRPr kumimoji="1" lang="ja-JP" altLang="en-US"/>
          </a:p>
        </p:txBody>
      </p:sp>
      <p:sp>
        <p:nvSpPr>
          <p:cNvPr id="2" name="正方形/長方形 1"/>
          <p:cNvSpPr/>
          <p:nvPr/>
        </p:nvSpPr>
        <p:spPr>
          <a:xfrm>
            <a:off x="677329" y="1655457"/>
            <a:ext cx="6936888" cy="1015663"/>
          </a:xfrm>
          <a:prstGeom prst="rect">
            <a:avLst/>
          </a:prstGeom>
          <a:ln w="28575" cmpd="sng">
            <a:solidFill>
              <a:srgbClr val="19FF25"/>
            </a:solidFill>
          </a:ln>
        </p:spPr>
        <p:txBody>
          <a:bodyPr wrap="square">
            <a:spAutoFit/>
          </a:bodyPr>
          <a:lstStyle/>
          <a:p>
            <a:r>
              <a:rPr lang="ja-JP" altLang="en-US" sz="2000" dirty="0">
                <a:solidFill>
                  <a:srgbClr val="000090"/>
                </a:solidFill>
                <a:latin typeface="Osaka"/>
                <a:ea typeface="Osaka"/>
                <a:cs typeface="Osaka"/>
              </a:rPr>
              <a:t>特別課題</a:t>
            </a:r>
            <a:r>
              <a:rPr lang="en-US" altLang="ja-JP" sz="2000" dirty="0">
                <a:solidFill>
                  <a:srgbClr val="000090"/>
                </a:solidFill>
                <a:latin typeface="Osaka"/>
                <a:ea typeface="Osaka"/>
                <a:cs typeface="Osaka"/>
              </a:rPr>
              <a:t>EX9-9</a:t>
            </a:r>
          </a:p>
          <a:p>
            <a:r>
              <a:rPr lang="en-US" altLang="ja-JP" sz="2000">
                <a:solidFill>
                  <a:srgbClr val="000090"/>
                </a:solidFill>
                <a:latin typeface="Osaka"/>
                <a:ea typeface="Osaka"/>
                <a:cs typeface="Osaka"/>
              </a:rPr>
              <a:t>EX9-2.c, EX9-2-1.c</a:t>
            </a:r>
            <a:r>
              <a:rPr lang="ja-JP" altLang="en-US" sz="2000" dirty="0">
                <a:solidFill>
                  <a:srgbClr val="000090"/>
                </a:solidFill>
                <a:latin typeface="Osaka"/>
                <a:ea typeface="Osaka"/>
                <a:cs typeface="Osaka"/>
              </a:rPr>
              <a:t>を改造し、メタルスライムに勝ったり負けたりするゲームを作成せよ．</a:t>
            </a:r>
            <a:endParaRPr lang="en-US" altLang="ja-JP" sz="2000" dirty="0">
              <a:solidFill>
                <a:srgbClr val="000090"/>
              </a:solidFill>
              <a:latin typeface="Osaka"/>
              <a:ea typeface="Osaka"/>
              <a:cs typeface="Osaka"/>
            </a:endParaRPr>
          </a:p>
        </p:txBody>
      </p:sp>
      <p:sp>
        <p:nvSpPr>
          <p:cNvPr id="9" name="タイトル 1"/>
          <p:cNvSpPr>
            <a:spLocks noGrp="1"/>
          </p:cNvSpPr>
          <p:nvPr>
            <p:ph type="title"/>
          </p:nvPr>
        </p:nvSpPr>
        <p:spPr>
          <a:xfrm>
            <a:off x="457200" y="274638"/>
            <a:ext cx="8229600" cy="1143000"/>
          </a:xfrm>
          <a:solidFill>
            <a:srgbClr val="002060"/>
          </a:solidFill>
          <a:ln>
            <a:solidFill>
              <a:schemeClr val="accent1"/>
            </a:solidFill>
          </a:ln>
        </p:spPr>
        <p:txBody>
          <a:bodyPr>
            <a:normAutofit/>
          </a:bodyPr>
          <a:lstStyle/>
          <a:p>
            <a:r>
              <a:rPr kumimoji="1" lang="ja-JP" altLang="en-US" dirty="0">
                <a:solidFill>
                  <a:srgbClr val="99FF9F"/>
                </a:solidFill>
              </a:rPr>
              <a:t>ドラクエもどき３</a:t>
            </a:r>
          </a:p>
        </p:txBody>
      </p:sp>
    </p:spTree>
    <p:extLst>
      <p:ext uri="{BB962C8B-B14F-4D97-AF65-F5344CB8AC3E}">
        <p14:creationId xmlns:p14="http://schemas.microsoft.com/office/powerpoint/2010/main" val="1816149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9060" y="23091"/>
            <a:ext cx="8229600" cy="810635"/>
          </a:xfrm>
        </p:spPr>
        <p:txBody>
          <a:bodyPr/>
          <a:lstStyle/>
          <a:p>
            <a:r>
              <a:rPr kumimoji="1" lang="ja-JP" altLang="en-US" dirty="0"/>
              <a:t>実習結果のレポート</a:t>
            </a:r>
          </a:p>
        </p:txBody>
      </p:sp>
      <p:sp>
        <p:nvSpPr>
          <p:cNvPr id="3" name="コンテンツ プレースホルダー 2"/>
          <p:cNvSpPr>
            <a:spLocks noGrp="1"/>
          </p:cNvSpPr>
          <p:nvPr>
            <p:ph idx="1"/>
          </p:nvPr>
        </p:nvSpPr>
        <p:spPr>
          <a:xfrm>
            <a:off x="457199" y="999219"/>
            <a:ext cx="8364979" cy="5558715"/>
          </a:xfrm>
        </p:spPr>
        <p:txBody>
          <a:bodyPr>
            <a:normAutofit/>
          </a:bodyPr>
          <a:lstStyle/>
          <a:p>
            <a:r>
              <a:rPr lang="ja-JP" altLang="en-US" dirty="0"/>
              <a:t>２</a:t>
            </a:r>
            <a:r>
              <a:rPr kumimoji="1" lang="ja-JP" altLang="en-US" dirty="0"/>
              <a:t>つのソースファイル「</a:t>
            </a:r>
            <a:r>
              <a:rPr lang="en-US" altLang="ja-JP" dirty="0"/>
              <a:t>EX9</a:t>
            </a:r>
            <a:r>
              <a:rPr kumimoji="1" lang="en-US" altLang="ja-JP" dirty="0"/>
              <a:t>-6.c</a:t>
            </a:r>
            <a:r>
              <a:rPr kumimoji="1" lang="ja-JP" altLang="en-US" dirty="0"/>
              <a:t>」、「</a:t>
            </a:r>
            <a:r>
              <a:rPr lang="en-US" altLang="ja-JP" dirty="0"/>
              <a:t>EX9</a:t>
            </a:r>
            <a:r>
              <a:rPr kumimoji="1" lang="en-US" altLang="ja-JP" dirty="0"/>
              <a:t>-7.c</a:t>
            </a:r>
            <a:r>
              <a:rPr kumimoji="1" lang="ja-JP" altLang="en-US" dirty="0"/>
              <a:t>」</a:t>
            </a:r>
            <a:r>
              <a:rPr lang="ja-JP" altLang="en-US" dirty="0"/>
              <a:t>の中から少なくとも一つを添付ファイルにしてメールを送ってください。 （もちろん</a:t>
            </a:r>
            <a:r>
              <a:rPr lang="en-US" altLang="ja-JP" dirty="0"/>
              <a:t>2</a:t>
            </a:r>
            <a:r>
              <a:rPr lang="ja-JP" altLang="en-US" dirty="0"/>
              <a:t>つとも提出してかまいません。）</a:t>
            </a:r>
            <a:endParaRPr lang="en-US" altLang="ja-JP" dirty="0"/>
          </a:p>
          <a:p>
            <a:r>
              <a:rPr kumimoji="1" lang="ja-JP" altLang="en-US" dirty="0"/>
              <a:t>宛先： </a:t>
            </a:r>
            <a:r>
              <a:rPr kumimoji="1" lang="en-US" altLang="ja-JP" dirty="0">
                <a:hlinkClick r:id="rId3"/>
              </a:rPr>
              <a:t>muroo@cc.tuat</a:t>
            </a:r>
            <a:r>
              <a:rPr lang="en-US" altLang="ja-JP" dirty="0">
                <a:hlinkClick r:id="rId3"/>
              </a:rPr>
              <a:t>.ac.jp</a:t>
            </a:r>
            <a:endParaRPr lang="en-US" altLang="ja-JP" dirty="0"/>
          </a:p>
          <a:p>
            <a:r>
              <a:rPr kumimoji="1" lang="ja-JP" altLang="en-US" dirty="0"/>
              <a:t>件名：コンピュータ基礎実験</a:t>
            </a:r>
            <a:r>
              <a:rPr lang="ja-JP" altLang="en-US" dirty="0"/>
              <a:t>９</a:t>
            </a:r>
            <a:endParaRPr kumimoji="1" lang="en-US" altLang="ja-JP" dirty="0"/>
          </a:p>
          <a:p>
            <a:r>
              <a:rPr lang="ja-JP" altLang="en-US" dirty="0"/>
              <a:t>本文：感想</a:t>
            </a:r>
            <a:r>
              <a:rPr lang="ja-JP" altLang="en-US"/>
              <a:t>および一言</a:t>
            </a:r>
            <a:endParaRPr kumimoji="1" lang="en-US" altLang="ja-JP" dirty="0"/>
          </a:p>
        </p:txBody>
      </p:sp>
      <p:sp>
        <p:nvSpPr>
          <p:cNvPr id="11" name="スライド番号プレースホルダー 10"/>
          <p:cNvSpPr>
            <a:spLocks noGrp="1"/>
          </p:cNvSpPr>
          <p:nvPr>
            <p:ph type="sldNum" sz="quarter" idx="12"/>
          </p:nvPr>
        </p:nvSpPr>
        <p:spPr/>
        <p:txBody>
          <a:bodyPr/>
          <a:lstStyle/>
          <a:p>
            <a:fld id="{42D186D2-AFC2-584C-A244-75779A522BAD}" type="slidenum">
              <a:rPr kumimoji="1" lang="ja-JP" altLang="en-US" smtClean="0"/>
              <a:pPr/>
              <a:t>21</a:t>
            </a:fld>
            <a:endParaRPr kumimoji="1" lang="ja-JP" altLang="en-US"/>
          </a:p>
        </p:txBody>
      </p:sp>
    </p:spTree>
    <p:extLst>
      <p:ext uri="{BB962C8B-B14F-4D97-AF65-F5344CB8AC3E}">
        <p14:creationId xmlns:p14="http://schemas.microsoft.com/office/powerpoint/2010/main" val="353624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繰り返し処理</a:t>
            </a:r>
            <a:endParaRPr kumimoji="1" lang="ja-JP" altLang="en-US" dirty="0">
              <a:solidFill>
                <a:srgbClr val="99FF9F"/>
              </a:solidFill>
            </a:endParaRPr>
          </a:p>
        </p:txBody>
      </p:sp>
      <p:sp>
        <p:nvSpPr>
          <p:cNvPr id="4" name="タイトル 1"/>
          <p:cNvSpPr txBox="1">
            <a:spLocks/>
          </p:cNvSpPr>
          <p:nvPr/>
        </p:nvSpPr>
        <p:spPr>
          <a:xfrm>
            <a:off x="693492" y="2157046"/>
            <a:ext cx="7993308" cy="1266092"/>
          </a:xfrm>
          <a:prstGeom prst="rect">
            <a:avLst/>
          </a:prstGeom>
          <a:ln>
            <a:solidFill>
              <a:srgbClr val="3366FF"/>
            </a:solidFill>
          </a:ln>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a:t>for (</a:t>
            </a:r>
            <a:r>
              <a:rPr lang="ja-JP" altLang="en-US" sz="2400" dirty="0">
                <a:solidFill>
                  <a:srgbClr val="FF0000"/>
                </a:solidFill>
              </a:rPr>
              <a:t>初期値の式</a:t>
            </a:r>
            <a:r>
              <a:rPr lang="en-US" altLang="ja-JP" sz="2400" dirty="0"/>
              <a:t>; </a:t>
            </a:r>
            <a:r>
              <a:rPr lang="ja-JP" altLang="en-US" sz="2400" dirty="0">
                <a:solidFill>
                  <a:srgbClr val="00B050"/>
                </a:solidFill>
              </a:rPr>
              <a:t>条件式</a:t>
            </a:r>
            <a:r>
              <a:rPr lang="en-US" altLang="ja-JP" sz="2400" dirty="0">
                <a:solidFill>
                  <a:srgbClr val="00B050"/>
                </a:solidFill>
              </a:rPr>
              <a:t>;</a:t>
            </a:r>
            <a:r>
              <a:rPr lang="en-US" altLang="ja-JP" sz="2400" dirty="0"/>
              <a:t> </a:t>
            </a:r>
            <a:r>
              <a:rPr lang="ja-JP" altLang="en-US" sz="2400" dirty="0">
                <a:solidFill>
                  <a:schemeClr val="accent6">
                    <a:lumMod val="50000"/>
                  </a:schemeClr>
                </a:solidFill>
              </a:rPr>
              <a:t>ループの終わりに実行する式</a:t>
            </a:r>
            <a:r>
              <a:rPr lang="en-US" altLang="ja-JP" sz="2400" dirty="0"/>
              <a:t>){</a:t>
            </a:r>
            <a:br>
              <a:rPr lang="en-US" altLang="ja-JP" sz="2400" dirty="0"/>
            </a:br>
            <a:r>
              <a:rPr lang="en-US" altLang="ja-JP" sz="2400" dirty="0"/>
              <a:t>	  </a:t>
            </a:r>
            <a:r>
              <a:rPr lang="ja-JP" altLang="en-US" sz="2400" dirty="0"/>
              <a:t>文</a:t>
            </a:r>
            <a:br>
              <a:rPr lang="en-US" altLang="ja-JP" sz="2400" dirty="0"/>
            </a:br>
            <a:r>
              <a:rPr lang="ja-JP" altLang="en-US" sz="2400" dirty="0"/>
              <a:t>　　</a:t>
            </a:r>
            <a:r>
              <a:rPr lang="en-US" altLang="ja-JP" sz="2400" dirty="0"/>
              <a:t>}</a:t>
            </a:r>
            <a:endParaRPr lang="ja-JP" altLang="en-US" sz="2400" dirty="0"/>
          </a:p>
        </p:txBody>
      </p:sp>
      <p:sp>
        <p:nvSpPr>
          <p:cNvPr id="6" name="コンテンツ プレースホルダ 5"/>
          <p:cNvSpPr>
            <a:spLocks noGrp="1"/>
          </p:cNvSpPr>
          <p:nvPr>
            <p:ph idx="1"/>
          </p:nvPr>
        </p:nvSpPr>
        <p:spPr/>
        <p:txBody>
          <a:bodyPr/>
          <a:lstStyle/>
          <a:p>
            <a:pPr>
              <a:buFont typeface="Wingdings" pitchFamily="2" charset="2"/>
              <a:buChar char="Ø"/>
            </a:pPr>
            <a:r>
              <a:rPr kumimoji="1" lang="en-US" altLang="ja-JP" dirty="0"/>
              <a:t>For</a:t>
            </a:r>
            <a:r>
              <a:rPr kumimoji="1" lang="ja-JP" altLang="en-US" dirty="0"/>
              <a:t>文</a:t>
            </a:r>
            <a:endParaRPr kumimoji="1" lang="en-US" altLang="ja-JP" dirty="0"/>
          </a:p>
          <a:p>
            <a:pPr>
              <a:buFont typeface="Wingdings" pitchFamily="2" charset="2"/>
              <a:buChar char="Ø"/>
            </a:pPr>
            <a:endParaRPr lang="en-US" altLang="ja-JP" dirty="0"/>
          </a:p>
          <a:p>
            <a:pPr>
              <a:buNone/>
            </a:pPr>
            <a:endParaRPr lang="en-US" altLang="ja-JP" dirty="0"/>
          </a:p>
          <a:p>
            <a:pPr>
              <a:buFont typeface="Wingdings" pitchFamily="2" charset="2"/>
              <a:buChar char="Ø"/>
            </a:pPr>
            <a:r>
              <a:rPr kumimoji="1" lang="en-US" altLang="ja-JP" dirty="0"/>
              <a:t>While</a:t>
            </a:r>
            <a:r>
              <a:rPr kumimoji="1" lang="ja-JP" altLang="en-US" dirty="0"/>
              <a:t>文</a:t>
            </a:r>
            <a:endParaRPr kumimoji="1" lang="en-US" altLang="ja-JP" dirty="0"/>
          </a:p>
          <a:p>
            <a:pPr lvl="1">
              <a:buFont typeface="Wingdings" pitchFamily="2" charset="2"/>
              <a:buChar char="Ø"/>
            </a:pPr>
            <a:r>
              <a:rPr lang="en-US" altLang="ja-JP" dirty="0"/>
              <a:t>While</a:t>
            </a:r>
            <a:r>
              <a:rPr lang="ja-JP" altLang="en-US" dirty="0"/>
              <a:t>文　　　　　　　　      </a:t>
            </a:r>
            <a:r>
              <a:rPr lang="en-US" altLang="ja-JP" dirty="0"/>
              <a:t>do</a:t>
            </a:r>
            <a:r>
              <a:rPr lang="ja-JP" altLang="en-US" dirty="0"/>
              <a:t>～</a:t>
            </a:r>
            <a:r>
              <a:rPr lang="en-US" altLang="ja-JP" dirty="0"/>
              <a:t>while</a:t>
            </a:r>
            <a:r>
              <a:rPr lang="ja-JP" altLang="en-US" dirty="0"/>
              <a:t>文　</a:t>
            </a:r>
            <a:endParaRPr lang="en-US" altLang="ja-JP" dirty="0"/>
          </a:p>
          <a:p>
            <a:pPr lvl="1">
              <a:buNone/>
            </a:pPr>
            <a:r>
              <a:rPr lang="ja-JP" altLang="en-US" dirty="0"/>
              <a:t>（初回も条件チェック）         （初回は条件チェック無）</a:t>
            </a:r>
            <a:endParaRPr kumimoji="1" lang="ja-JP" altLang="en-US" dirty="0"/>
          </a:p>
        </p:txBody>
      </p:sp>
      <p:sp>
        <p:nvSpPr>
          <p:cNvPr id="9" name="タイトル 1"/>
          <p:cNvSpPr txBox="1">
            <a:spLocks/>
          </p:cNvSpPr>
          <p:nvPr/>
        </p:nvSpPr>
        <p:spPr>
          <a:xfrm>
            <a:off x="1021739" y="5064369"/>
            <a:ext cx="2091764" cy="1405942"/>
          </a:xfrm>
          <a:prstGeom prst="rect">
            <a:avLst/>
          </a:prstGeom>
          <a:ln>
            <a:solidFill>
              <a:srgbClr val="3366FF"/>
            </a:solidFill>
          </a:ln>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a:t>while (</a:t>
            </a:r>
            <a:r>
              <a:rPr lang="ja-JP" altLang="en-US" sz="2400" dirty="0"/>
              <a:t>式</a:t>
            </a:r>
            <a:r>
              <a:rPr lang="en-US" altLang="ja-JP" sz="2400" dirty="0"/>
              <a:t>){</a:t>
            </a:r>
            <a:br>
              <a:rPr lang="en-US" altLang="ja-JP" sz="2400" dirty="0"/>
            </a:br>
            <a:r>
              <a:rPr lang="en-US" altLang="ja-JP" sz="2400" dirty="0"/>
              <a:t>	  </a:t>
            </a:r>
            <a:r>
              <a:rPr lang="ja-JP" altLang="en-US" sz="2400" dirty="0"/>
              <a:t>文</a:t>
            </a:r>
            <a:br>
              <a:rPr lang="en-US" altLang="ja-JP" sz="2400" dirty="0"/>
            </a:br>
            <a:r>
              <a:rPr lang="ja-JP" altLang="en-US" sz="2400" dirty="0"/>
              <a:t>　　</a:t>
            </a:r>
            <a:r>
              <a:rPr lang="en-US" altLang="ja-JP" sz="2400" dirty="0"/>
              <a:t>}</a:t>
            </a:r>
            <a:endParaRPr lang="ja-JP" altLang="en-US" sz="2400" dirty="0"/>
          </a:p>
        </p:txBody>
      </p:sp>
      <p:sp>
        <p:nvSpPr>
          <p:cNvPr id="10" name="タイトル 1"/>
          <p:cNvSpPr txBox="1">
            <a:spLocks/>
          </p:cNvSpPr>
          <p:nvPr/>
        </p:nvSpPr>
        <p:spPr>
          <a:xfrm>
            <a:off x="5081514" y="5064369"/>
            <a:ext cx="2139902" cy="1405942"/>
          </a:xfrm>
          <a:prstGeom prst="rect">
            <a:avLst/>
          </a:prstGeom>
          <a:ln>
            <a:solidFill>
              <a:srgbClr val="3366FF"/>
            </a:solidFill>
          </a:ln>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a:t>do{</a:t>
            </a:r>
            <a:br>
              <a:rPr lang="en-US" altLang="ja-JP" sz="2400" dirty="0"/>
            </a:br>
            <a:r>
              <a:rPr lang="en-US" altLang="ja-JP" sz="2400" dirty="0"/>
              <a:t>	  </a:t>
            </a:r>
            <a:r>
              <a:rPr lang="ja-JP" altLang="en-US" sz="2400" dirty="0"/>
              <a:t>文</a:t>
            </a:r>
            <a:br>
              <a:rPr lang="en-US" altLang="ja-JP" sz="2400" dirty="0"/>
            </a:br>
            <a:r>
              <a:rPr lang="ja-JP" altLang="en-US" sz="2400" dirty="0"/>
              <a:t>　　</a:t>
            </a:r>
            <a:r>
              <a:rPr lang="en-US" altLang="ja-JP" sz="2400" dirty="0"/>
              <a:t>} while (</a:t>
            </a:r>
            <a:r>
              <a:rPr lang="ja-JP" altLang="en-US" sz="2400" dirty="0"/>
              <a:t>式</a:t>
            </a:r>
            <a:r>
              <a:rPr lang="en-US" altLang="ja-JP" sz="2400" dirty="0"/>
              <a:t>);</a:t>
            </a:r>
            <a:endParaRPr lang="ja-JP" altLang="en-US" sz="24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91090" y="1417638"/>
            <a:ext cx="7953485" cy="3477875"/>
          </a:xfrm>
          <a:prstGeom prst="rect">
            <a:avLst/>
          </a:prstGeom>
          <a:noFill/>
          <a:ln w="28575" cmpd="sng">
            <a:solidFill>
              <a:srgbClr val="660066"/>
            </a:solidFill>
          </a:ln>
        </p:spPr>
        <p:txBody>
          <a:bodyPr wrap="square" rtlCol="0">
            <a:spAutoFit/>
          </a:bodyPr>
          <a:lstStyle/>
          <a:p>
            <a:r>
              <a:rPr lang="ja-JP" altLang="en-US" sz="2000" dirty="0">
                <a:solidFill>
                  <a:srgbClr val="FF0000"/>
                </a:solidFill>
                <a:latin typeface="Osaka"/>
                <a:ea typeface="Osaka"/>
                <a:cs typeface="Osaka"/>
              </a:rPr>
              <a:t>前回</a:t>
            </a:r>
            <a:r>
              <a:rPr lang="en-US" altLang="ja-JP" sz="2000" dirty="0">
                <a:solidFill>
                  <a:srgbClr val="000090"/>
                </a:solidFill>
                <a:latin typeface="Osaka"/>
                <a:ea typeface="Osaka"/>
                <a:cs typeface="Osaka"/>
              </a:rPr>
              <a:t>EX8-6:</a:t>
            </a:r>
            <a:r>
              <a:rPr lang="ja-JP" altLang="en-US" sz="2000" dirty="0">
                <a:solidFill>
                  <a:srgbClr val="000090"/>
                </a:solidFill>
                <a:latin typeface="Osaka"/>
                <a:ea typeface="Osaka"/>
                <a:cs typeface="Osaka"/>
              </a:rPr>
              <a:t>自然対数の底</a:t>
            </a:r>
            <a:r>
              <a:rPr lang="en-US" altLang="ja-JP" sz="2000" dirty="0">
                <a:solidFill>
                  <a:srgbClr val="FF0000"/>
                </a:solidFill>
                <a:latin typeface="Osaka"/>
                <a:ea typeface="Osaka"/>
                <a:cs typeface="Osaka"/>
              </a:rPr>
              <a:t>e</a:t>
            </a:r>
            <a:r>
              <a:rPr lang="en-US" altLang="ja-JP" sz="2000" dirty="0">
                <a:solidFill>
                  <a:srgbClr val="000090"/>
                </a:solidFill>
                <a:latin typeface="Osaka"/>
                <a:ea typeface="Osaka"/>
                <a:cs typeface="Osaka"/>
              </a:rPr>
              <a:t>(=2.71828…)</a:t>
            </a:r>
            <a:r>
              <a:rPr lang="ja-JP" altLang="en-US" sz="2000" dirty="0">
                <a:solidFill>
                  <a:srgbClr val="000090"/>
                </a:solidFill>
                <a:latin typeface="Osaka"/>
                <a:ea typeface="Osaka"/>
                <a:cs typeface="Osaka"/>
              </a:rPr>
              <a:t>は次の無限級数で与えられる。</a:t>
            </a:r>
            <a:endParaRPr lang="en-US" altLang="ja-JP" sz="2000" dirty="0">
              <a:solidFill>
                <a:srgbClr val="000090"/>
              </a:solidFill>
              <a:latin typeface="Osaka"/>
              <a:ea typeface="Osaka"/>
              <a:cs typeface="Osaka"/>
            </a:endParaRPr>
          </a:p>
          <a:p>
            <a:endParaRPr lang="en-US" altLang="ja-JP" sz="2000" dirty="0">
              <a:solidFill>
                <a:srgbClr val="000090"/>
              </a:solidFill>
              <a:latin typeface="Osaka"/>
              <a:ea typeface="Osaka"/>
              <a:cs typeface="Osaka"/>
            </a:endParaRPr>
          </a:p>
          <a:p>
            <a:endParaRPr lang="en-US" altLang="ja-JP" sz="2000" dirty="0">
              <a:solidFill>
                <a:srgbClr val="000090"/>
              </a:solidFill>
              <a:latin typeface="Osaka"/>
              <a:ea typeface="Osaka"/>
              <a:cs typeface="Osaka"/>
            </a:endParaRPr>
          </a:p>
          <a:p>
            <a:endParaRPr lang="en-US" altLang="ja-JP" sz="2000" dirty="0">
              <a:solidFill>
                <a:srgbClr val="000090"/>
              </a:solidFill>
              <a:latin typeface="Osaka"/>
              <a:ea typeface="Osaka"/>
              <a:cs typeface="Osaka"/>
            </a:endParaRPr>
          </a:p>
          <a:p>
            <a:r>
              <a:rPr lang="ja-JP" altLang="en-US" sz="2000" dirty="0">
                <a:solidFill>
                  <a:srgbClr val="000090"/>
                </a:solidFill>
                <a:latin typeface="Osaka"/>
                <a:ea typeface="Osaka"/>
                <a:cs typeface="Osaka"/>
              </a:rPr>
              <a:t>上の無限級数の初めの</a:t>
            </a:r>
            <a:r>
              <a:rPr lang="en-US" altLang="ja-JP" sz="2000" dirty="0">
                <a:solidFill>
                  <a:srgbClr val="000090"/>
                </a:solidFill>
                <a:latin typeface="Osaka"/>
                <a:ea typeface="Osaka"/>
                <a:cs typeface="Osaka"/>
              </a:rPr>
              <a:t>n</a:t>
            </a:r>
            <a:r>
              <a:rPr lang="ja-JP" altLang="en-US" sz="2000" dirty="0">
                <a:solidFill>
                  <a:srgbClr val="000090"/>
                </a:solidFill>
                <a:latin typeface="Osaka"/>
                <a:ea typeface="Osaka"/>
                <a:cs typeface="Osaka"/>
              </a:rPr>
              <a:t>項目までを計算するプログラムを作成せよ。このとき、小数点以下</a:t>
            </a:r>
            <a:r>
              <a:rPr lang="en-US" altLang="ja-JP" sz="2000" dirty="0">
                <a:solidFill>
                  <a:srgbClr val="000090"/>
                </a:solidFill>
                <a:latin typeface="Osaka"/>
                <a:ea typeface="Osaka"/>
                <a:cs typeface="Osaka"/>
              </a:rPr>
              <a:t>10</a:t>
            </a:r>
            <a:r>
              <a:rPr lang="ja-JP" altLang="en-US" sz="2000" dirty="0">
                <a:solidFill>
                  <a:srgbClr val="000090"/>
                </a:solidFill>
                <a:latin typeface="Osaka"/>
                <a:ea typeface="Osaka"/>
                <a:cs typeface="Osaka"/>
              </a:rPr>
              <a:t>桁</a:t>
            </a:r>
            <a:r>
              <a:rPr lang="en-US" altLang="ja-JP" sz="2000" dirty="0">
                <a:solidFill>
                  <a:srgbClr val="000090"/>
                </a:solidFill>
                <a:latin typeface="Osaka"/>
                <a:ea typeface="Osaka"/>
                <a:cs typeface="Osaka"/>
              </a:rPr>
              <a:t>(”%.10f”)</a:t>
            </a:r>
            <a:r>
              <a:rPr lang="ja-JP" altLang="en-US" sz="2000" dirty="0">
                <a:solidFill>
                  <a:srgbClr val="000090"/>
                </a:solidFill>
                <a:latin typeface="Osaka"/>
                <a:ea typeface="Osaka"/>
                <a:cs typeface="Osaka"/>
              </a:rPr>
              <a:t>で出力せよ。</a:t>
            </a:r>
            <a:endParaRPr lang="en-US" altLang="ja-JP" sz="2000" dirty="0">
              <a:solidFill>
                <a:srgbClr val="000090"/>
              </a:solidFill>
              <a:latin typeface="Osaka"/>
              <a:ea typeface="Osaka"/>
              <a:cs typeface="Osaka"/>
            </a:endParaRPr>
          </a:p>
          <a:p>
            <a:r>
              <a:rPr lang="en-US" altLang="ja-JP" sz="2000" dirty="0">
                <a:solidFill>
                  <a:srgbClr val="000090"/>
                </a:solidFill>
                <a:latin typeface="Osaka"/>
                <a:ea typeface="Osaka"/>
                <a:cs typeface="Osaka"/>
              </a:rPr>
              <a:t>(</a:t>
            </a:r>
            <a:r>
              <a:rPr lang="ja-JP" altLang="en-US" sz="2000" dirty="0">
                <a:solidFill>
                  <a:srgbClr val="FF0000"/>
                </a:solidFill>
                <a:latin typeface="Osaka"/>
                <a:ea typeface="Osaka"/>
                <a:cs typeface="Osaka"/>
              </a:rPr>
              <a:t>→ </a:t>
            </a:r>
            <a:r>
              <a:rPr lang="en-US" altLang="ja-JP" sz="2000" dirty="0">
                <a:solidFill>
                  <a:srgbClr val="FF0000"/>
                </a:solidFill>
                <a:latin typeface="Osaka"/>
                <a:ea typeface="Osaka"/>
                <a:cs typeface="Osaka"/>
              </a:rPr>
              <a:t>EX8-6.c</a:t>
            </a:r>
            <a:r>
              <a:rPr lang="en-US" altLang="ja-JP" sz="2000" dirty="0">
                <a:solidFill>
                  <a:srgbClr val="000090"/>
                </a:solidFill>
                <a:latin typeface="Osaka"/>
                <a:ea typeface="Osaka"/>
                <a:cs typeface="Osaka"/>
              </a:rPr>
              <a:t>)</a:t>
            </a:r>
          </a:p>
          <a:p>
            <a:r>
              <a:rPr lang="en-US" altLang="ja-JP" sz="2000" dirty="0">
                <a:solidFill>
                  <a:srgbClr val="000090"/>
                </a:solidFill>
                <a:latin typeface="Osaka"/>
                <a:ea typeface="Osaka"/>
                <a:cs typeface="Osaka"/>
              </a:rPr>
              <a:t>WEB</a:t>
            </a:r>
            <a:r>
              <a:rPr lang="ja-JP" altLang="en-US" sz="2000" dirty="0">
                <a:solidFill>
                  <a:srgbClr val="000090"/>
                </a:solidFill>
                <a:latin typeface="Osaka"/>
                <a:ea typeface="Osaka"/>
                <a:cs typeface="Osaka"/>
              </a:rPr>
              <a:t>上で</a:t>
            </a:r>
            <a:r>
              <a:rPr lang="en-US" altLang="ja-JP" sz="2000" dirty="0">
                <a:solidFill>
                  <a:srgbClr val="000090"/>
                </a:solidFill>
                <a:latin typeface="Osaka"/>
                <a:ea typeface="Osaka"/>
                <a:cs typeface="Osaka"/>
              </a:rPr>
              <a:t>e</a:t>
            </a:r>
            <a:r>
              <a:rPr lang="ja-JP" altLang="en-US" sz="2000" dirty="0">
                <a:solidFill>
                  <a:srgbClr val="000090"/>
                </a:solidFill>
                <a:latin typeface="Osaka"/>
                <a:ea typeface="Osaka"/>
                <a:cs typeface="Osaka"/>
              </a:rPr>
              <a:t>の値を調べ、</a:t>
            </a:r>
            <a:r>
              <a:rPr lang="en-US" altLang="ja-JP" sz="2000" dirty="0">
                <a:solidFill>
                  <a:srgbClr val="000090"/>
                </a:solidFill>
                <a:latin typeface="Osaka"/>
                <a:ea typeface="Osaka"/>
                <a:cs typeface="Osaka"/>
              </a:rPr>
              <a:t>n=1, 5, 10, 20</a:t>
            </a:r>
            <a:r>
              <a:rPr lang="ja-JP" altLang="en-US" sz="2000" dirty="0">
                <a:solidFill>
                  <a:srgbClr val="000090"/>
                </a:solidFill>
                <a:latin typeface="Osaka"/>
                <a:ea typeface="Osaka"/>
                <a:cs typeface="Osaka"/>
              </a:rPr>
              <a:t>について自分のプログラムで計算し、収束する様子を確認せよ。</a:t>
            </a:r>
            <a:r>
              <a:rPr lang="en-US" altLang="ja-JP" sz="2000" dirty="0">
                <a:solidFill>
                  <a:srgbClr val="000090"/>
                </a:solidFill>
                <a:latin typeface="Osaka"/>
                <a:ea typeface="Osaka"/>
                <a:cs typeface="Osaka"/>
              </a:rPr>
              <a:t>(double</a:t>
            </a:r>
            <a:r>
              <a:rPr lang="ja-JP" altLang="en-US" sz="2000" dirty="0">
                <a:solidFill>
                  <a:srgbClr val="000090"/>
                </a:solidFill>
                <a:latin typeface="Osaka"/>
                <a:ea typeface="Osaka"/>
                <a:cs typeface="Osaka"/>
              </a:rPr>
              <a:t>変数を使用せよ</a:t>
            </a:r>
            <a:r>
              <a:rPr lang="en-US" altLang="ja-JP" sz="2000" dirty="0">
                <a:solidFill>
                  <a:srgbClr val="000090"/>
                </a:solidFill>
                <a:latin typeface="Osaka"/>
                <a:ea typeface="Osaka"/>
                <a:cs typeface="Osaka"/>
              </a:rPr>
              <a:t>)</a:t>
            </a:r>
          </a:p>
          <a:p>
            <a:r>
              <a:rPr lang="ja-JP" altLang="en-US" sz="2000" dirty="0">
                <a:solidFill>
                  <a:srgbClr val="000090"/>
                </a:solidFill>
                <a:latin typeface="Osaka"/>
                <a:ea typeface="Osaka"/>
                <a:cs typeface="Osaka"/>
              </a:rPr>
              <a:t>注</a:t>
            </a:r>
            <a:r>
              <a:rPr lang="en-US" altLang="ja-JP" sz="2000" dirty="0">
                <a:solidFill>
                  <a:srgbClr val="000090"/>
                </a:solidFill>
                <a:latin typeface="Osaka"/>
                <a:ea typeface="Osaka"/>
                <a:cs typeface="Osaka"/>
              </a:rPr>
              <a:t>)</a:t>
            </a:r>
            <a:r>
              <a:rPr lang="ja-JP" altLang="en-US" sz="2000" dirty="0">
                <a:solidFill>
                  <a:srgbClr val="000090"/>
                </a:solidFill>
                <a:latin typeface="Osaka"/>
                <a:ea typeface="Osaka"/>
                <a:cs typeface="Osaka"/>
              </a:rPr>
              <a:t>「</a:t>
            </a:r>
            <a:r>
              <a:rPr lang="en-US" altLang="ja-JP" sz="2000" dirty="0">
                <a:solidFill>
                  <a:srgbClr val="000090"/>
                </a:solidFill>
                <a:latin typeface="Osaka"/>
                <a:ea typeface="Osaka"/>
                <a:cs typeface="Osaka"/>
              </a:rPr>
              <a:t>0!=1</a:t>
            </a:r>
            <a:r>
              <a:rPr lang="ja-JP" altLang="en-US" sz="2000" dirty="0">
                <a:solidFill>
                  <a:srgbClr val="000090"/>
                </a:solidFill>
                <a:latin typeface="Osaka"/>
                <a:ea typeface="Osaka"/>
                <a:cs typeface="Osaka"/>
              </a:rPr>
              <a:t>」です。</a:t>
            </a:r>
            <a:endParaRPr lang="en-US" altLang="ja-JP" sz="2000" dirty="0">
              <a:solidFill>
                <a:srgbClr val="000090"/>
              </a:solidFill>
              <a:latin typeface="Osaka"/>
              <a:ea typeface="Osaka"/>
              <a:cs typeface="Osaka"/>
            </a:endParaRPr>
          </a:p>
          <a:p>
            <a:r>
              <a:rPr lang="en-US" altLang="ja-JP" sz="2000" dirty="0">
                <a:solidFill>
                  <a:srgbClr val="000090"/>
                </a:solidFill>
                <a:latin typeface="Osaka"/>
                <a:ea typeface="Osaka"/>
                <a:cs typeface="Osaka"/>
              </a:rPr>
              <a:t> </a:t>
            </a:r>
            <a:endParaRPr lang="ja-JP" altLang="ja-JP" sz="2000" dirty="0">
              <a:solidFill>
                <a:srgbClr val="000090"/>
              </a:solidFill>
              <a:latin typeface="Osaka"/>
              <a:ea typeface="Osaka"/>
              <a:cs typeface="Osaka"/>
            </a:endParaRPr>
          </a:p>
        </p:txBody>
      </p:sp>
      <p:sp>
        <p:nvSpPr>
          <p:cNvPr id="5" name="スライド番号プレースホルダー 4"/>
          <p:cNvSpPr>
            <a:spLocks noGrp="1"/>
          </p:cNvSpPr>
          <p:nvPr>
            <p:ph type="sldNum" sz="quarter" idx="12"/>
          </p:nvPr>
        </p:nvSpPr>
        <p:spPr/>
        <p:txBody>
          <a:bodyPr/>
          <a:lstStyle/>
          <a:p>
            <a:fld id="{FF6E9D92-1A2F-6E4C-B5E3-8C7609C55A7A}" type="slidenum">
              <a:rPr kumimoji="1" lang="ja-JP" altLang="en-US" smtClean="0"/>
              <a:pPr/>
              <a:t>4</a:t>
            </a:fld>
            <a:endParaRPr kumimoji="1" lang="ja-JP" altLang="en-US"/>
          </a:p>
        </p:txBody>
      </p:sp>
      <p:graphicFrame>
        <p:nvGraphicFramePr>
          <p:cNvPr id="13" name="オブジェクト 12"/>
          <p:cNvGraphicFramePr>
            <a:graphicFrameLocks noChangeAspect="1"/>
          </p:cNvGraphicFramePr>
          <p:nvPr/>
        </p:nvGraphicFramePr>
        <p:xfrm>
          <a:off x="2095767" y="2071931"/>
          <a:ext cx="4229100" cy="665162"/>
        </p:xfrm>
        <a:graphic>
          <a:graphicData uri="http://schemas.openxmlformats.org/presentationml/2006/ole">
            <mc:AlternateContent xmlns:mc="http://schemas.openxmlformats.org/markup-compatibility/2006">
              <mc:Choice xmlns:v="urn:schemas-microsoft-com:vml" Requires="v">
                <p:oleObj spid="_x0000_s1046" name="数式" r:id="rId3" imgW="2743200" imgH="431800" progId="Equation.3">
                  <p:embed/>
                </p:oleObj>
              </mc:Choice>
              <mc:Fallback>
                <p:oleObj name="数式" r:id="rId3" imgW="2743200" imgH="431800" progId="Equation.3">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767" y="2071931"/>
                        <a:ext cx="4229100" cy="665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タイトル 1"/>
          <p:cNvSpPr>
            <a:spLocks noGrp="1"/>
          </p:cNvSpPr>
          <p:nvPr>
            <p:ph type="title"/>
          </p:nvPr>
        </p:nvSpPr>
        <p:spPr>
          <a:xfrm>
            <a:off x="457200" y="274638"/>
            <a:ext cx="8229600" cy="1143000"/>
          </a:xfrm>
        </p:spPr>
        <p:txBody>
          <a:bodyPr/>
          <a:lstStyle/>
          <a:p>
            <a:r>
              <a:rPr kumimoji="1" lang="ja-JP" altLang="en-US" dirty="0">
                <a:solidFill>
                  <a:srgbClr val="FF0000"/>
                </a:solidFill>
              </a:rPr>
              <a:t>前回</a:t>
            </a:r>
            <a:r>
              <a:rPr kumimoji="1" lang="ja-JP" altLang="en-US" dirty="0"/>
              <a:t>課題</a:t>
            </a:r>
            <a:r>
              <a:rPr kumimoji="1" lang="en-US" altLang="ja-JP" dirty="0"/>
              <a:t>EX</a:t>
            </a:r>
            <a:r>
              <a:rPr lang="en-US" altLang="ja-JP" dirty="0"/>
              <a:t>8</a:t>
            </a:r>
            <a:r>
              <a:rPr kumimoji="1" lang="en-US" altLang="ja-JP" dirty="0"/>
              <a:t>-6</a:t>
            </a:r>
            <a:r>
              <a:rPr lang="ja-JP" altLang="en-US" dirty="0"/>
              <a:t>：</a:t>
            </a:r>
            <a:r>
              <a:rPr lang="en-US" altLang="ja-JP" dirty="0"/>
              <a:t>EX8-6.c</a:t>
            </a:r>
            <a:endParaRPr kumimoji="1" lang="ja-JP" altLang="en-US" dirty="0"/>
          </a:p>
        </p:txBody>
      </p:sp>
    </p:spTree>
    <p:extLst>
      <p:ext uri="{BB962C8B-B14F-4D97-AF65-F5344CB8AC3E}">
        <p14:creationId xmlns:p14="http://schemas.microsoft.com/office/powerpoint/2010/main" val="2521975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rgbClr val="FF0000"/>
                </a:solidFill>
              </a:rPr>
              <a:t>前回</a:t>
            </a:r>
            <a:r>
              <a:rPr kumimoji="1" lang="ja-JP" altLang="en-US" dirty="0"/>
              <a:t>課題</a:t>
            </a:r>
            <a:r>
              <a:rPr kumimoji="1" lang="en-US" altLang="ja-JP" dirty="0"/>
              <a:t>EX8-6</a:t>
            </a:r>
            <a:r>
              <a:rPr lang="ja-JP" altLang="en-US" dirty="0"/>
              <a:t>解答例</a:t>
            </a:r>
            <a:endParaRPr kumimoji="1" lang="ja-JP" altLang="en-US" dirty="0"/>
          </a:p>
        </p:txBody>
      </p:sp>
      <p:sp>
        <p:nvSpPr>
          <p:cNvPr id="4" name="スライド番号プレースホルダ 3"/>
          <p:cNvSpPr>
            <a:spLocks noGrp="1"/>
          </p:cNvSpPr>
          <p:nvPr>
            <p:ph type="sldNum" sz="quarter" idx="12"/>
          </p:nvPr>
        </p:nvSpPr>
        <p:spPr>
          <a:xfrm>
            <a:off x="6517058" y="6212656"/>
            <a:ext cx="2133600" cy="365125"/>
          </a:xfrm>
        </p:spPr>
        <p:txBody>
          <a:bodyPr/>
          <a:lstStyle/>
          <a:p>
            <a:fld id="{FF6E9D92-1A2F-6E4C-B5E3-8C7609C55A7A}" type="slidenum">
              <a:rPr kumimoji="1" lang="ja-JP" altLang="en-US" smtClean="0"/>
              <a:pPr/>
              <a:t>5</a:t>
            </a:fld>
            <a:endParaRPr kumimoji="1" lang="ja-JP" altLang="en-US"/>
          </a:p>
        </p:txBody>
      </p:sp>
      <p:sp>
        <p:nvSpPr>
          <p:cNvPr id="8" name="正方形/長方形 7"/>
          <p:cNvSpPr/>
          <p:nvPr/>
        </p:nvSpPr>
        <p:spPr>
          <a:xfrm>
            <a:off x="688637" y="1499468"/>
            <a:ext cx="3698636" cy="5078313"/>
          </a:xfrm>
          <a:prstGeom prst="rect">
            <a:avLst/>
          </a:prstGeom>
          <a:ln>
            <a:solidFill>
              <a:schemeClr val="accent1"/>
            </a:solidFill>
          </a:ln>
        </p:spPr>
        <p:txBody>
          <a:bodyPr wrap="square">
            <a:spAutoFit/>
          </a:bodyPr>
          <a:lstStyle/>
          <a:p>
            <a:r>
              <a:rPr lang="en-US" altLang="ja-JP" dirty="0"/>
              <a:t>#include &lt;</a:t>
            </a:r>
            <a:r>
              <a:rPr lang="en-US" altLang="ja-JP" dirty="0" err="1"/>
              <a:t>stdio.h</a:t>
            </a:r>
            <a:r>
              <a:rPr lang="en-US" altLang="ja-JP" dirty="0"/>
              <a:t>&gt;</a:t>
            </a:r>
          </a:p>
          <a:p>
            <a:endParaRPr lang="en-US" altLang="ja-JP" dirty="0"/>
          </a:p>
          <a:p>
            <a:r>
              <a:rPr lang="en-US" altLang="ja-JP" dirty="0" err="1"/>
              <a:t>int</a:t>
            </a:r>
            <a:r>
              <a:rPr lang="en-US" altLang="ja-JP" dirty="0"/>
              <a:t> main(void)</a:t>
            </a:r>
          </a:p>
          <a:p>
            <a:r>
              <a:rPr lang="en-US" altLang="ja-JP" dirty="0"/>
              <a:t>{</a:t>
            </a:r>
          </a:p>
          <a:p>
            <a:r>
              <a:rPr lang="en-US" altLang="ja-JP" dirty="0"/>
              <a:t>    </a:t>
            </a:r>
            <a:r>
              <a:rPr lang="en-US" altLang="ja-JP" dirty="0" err="1"/>
              <a:t>int</a:t>
            </a:r>
            <a:r>
              <a:rPr lang="en-US" altLang="ja-JP" dirty="0"/>
              <a:t> </a:t>
            </a:r>
            <a:r>
              <a:rPr lang="en-US" altLang="ja-JP" dirty="0" err="1"/>
              <a:t>i,n</a:t>
            </a:r>
            <a:r>
              <a:rPr lang="en-US" altLang="ja-JP" dirty="0"/>
              <a:t>;</a:t>
            </a:r>
          </a:p>
          <a:p>
            <a:r>
              <a:rPr lang="en-US" altLang="ja-JP" dirty="0"/>
              <a:t>    double x=1, sum=0;</a:t>
            </a:r>
          </a:p>
          <a:p>
            <a:endParaRPr lang="en-US" altLang="ja-JP" dirty="0"/>
          </a:p>
          <a:p>
            <a:r>
              <a:rPr lang="en-US" altLang="ja-JP" dirty="0"/>
              <a:t>    </a:t>
            </a:r>
            <a:r>
              <a:rPr lang="en-US" altLang="ja-JP" dirty="0" err="1"/>
              <a:t>scanf</a:t>
            </a:r>
            <a:r>
              <a:rPr lang="en-US" altLang="ja-JP" dirty="0"/>
              <a:t>("%</a:t>
            </a:r>
            <a:r>
              <a:rPr lang="en-US" altLang="ja-JP" dirty="0" err="1"/>
              <a:t>d",&amp;n</a:t>
            </a:r>
            <a:r>
              <a:rPr lang="en-US" altLang="ja-JP" dirty="0"/>
              <a:t>);</a:t>
            </a:r>
          </a:p>
          <a:p>
            <a:r>
              <a:rPr lang="en-US" altLang="ja-JP" dirty="0"/>
              <a:t>    for(</a:t>
            </a:r>
            <a:r>
              <a:rPr lang="en-US" altLang="ja-JP" dirty="0" err="1"/>
              <a:t>i</a:t>
            </a:r>
            <a:r>
              <a:rPr lang="en-US" altLang="ja-JP" dirty="0"/>
              <a:t>=1;i&lt;=</a:t>
            </a:r>
            <a:r>
              <a:rPr lang="en-US" altLang="ja-JP" dirty="0" err="1"/>
              <a:t>n;i</a:t>
            </a:r>
            <a:r>
              <a:rPr lang="en-US" altLang="ja-JP" dirty="0"/>
              <a:t>++){</a:t>
            </a:r>
          </a:p>
          <a:p>
            <a:r>
              <a:rPr lang="en-US" altLang="ja-JP" dirty="0"/>
              <a:t>        if(</a:t>
            </a:r>
            <a:r>
              <a:rPr lang="en-US" altLang="ja-JP" dirty="0" err="1"/>
              <a:t>i</a:t>
            </a:r>
            <a:r>
              <a:rPr lang="en-US" altLang="ja-JP" dirty="0"/>
              <a:t>!=1){</a:t>
            </a:r>
          </a:p>
          <a:p>
            <a:r>
              <a:rPr lang="en-US" altLang="ja-JP" dirty="0"/>
              <a:t>            x*=(double)(i-1);</a:t>
            </a:r>
          </a:p>
          <a:p>
            <a:r>
              <a:rPr lang="en-US" altLang="ja-JP" dirty="0"/>
              <a:t>        }</a:t>
            </a:r>
          </a:p>
          <a:p>
            <a:r>
              <a:rPr lang="en-US" altLang="ja-JP"/>
              <a:t>       </a:t>
            </a:r>
            <a:r>
              <a:rPr lang="en-US" altLang="ja-JP" dirty="0"/>
              <a:t> </a:t>
            </a:r>
            <a:r>
              <a:rPr lang="en-US" altLang="ja-JP"/>
              <a:t>sum</a:t>
            </a:r>
            <a:r>
              <a:rPr lang="en-US" altLang="ja-JP" dirty="0"/>
              <a:t>+=1/x;</a:t>
            </a:r>
          </a:p>
          <a:p>
            <a:r>
              <a:rPr lang="en-US" altLang="ja-JP" dirty="0"/>
              <a:t>    }</a:t>
            </a:r>
          </a:p>
          <a:p>
            <a:r>
              <a:rPr lang="en-US" altLang="ja-JP" dirty="0"/>
              <a:t>    </a:t>
            </a:r>
            <a:r>
              <a:rPr lang="en-US" altLang="ja-JP" dirty="0" err="1"/>
              <a:t>printf</a:t>
            </a:r>
            <a:r>
              <a:rPr lang="en-US" altLang="ja-JP" dirty="0"/>
              <a:t>("e=%.10f\</a:t>
            </a:r>
            <a:r>
              <a:rPr lang="en-US" altLang="ja-JP" dirty="0" err="1"/>
              <a:t>n",sum</a:t>
            </a:r>
            <a:r>
              <a:rPr lang="en-US" altLang="ja-JP" dirty="0"/>
              <a:t>);</a:t>
            </a:r>
          </a:p>
          <a:p>
            <a:endParaRPr lang="en-US" altLang="ja-JP" dirty="0"/>
          </a:p>
          <a:p>
            <a:r>
              <a:rPr lang="en-US" altLang="ja-JP" dirty="0"/>
              <a:t>    return 0;</a:t>
            </a:r>
          </a:p>
          <a:p>
            <a:r>
              <a:rPr lang="en-US" altLang="ja-JP" dirty="0"/>
              <a:t>}</a:t>
            </a:r>
            <a:endParaRPr lang="ja-JP" altLang="en-US" dirty="0"/>
          </a:p>
        </p:txBody>
      </p:sp>
      <p:sp>
        <p:nvSpPr>
          <p:cNvPr id="11" name="テキスト ボックス 10"/>
          <p:cNvSpPr txBox="1"/>
          <p:nvPr/>
        </p:nvSpPr>
        <p:spPr>
          <a:xfrm>
            <a:off x="4780845" y="2081719"/>
            <a:ext cx="3472425" cy="369332"/>
          </a:xfrm>
          <a:prstGeom prst="rect">
            <a:avLst/>
          </a:prstGeom>
          <a:noFill/>
          <a:ln>
            <a:solidFill>
              <a:schemeClr val="accent1"/>
            </a:solidFill>
          </a:ln>
        </p:spPr>
        <p:txBody>
          <a:bodyPr wrap="none" rtlCol="0">
            <a:spAutoFit/>
          </a:bodyPr>
          <a:lstStyle/>
          <a:p>
            <a:r>
              <a:rPr lang="en-US" altLang="ja-JP" dirty="0"/>
              <a:t>n!</a:t>
            </a:r>
            <a:r>
              <a:rPr lang="ja-JP" altLang="en-US" dirty="0"/>
              <a:t>を記憶する変数として「</a:t>
            </a:r>
            <a:r>
              <a:rPr lang="en-US" altLang="ja-JP" dirty="0"/>
              <a:t>x</a:t>
            </a:r>
            <a:r>
              <a:rPr lang="ja-JP" altLang="en-US" dirty="0"/>
              <a:t>」を宣言</a:t>
            </a:r>
            <a:endParaRPr kumimoji="1" lang="ja-JP" altLang="en-US" dirty="0"/>
          </a:p>
        </p:txBody>
      </p:sp>
      <p:sp>
        <p:nvSpPr>
          <p:cNvPr id="12" name="テキスト ボックス 11"/>
          <p:cNvSpPr txBox="1"/>
          <p:nvPr/>
        </p:nvSpPr>
        <p:spPr>
          <a:xfrm>
            <a:off x="4775152" y="2880449"/>
            <a:ext cx="4206601" cy="646331"/>
          </a:xfrm>
          <a:prstGeom prst="rect">
            <a:avLst/>
          </a:prstGeom>
          <a:noFill/>
          <a:ln>
            <a:solidFill>
              <a:schemeClr val="accent1"/>
            </a:solidFill>
          </a:ln>
        </p:spPr>
        <p:txBody>
          <a:bodyPr wrap="none" rtlCol="0">
            <a:spAutoFit/>
          </a:bodyPr>
          <a:lstStyle/>
          <a:p>
            <a:r>
              <a:rPr lang="en-US" altLang="ja-JP" dirty="0"/>
              <a:t>n!</a:t>
            </a:r>
            <a:r>
              <a:rPr lang="ja-JP" altLang="en-US" dirty="0"/>
              <a:t>は</a:t>
            </a:r>
            <a:r>
              <a:rPr lang="en-US" altLang="ja-JP" dirty="0"/>
              <a:t>n=0</a:t>
            </a:r>
            <a:r>
              <a:rPr lang="ja-JP" altLang="en-US" dirty="0"/>
              <a:t>の時、特殊なので扱いを別にする</a:t>
            </a:r>
            <a:endParaRPr lang="en-US" altLang="ja-JP" dirty="0"/>
          </a:p>
          <a:p>
            <a:r>
              <a:rPr lang="en-US" altLang="ja-JP" dirty="0"/>
              <a:t>n=0</a:t>
            </a:r>
            <a:r>
              <a:rPr lang="ja-JP" altLang="en-US" dirty="0"/>
              <a:t>のとき「</a:t>
            </a:r>
            <a:r>
              <a:rPr lang="en-US" altLang="ja-JP" dirty="0"/>
              <a:t>n!=0!=1</a:t>
            </a:r>
            <a:r>
              <a:rPr lang="ja-JP" altLang="en-US" dirty="0"/>
              <a:t>」</a:t>
            </a:r>
            <a:endParaRPr kumimoji="1" lang="ja-JP" altLang="en-US" dirty="0"/>
          </a:p>
        </p:txBody>
      </p:sp>
      <p:sp>
        <p:nvSpPr>
          <p:cNvPr id="13" name="テキスト ボックス 12"/>
          <p:cNvSpPr txBox="1"/>
          <p:nvPr/>
        </p:nvSpPr>
        <p:spPr>
          <a:xfrm>
            <a:off x="4780845" y="3798093"/>
            <a:ext cx="4227439" cy="646331"/>
          </a:xfrm>
          <a:prstGeom prst="rect">
            <a:avLst/>
          </a:prstGeom>
          <a:noFill/>
          <a:ln>
            <a:solidFill>
              <a:schemeClr val="accent1"/>
            </a:solidFill>
          </a:ln>
        </p:spPr>
        <p:txBody>
          <a:bodyPr wrap="none" rtlCol="0">
            <a:spAutoFit/>
          </a:bodyPr>
          <a:lstStyle/>
          <a:p>
            <a:r>
              <a:rPr lang="en-US" altLang="ja-JP" dirty="0"/>
              <a:t>n!</a:t>
            </a:r>
            <a:r>
              <a:rPr lang="ja-JP" altLang="en-US" dirty="0"/>
              <a:t>は前回ループの時</a:t>
            </a:r>
            <a:r>
              <a:rPr lang="en-US" altLang="ja-JP" dirty="0"/>
              <a:t>(n-1)!</a:t>
            </a:r>
            <a:r>
              <a:rPr lang="ja-JP" altLang="en-US" dirty="0"/>
              <a:t>を求めてあるの</a:t>
            </a:r>
            <a:endParaRPr lang="en-US" altLang="ja-JP" dirty="0"/>
          </a:p>
          <a:p>
            <a:r>
              <a:rPr lang="ja-JP" altLang="en-US" dirty="0"/>
              <a:t>で前回の値に</a:t>
            </a:r>
            <a:r>
              <a:rPr lang="en-US" altLang="ja-JP" dirty="0"/>
              <a:t>n(=i-1)</a:t>
            </a:r>
            <a:r>
              <a:rPr lang="ja-JP" altLang="en-US" dirty="0"/>
              <a:t>を掛ければよい</a:t>
            </a:r>
            <a:endParaRPr kumimoji="1" lang="ja-JP" altLang="en-US" dirty="0"/>
          </a:p>
        </p:txBody>
      </p:sp>
      <p:sp>
        <p:nvSpPr>
          <p:cNvPr id="14" name="テキスト ボックス 13"/>
          <p:cNvSpPr txBox="1"/>
          <p:nvPr/>
        </p:nvSpPr>
        <p:spPr>
          <a:xfrm>
            <a:off x="4775152" y="4829225"/>
            <a:ext cx="3911648" cy="646331"/>
          </a:xfrm>
          <a:prstGeom prst="rect">
            <a:avLst/>
          </a:prstGeom>
          <a:noFill/>
          <a:ln>
            <a:solidFill>
              <a:schemeClr val="accent1"/>
            </a:solidFill>
          </a:ln>
        </p:spPr>
        <p:txBody>
          <a:bodyPr wrap="none" rtlCol="0">
            <a:spAutoFit/>
          </a:bodyPr>
          <a:lstStyle/>
          <a:p>
            <a:r>
              <a:rPr lang="ja-JP" altLang="en-US" dirty="0"/>
              <a:t>変数「</a:t>
            </a:r>
            <a:r>
              <a:rPr lang="en-US" altLang="ja-JP" dirty="0"/>
              <a:t>sum</a:t>
            </a:r>
            <a:r>
              <a:rPr lang="ja-JP" altLang="en-US" dirty="0"/>
              <a:t>」にどんどん</a:t>
            </a:r>
            <a:r>
              <a:rPr lang="en-US" altLang="ja-JP" dirty="0"/>
              <a:t>1/n!</a:t>
            </a:r>
            <a:r>
              <a:rPr lang="ja-JP" altLang="en-US" dirty="0"/>
              <a:t>を足していく</a:t>
            </a:r>
            <a:endParaRPr lang="en-US" altLang="ja-JP" dirty="0"/>
          </a:p>
          <a:p>
            <a:r>
              <a:rPr lang="ja-JP" altLang="en-US" dirty="0"/>
              <a:t>初期化「</a:t>
            </a:r>
            <a:r>
              <a:rPr lang="en-US" altLang="ja-JP" dirty="0"/>
              <a:t>sum=0</a:t>
            </a:r>
            <a:r>
              <a:rPr lang="ja-JP" altLang="en-US" dirty="0"/>
              <a:t>」を忘れるな！</a:t>
            </a:r>
            <a:endParaRPr lang="en-US" altLang="ja-JP" dirty="0"/>
          </a:p>
        </p:txBody>
      </p:sp>
      <p:cxnSp>
        <p:nvCxnSpPr>
          <p:cNvPr id="10" name="直線コネクタ 9"/>
          <p:cNvCxnSpPr/>
          <p:nvPr/>
        </p:nvCxnSpPr>
        <p:spPr>
          <a:xfrm flipH="1">
            <a:off x="1935480" y="2081719"/>
            <a:ext cx="2845365"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直線コネクタ 16"/>
          <p:cNvCxnSpPr>
            <a:stCxn id="12" idx="1"/>
          </p:cNvCxnSpPr>
          <p:nvPr/>
        </p:nvCxnSpPr>
        <p:spPr>
          <a:xfrm flipH="1">
            <a:off x="1935480" y="3203615"/>
            <a:ext cx="2839672" cy="895945"/>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直線コネクタ 19"/>
          <p:cNvCxnSpPr>
            <a:stCxn id="13" idx="1"/>
          </p:cNvCxnSpPr>
          <p:nvPr/>
        </p:nvCxnSpPr>
        <p:spPr>
          <a:xfrm flipH="1">
            <a:off x="3063240" y="4121259"/>
            <a:ext cx="1717605" cy="323165"/>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直線コネクタ 22"/>
          <p:cNvCxnSpPr>
            <a:stCxn id="14" idx="1"/>
          </p:cNvCxnSpPr>
          <p:nvPr/>
        </p:nvCxnSpPr>
        <p:spPr>
          <a:xfrm flipH="1" flipV="1">
            <a:off x="2118360" y="5013961"/>
            <a:ext cx="2656792" cy="13843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配列（復習）</a:t>
            </a:r>
            <a:endParaRPr kumimoji="1" lang="ja-JP" altLang="en-US" dirty="0">
              <a:solidFill>
                <a:srgbClr val="99FF9F"/>
              </a:solidFill>
            </a:endParaRPr>
          </a:p>
        </p:txBody>
      </p:sp>
      <p:sp>
        <p:nvSpPr>
          <p:cNvPr id="3" name="コンテンツ プレースホルダ 2"/>
          <p:cNvSpPr>
            <a:spLocks noGrp="1"/>
          </p:cNvSpPr>
          <p:nvPr>
            <p:ph idx="1"/>
          </p:nvPr>
        </p:nvSpPr>
        <p:spPr>
          <a:xfrm>
            <a:off x="290946" y="1417638"/>
            <a:ext cx="8624454" cy="5041528"/>
          </a:xfrm>
          <a:ln>
            <a:solidFill>
              <a:schemeClr val="accent1"/>
            </a:solidFill>
          </a:ln>
        </p:spPr>
        <p:txBody>
          <a:bodyPr>
            <a:normAutofit/>
          </a:bodyPr>
          <a:lstStyle/>
          <a:p>
            <a:pPr>
              <a:buFont typeface="Wingdings" pitchFamily="2" charset="2"/>
              <a:buChar char="Ø"/>
            </a:pPr>
            <a:r>
              <a:rPr lang="ja-JP" altLang="en-US" dirty="0"/>
              <a:t>「繰り返し処理」とともに用いると、非常に便利な機能が「配列」という機能です。</a:t>
            </a:r>
            <a:endParaRPr lang="en-US" altLang="ja-JP" dirty="0"/>
          </a:p>
          <a:p>
            <a:pPr>
              <a:buFont typeface="Wingdings" pitchFamily="2" charset="2"/>
              <a:buChar char="Ø"/>
            </a:pPr>
            <a:r>
              <a:rPr lang="ja-JP" altLang="en-US" dirty="0"/>
              <a:t>「配列」は、ベクトルや行列の成分のように、複数の数字の組み合わせを「添え字」を用いて表す「変数」（数字を記録する箱）のセットです。</a:t>
            </a:r>
            <a:endParaRPr lang="en-US" altLang="ja-JP" dirty="0"/>
          </a:p>
          <a:p>
            <a:pPr lvl="2">
              <a:buNone/>
            </a:pPr>
            <a:r>
              <a:rPr lang="en-US" altLang="ja-JP" dirty="0"/>
              <a:t>a[0]</a:t>
            </a:r>
            <a:r>
              <a:rPr lang="ja-JP" altLang="en-US" dirty="0" err="1"/>
              <a:t>、</a:t>
            </a:r>
            <a:r>
              <a:rPr lang="en-US" altLang="ja-JP" dirty="0"/>
              <a:t>a[1]</a:t>
            </a:r>
            <a:r>
              <a:rPr lang="ja-JP" altLang="en-US" dirty="0" err="1"/>
              <a:t>、</a:t>
            </a:r>
            <a:r>
              <a:rPr lang="en-US" altLang="ja-JP" dirty="0"/>
              <a:t>a[2]…</a:t>
            </a:r>
            <a:r>
              <a:rPr lang="ja-JP" altLang="en-US" dirty="0" err="1"/>
              <a:t>のように</a:t>
            </a:r>
            <a:r>
              <a:rPr lang="ja-JP" altLang="en-US" dirty="0"/>
              <a:t>カギ括弧を使う。</a:t>
            </a:r>
            <a:r>
              <a:rPr lang="ja-JP" altLang="en-US" dirty="0">
                <a:solidFill>
                  <a:srgbClr val="FF0000"/>
                </a:solidFill>
              </a:rPr>
              <a:t>添え字は</a:t>
            </a:r>
            <a:r>
              <a:rPr lang="en-US" altLang="ja-JP" dirty="0">
                <a:solidFill>
                  <a:srgbClr val="FF0000"/>
                </a:solidFill>
              </a:rPr>
              <a:t>0</a:t>
            </a:r>
            <a:r>
              <a:rPr lang="ja-JP" altLang="en-US" dirty="0"/>
              <a:t>から</a:t>
            </a:r>
            <a:endParaRPr lang="en-US" altLang="ja-JP" dirty="0"/>
          </a:p>
          <a:p>
            <a:pPr lvl="2">
              <a:buNone/>
            </a:pPr>
            <a:r>
              <a:rPr lang="en-US" altLang="ja-JP" dirty="0"/>
              <a:t>b[0][0]</a:t>
            </a:r>
            <a:r>
              <a:rPr lang="ja-JP" altLang="en-US" dirty="0" err="1"/>
              <a:t>、</a:t>
            </a:r>
            <a:r>
              <a:rPr lang="en-US" altLang="ja-JP" dirty="0"/>
              <a:t>b[0][1]…: </a:t>
            </a:r>
            <a:r>
              <a:rPr lang="ja-JP" altLang="en-US" dirty="0"/>
              <a:t>添え字が２変数</a:t>
            </a:r>
            <a:endParaRPr lang="en-US" altLang="ja-JP" dirty="0"/>
          </a:p>
          <a:p>
            <a:pPr lvl="2">
              <a:buNone/>
            </a:pPr>
            <a:r>
              <a:rPr lang="en-US" altLang="ja-JP" dirty="0"/>
              <a:t>C[0][0][0]</a:t>
            </a:r>
            <a:r>
              <a:rPr lang="ja-JP" altLang="en-US" dirty="0" err="1"/>
              <a:t>、</a:t>
            </a:r>
            <a:r>
              <a:rPr lang="en-US" altLang="ja-JP" dirty="0"/>
              <a:t>c[0][0][1]…</a:t>
            </a:r>
            <a:r>
              <a:rPr lang="ja-JP" altLang="en-US" dirty="0"/>
              <a:t>：添え字が３変数</a:t>
            </a:r>
            <a:endParaRPr lang="en-US" altLang="ja-JP" dirty="0"/>
          </a:p>
          <a:p>
            <a:pPr>
              <a:buFont typeface="Wingdings" pitchFamily="2" charset="2"/>
              <a:buChar char="Ø"/>
            </a:pPr>
            <a:r>
              <a:rPr lang="ja-JP" altLang="en-US" dirty="0"/>
              <a:t>文字列も配列を利用して扱います（</a:t>
            </a:r>
            <a:r>
              <a:rPr lang="en-US" altLang="ja-JP" dirty="0">
                <a:solidFill>
                  <a:srgbClr val="FF0000"/>
                </a:solidFill>
              </a:rPr>
              <a:t>New</a:t>
            </a:r>
            <a:r>
              <a:rPr lang="ja-JP" altLang="en-US" dirty="0"/>
              <a:t>）</a:t>
            </a:r>
            <a:endParaRPr lang="en-US" altLang="ja-JP"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配列の使用法</a:t>
            </a:r>
            <a:endParaRPr kumimoji="1" lang="ja-JP" altLang="en-US" dirty="0">
              <a:solidFill>
                <a:srgbClr val="99FF9F"/>
              </a:solidFill>
            </a:endParaRPr>
          </a:p>
        </p:txBody>
      </p:sp>
      <p:sp>
        <p:nvSpPr>
          <p:cNvPr id="4" name="コンテンツ プレースホルダ 3"/>
          <p:cNvSpPr>
            <a:spLocks noGrp="1"/>
          </p:cNvSpPr>
          <p:nvPr>
            <p:ph idx="1"/>
          </p:nvPr>
        </p:nvSpPr>
        <p:spPr>
          <a:xfrm>
            <a:off x="457200" y="1600200"/>
            <a:ext cx="8229600" cy="5014609"/>
          </a:xfrm>
        </p:spPr>
        <p:txBody>
          <a:bodyPr>
            <a:normAutofit fontScale="92500"/>
          </a:bodyPr>
          <a:lstStyle/>
          <a:p>
            <a:pPr>
              <a:buFont typeface="Wingdings" pitchFamily="2" charset="2"/>
              <a:buChar char="Ø"/>
            </a:pPr>
            <a:r>
              <a:rPr kumimoji="1" lang="ja-JP" altLang="en-US" dirty="0"/>
              <a:t>配列の宣言</a:t>
            </a:r>
            <a:endParaRPr kumimoji="1" lang="en-US" altLang="ja-JP" dirty="0"/>
          </a:p>
          <a:p>
            <a:pPr lvl="1">
              <a:buNone/>
            </a:pPr>
            <a:r>
              <a:rPr lang="en-US" altLang="ja-JP" dirty="0" err="1"/>
              <a:t>int</a:t>
            </a:r>
            <a:r>
              <a:rPr lang="en-US" altLang="ja-JP" dirty="0"/>
              <a:t> a[12];   float b[35];   double</a:t>
            </a:r>
            <a:r>
              <a:rPr lang="ja-JP" altLang="en-US" dirty="0"/>
              <a:t> </a:t>
            </a:r>
            <a:r>
              <a:rPr lang="en-US" altLang="ja-JP" dirty="0"/>
              <a:t>c[10];  </a:t>
            </a:r>
            <a:r>
              <a:rPr lang="ja-JP" altLang="en-US" dirty="0"/>
              <a:t>など</a:t>
            </a:r>
            <a:endParaRPr lang="en-US" altLang="ja-JP" dirty="0"/>
          </a:p>
          <a:p>
            <a:pPr lvl="2">
              <a:buNone/>
            </a:pPr>
            <a:r>
              <a:rPr kumimoji="1" lang="en-US" altLang="ja-JP" dirty="0"/>
              <a:t>[</a:t>
            </a:r>
            <a:r>
              <a:rPr kumimoji="1" lang="ja-JP" altLang="en-US" dirty="0"/>
              <a:t>　</a:t>
            </a:r>
            <a:r>
              <a:rPr kumimoji="1" lang="en-US" altLang="ja-JP" dirty="0"/>
              <a:t>]</a:t>
            </a:r>
            <a:r>
              <a:rPr kumimoji="1" lang="ja-JP" altLang="en-US" dirty="0"/>
              <a:t>内は配列のメンバー数</a:t>
            </a:r>
            <a:endParaRPr lang="en-US" altLang="ja-JP" dirty="0"/>
          </a:p>
          <a:p>
            <a:pPr>
              <a:buFont typeface="Wingdings" pitchFamily="2" charset="2"/>
              <a:buChar char="Ø"/>
            </a:pPr>
            <a:r>
              <a:rPr lang="ja-JP" altLang="en-US" dirty="0"/>
              <a:t>初期値の代入</a:t>
            </a:r>
            <a:endParaRPr lang="en-US" altLang="ja-JP" dirty="0"/>
          </a:p>
          <a:p>
            <a:pPr lvl="1">
              <a:buNone/>
            </a:pPr>
            <a:r>
              <a:rPr lang="en-US" altLang="ja-JP" dirty="0" err="1"/>
              <a:t>int</a:t>
            </a:r>
            <a:r>
              <a:rPr lang="en-US" altLang="ja-JP" dirty="0"/>
              <a:t> a[3]={3,-2,1}; </a:t>
            </a:r>
            <a:r>
              <a:rPr lang="ja-JP" altLang="en-US" dirty="0"/>
              <a:t>宣言時に初期値を代入できる</a:t>
            </a:r>
            <a:endParaRPr lang="en-US" altLang="ja-JP" dirty="0"/>
          </a:p>
          <a:p>
            <a:pPr lvl="1">
              <a:buNone/>
            </a:pPr>
            <a:r>
              <a:rPr lang="en-US" altLang="ja-JP" dirty="0" err="1"/>
              <a:t>int</a:t>
            </a:r>
            <a:r>
              <a:rPr lang="en-US" altLang="ja-JP" dirty="0"/>
              <a:t> a[]={3,-2,1}; </a:t>
            </a:r>
            <a:r>
              <a:rPr lang="ja-JP" altLang="en-US" dirty="0"/>
              <a:t>初期値代入の場合はメンバー数省略可</a:t>
            </a:r>
            <a:endParaRPr lang="en-US" altLang="ja-JP" dirty="0"/>
          </a:p>
          <a:p>
            <a:pPr lvl="2">
              <a:buNone/>
            </a:pPr>
            <a:r>
              <a:rPr lang="ja-JP" altLang="en-US" dirty="0"/>
              <a:t>宣言時以外ではいっぺんに代入するのは不可能</a:t>
            </a:r>
            <a:endParaRPr lang="en-US" altLang="ja-JP" dirty="0"/>
          </a:p>
          <a:p>
            <a:pPr>
              <a:buFont typeface="Wingdings" pitchFamily="2" charset="2"/>
              <a:buChar char="Ø"/>
            </a:pPr>
            <a:r>
              <a:rPr lang="ja-JP" altLang="en-US" dirty="0"/>
              <a:t>配列の参照</a:t>
            </a:r>
            <a:endParaRPr lang="en-US" altLang="ja-JP" dirty="0"/>
          </a:p>
          <a:p>
            <a:pPr lvl="1">
              <a:buNone/>
            </a:pPr>
            <a:r>
              <a:rPr lang="en-US" altLang="ja-JP" dirty="0"/>
              <a:t>[  ]</a:t>
            </a:r>
            <a:r>
              <a:rPr lang="ja-JP" altLang="en-US" dirty="0"/>
              <a:t>内に参照したい番号を書いて参照する（</a:t>
            </a:r>
            <a:r>
              <a:rPr lang="en-US" altLang="ja-JP" dirty="0"/>
              <a:t>0</a:t>
            </a:r>
            <a:r>
              <a:rPr lang="ja-JP" altLang="en-US" dirty="0"/>
              <a:t>始まり）</a:t>
            </a:r>
            <a:endParaRPr lang="en-US" altLang="ja-JP" dirty="0"/>
          </a:p>
          <a:p>
            <a:pPr lvl="1">
              <a:buNone/>
            </a:pPr>
            <a:r>
              <a:rPr lang="en-US" altLang="ja-JP" dirty="0" err="1"/>
              <a:t>int</a:t>
            </a:r>
            <a:r>
              <a:rPr lang="en-US" altLang="ja-JP" dirty="0"/>
              <a:t> a[3]={1,</a:t>
            </a:r>
            <a:r>
              <a:rPr lang="en-US" altLang="ja-JP" dirty="0">
                <a:solidFill>
                  <a:srgbClr val="FF0000"/>
                </a:solidFill>
              </a:rPr>
              <a:t>-2</a:t>
            </a:r>
            <a:r>
              <a:rPr lang="en-US" altLang="ja-JP" dirty="0"/>
              <a:t>,3};  </a:t>
            </a:r>
            <a:r>
              <a:rPr lang="ja-JP" altLang="en-US" dirty="0"/>
              <a:t>のとき </a:t>
            </a:r>
            <a:r>
              <a:rPr lang="en-US" altLang="ja-JP" dirty="0"/>
              <a:t>a[1]</a:t>
            </a:r>
            <a:r>
              <a:rPr lang="ja-JP" altLang="en-US" dirty="0"/>
              <a:t>には「</a:t>
            </a:r>
            <a:r>
              <a:rPr lang="en-US" altLang="ja-JP" dirty="0">
                <a:solidFill>
                  <a:srgbClr val="FF0000"/>
                </a:solidFill>
              </a:rPr>
              <a:t>-2</a:t>
            </a:r>
            <a:r>
              <a:rPr lang="ja-JP" altLang="en-US" dirty="0"/>
              <a:t>」が記憶されている</a:t>
            </a:r>
            <a:endParaRPr lang="en-US" altLang="ja-JP"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solidFill>
            <a:srgbClr val="002060"/>
          </a:solidFill>
          <a:ln>
            <a:solidFill>
              <a:schemeClr val="accent1"/>
            </a:solidFill>
          </a:ln>
        </p:spPr>
        <p:txBody>
          <a:bodyPr>
            <a:normAutofit/>
          </a:bodyPr>
          <a:lstStyle/>
          <a:p>
            <a:r>
              <a:rPr lang="ja-JP" altLang="en-US" dirty="0">
                <a:solidFill>
                  <a:srgbClr val="99FF9F"/>
                </a:solidFill>
              </a:rPr>
              <a:t>文字列</a:t>
            </a:r>
            <a:endParaRPr kumimoji="1" lang="ja-JP" altLang="en-US" dirty="0">
              <a:solidFill>
                <a:srgbClr val="99FF9F"/>
              </a:solidFill>
            </a:endParaRPr>
          </a:p>
        </p:txBody>
      </p:sp>
      <p:sp>
        <p:nvSpPr>
          <p:cNvPr id="4" name="コンテンツ プレースホルダ 3"/>
          <p:cNvSpPr>
            <a:spLocks noGrp="1"/>
          </p:cNvSpPr>
          <p:nvPr>
            <p:ph idx="1"/>
          </p:nvPr>
        </p:nvSpPr>
        <p:spPr>
          <a:xfrm>
            <a:off x="457200" y="1600200"/>
            <a:ext cx="8229600" cy="5257800"/>
          </a:xfrm>
        </p:spPr>
        <p:txBody>
          <a:bodyPr>
            <a:normAutofit/>
          </a:bodyPr>
          <a:lstStyle/>
          <a:p>
            <a:pPr>
              <a:buFont typeface="Wingdings" pitchFamily="2" charset="2"/>
              <a:buChar char="Ø"/>
            </a:pPr>
            <a:r>
              <a:rPr kumimoji="1" lang="ja-JP" altLang="en-US" dirty="0"/>
              <a:t>文字列は</a:t>
            </a:r>
            <a:r>
              <a:rPr kumimoji="1" lang="en-US" altLang="ja-JP" dirty="0"/>
              <a:t>char</a:t>
            </a:r>
            <a:r>
              <a:rPr kumimoji="1" lang="ja-JP" altLang="en-US" dirty="0"/>
              <a:t>型変数の配列を利用して実現しています</a:t>
            </a:r>
            <a:endParaRPr kumimoji="1" lang="en-US" altLang="ja-JP" dirty="0"/>
          </a:p>
          <a:p>
            <a:pPr lvl="1">
              <a:buNone/>
            </a:pPr>
            <a:r>
              <a:rPr lang="en-US" altLang="ja-JP" dirty="0"/>
              <a:t>char h[]=”Hello world!\n”; *</a:t>
            </a:r>
          </a:p>
          <a:p>
            <a:pPr lvl="1">
              <a:buNone/>
            </a:pPr>
            <a:endParaRPr kumimoji="1" lang="en-US" altLang="ja-JP" dirty="0"/>
          </a:p>
          <a:p>
            <a:pPr lvl="1">
              <a:buNone/>
            </a:pPr>
            <a:endParaRPr lang="en-US" altLang="ja-JP" dirty="0"/>
          </a:p>
          <a:p>
            <a:pPr lvl="3">
              <a:buNone/>
            </a:pPr>
            <a:endParaRPr lang="en-US" altLang="ja-JP" dirty="0"/>
          </a:p>
          <a:p>
            <a:pPr lvl="3">
              <a:buNone/>
            </a:pPr>
            <a:endParaRPr lang="en-US" altLang="ja-JP" dirty="0"/>
          </a:p>
          <a:p>
            <a:pPr lvl="3">
              <a:buNone/>
            </a:pPr>
            <a:endParaRPr lang="en-US" altLang="ja-JP" dirty="0"/>
          </a:p>
          <a:p>
            <a:pPr lvl="3">
              <a:buNone/>
            </a:pPr>
            <a:endParaRPr lang="en-US" altLang="ja-JP" dirty="0"/>
          </a:p>
          <a:p>
            <a:pPr lvl="3">
              <a:buNone/>
            </a:pPr>
            <a:r>
              <a:rPr lang="en-US" altLang="ja-JP" dirty="0"/>
              <a:t>*</a:t>
            </a:r>
            <a:r>
              <a:rPr lang="ja-JP" altLang="en-US" dirty="0"/>
              <a:t>配列メンバー数は初期値代入のため省略されている</a:t>
            </a:r>
            <a:endParaRPr lang="en-US" altLang="ja-JP" dirty="0"/>
          </a:p>
          <a:p>
            <a:pPr lvl="3">
              <a:buNone/>
            </a:pPr>
            <a:r>
              <a:rPr lang="ja-JP" altLang="en-US" dirty="0"/>
              <a:t>　メンバー数は</a:t>
            </a:r>
            <a:r>
              <a:rPr lang="en-US" altLang="ja-JP" dirty="0"/>
              <a:t>14</a:t>
            </a:r>
            <a:r>
              <a:rPr lang="ja-JP" altLang="en-US" dirty="0"/>
              <a:t>個、　「</a:t>
            </a:r>
            <a:r>
              <a:rPr lang="en-US" altLang="ja-JP" dirty="0"/>
              <a:t>\n</a:t>
            </a:r>
            <a:r>
              <a:rPr lang="ja-JP" altLang="en-US" dirty="0"/>
              <a:t>」の後に文字列の終わりを示す「終端文字」が加えられる</a:t>
            </a:r>
            <a:endParaRPr lang="en-US" altLang="ja-JP" dirty="0"/>
          </a:p>
        </p:txBody>
      </p:sp>
      <p:graphicFrame>
        <p:nvGraphicFramePr>
          <p:cNvPr id="5" name="表 4"/>
          <p:cNvGraphicFramePr>
            <a:graphicFrameLocks noGrp="1"/>
          </p:cNvGraphicFramePr>
          <p:nvPr/>
        </p:nvGraphicFramePr>
        <p:xfrm>
          <a:off x="1854096" y="3494940"/>
          <a:ext cx="5839728" cy="370840"/>
        </p:xfrm>
        <a:graphic>
          <a:graphicData uri="http://schemas.openxmlformats.org/drawingml/2006/table">
            <a:tbl>
              <a:tblPr firstRow="1" bandRow="1">
                <a:tableStyleId>{2D5ABB26-0587-4C30-8999-92F81FD0307C}</a:tableStyleId>
              </a:tblPr>
              <a:tblGrid>
                <a:gridCol w="729966">
                  <a:extLst>
                    <a:ext uri="{9D8B030D-6E8A-4147-A177-3AD203B41FA5}">
                      <a16:colId xmlns:a16="http://schemas.microsoft.com/office/drawing/2014/main" val="20000"/>
                    </a:ext>
                  </a:extLst>
                </a:gridCol>
                <a:gridCol w="729966">
                  <a:extLst>
                    <a:ext uri="{9D8B030D-6E8A-4147-A177-3AD203B41FA5}">
                      <a16:colId xmlns:a16="http://schemas.microsoft.com/office/drawing/2014/main" val="20001"/>
                    </a:ext>
                  </a:extLst>
                </a:gridCol>
                <a:gridCol w="729966">
                  <a:extLst>
                    <a:ext uri="{9D8B030D-6E8A-4147-A177-3AD203B41FA5}">
                      <a16:colId xmlns:a16="http://schemas.microsoft.com/office/drawing/2014/main" val="20002"/>
                    </a:ext>
                  </a:extLst>
                </a:gridCol>
                <a:gridCol w="729966">
                  <a:extLst>
                    <a:ext uri="{9D8B030D-6E8A-4147-A177-3AD203B41FA5}">
                      <a16:colId xmlns:a16="http://schemas.microsoft.com/office/drawing/2014/main" val="20003"/>
                    </a:ext>
                  </a:extLst>
                </a:gridCol>
                <a:gridCol w="729966">
                  <a:extLst>
                    <a:ext uri="{9D8B030D-6E8A-4147-A177-3AD203B41FA5}">
                      <a16:colId xmlns:a16="http://schemas.microsoft.com/office/drawing/2014/main" val="20004"/>
                    </a:ext>
                  </a:extLst>
                </a:gridCol>
                <a:gridCol w="729966">
                  <a:extLst>
                    <a:ext uri="{9D8B030D-6E8A-4147-A177-3AD203B41FA5}">
                      <a16:colId xmlns:a16="http://schemas.microsoft.com/office/drawing/2014/main" val="20005"/>
                    </a:ext>
                  </a:extLst>
                </a:gridCol>
                <a:gridCol w="729966">
                  <a:extLst>
                    <a:ext uri="{9D8B030D-6E8A-4147-A177-3AD203B41FA5}">
                      <a16:colId xmlns:a16="http://schemas.microsoft.com/office/drawing/2014/main" val="20006"/>
                    </a:ext>
                  </a:extLst>
                </a:gridCol>
                <a:gridCol w="729966">
                  <a:extLst>
                    <a:ext uri="{9D8B030D-6E8A-4147-A177-3AD203B41FA5}">
                      <a16:colId xmlns:a16="http://schemas.microsoft.com/office/drawing/2014/main" val="20007"/>
                    </a:ext>
                  </a:extLst>
                </a:gridCol>
              </a:tblGrid>
              <a:tr h="370840">
                <a:tc>
                  <a:txBody>
                    <a:bodyPr/>
                    <a:lstStyle/>
                    <a:p>
                      <a:r>
                        <a:rPr kumimoji="1" lang="en-US" altLang="ja-JP" dirty="0"/>
                        <a:t>325</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2441</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-523</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’H’</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’l’</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’l’</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tc>
                  <a:txBody>
                    <a:bodyPr/>
                    <a:lstStyle/>
                    <a:p>
                      <a:r>
                        <a:rPr kumimoji="1" lang="en-US" altLang="ja-JP" dirty="0"/>
                        <a:t>’o’</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AF2"/>
                    </a:solidFill>
                  </a:tcPr>
                </a:tc>
                <a:extLst>
                  <a:ext uri="{0D108BD9-81ED-4DB2-BD59-A6C34878D82A}">
                    <a16:rowId xmlns:a16="http://schemas.microsoft.com/office/drawing/2014/main" val="10000"/>
                  </a:ext>
                </a:extLst>
              </a:tr>
            </a:tbl>
          </a:graphicData>
        </a:graphic>
      </p:graphicFrame>
      <p:sp>
        <p:nvSpPr>
          <p:cNvPr id="6" name="テキスト ボックス 5"/>
          <p:cNvSpPr txBox="1"/>
          <p:nvPr/>
        </p:nvSpPr>
        <p:spPr>
          <a:xfrm>
            <a:off x="2176131" y="3137554"/>
            <a:ext cx="301686" cy="369332"/>
          </a:xfrm>
          <a:prstGeom prst="rect">
            <a:avLst/>
          </a:prstGeom>
          <a:noFill/>
        </p:spPr>
        <p:txBody>
          <a:bodyPr wrap="none" rtlCol="0">
            <a:spAutoFit/>
          </a:bodyPr>
          <a:lstStyle/>
          <a:p>
            <a:r>
              <a:rPr kumimoji="1" lang="en-US" altLang="ja-JP" dirty="0"/>
              <a:t>0</a:t>
            </a:r>
            <a:endParaRPr kumimoji="1" lang="ja-JP" altLang="en-US" dirty="0"/>
          </a:p>
        </p:txBody>
      </p:sp>
      <p:sp>
        <p:nvSpPr>
          <p:cNvPr id="7" name="テキスト ボックス 6"/>
          <p:cNvSpPr txBox="1"/>
          <p:nvPr/>
        </p:nvSpPr>
        <p:spPr>
          <a:xfrm>
            <a:off x="2824422" y="3125608"/>
            <a:ext cx="301686" cy="369332"/>
          </a:xfrm>
          <a:prstGeom prst="rect">
            <a:avLst/>
          </a:prstGeom>
          <a:noFill/>
        </p:spPr>
        <p:txBody>
          <a:bodyPr wrap="square" rtlCol="0">
            <a:spAutoFit/>
          </a:bodyPr>
          <a:lstStyle/>
          <a:p>
            <a:r>
              <a:rPr kumimoji="1" lang="en-US" altLang="ja-JP" dirty="0"/>
              <a:t>1</a:t>
            </a:r>
            <a:endParaRPr kumimoji="1" lang="ja-JP" altLang="en-US" dirty="0"/>
          </a:p>
        </p:txBody>
      </p:sp>
      <p:sp>
        <p:nvSpPr>
          <p:cNvPr id="8" name="テキスト ボックス 7"/>
          <p:cNvSpPr txBox="1"/>
          <p:nvPr/>
        </p:nvSpPr>
        <p:spPr>
          <a:xfrm>
            <a:off x="3600295" y="3125608"/>
            <a:ext cx="301686" cy="369332"/>
          </a:xfrm>
          <a:prstGeom prst="rect">
            <a:avLst/>
          </a:prstGeom>
          <a:noFill/>
        </p:spPr>
        <p:txBody>
          <a:bodyPr wrap="none" rtlCol="0">
            <a:spAutoFit/>
          </a:bodyPr>
          <a:lstStyle/>
          <a:p>
            <a:r>
              <a:rPr lang="en-US" altLang="ja-JP" dirty="0"/>
              <a:t>2</a:t>
            </a:r>
            <a:endParaRPr kumimoji="1" lang="ja-JP" altLang="en-US" dirty="0"/>
          </a:p>
        </p:txBody>
      </p:sp>
      <p:sp>
        <p:nvSpPr>
          <p:cNvPr id="9" name="テキスト ボックス 8"/>
          <p:cNvSpPr txBox="1"/>
          <p:nvPr/>
        </p:nvSpPr>
        <p:spPr>
          <a:xfrm>
            <a:off x="4315217" y="3125608"/>
            <a:ext cx="301686" cy="369332"/>
          </a:xfrm>
          <a:prstGeom prst="rect">
            <a:avLst/>
          </a:prstGeom>
          <a:noFill/>
        </p:spPr>
        <p:txBody>
          <a:bodyPr wrap="none" rtlCol="0">
            <a:spAutoFit/>
          </a:bodyPr>
          <a:lstStyle/>
          <a:p>
            <a:r>
              <a:rPr lang="en-US" altLang="ja-JP" dirty="0"/>
              <a:t>3</a:t>
            </a:r>
            <a:endParaRPr kumimoji="1" lang="ja-JP" altLang="en-US" dirty="0"/>
          </a:p>
        </p:txBody>
      </p:sp>
      <p:sp>
        <p:nvSpPr>
          <p:cNvPr id="10" name="テキスト ボックス 9"/>
          <p:cNvSpPr txBox="1"/>
          <p:nvPr/>
        </p:nvSpPr>
        <p:spPr>
          <a:xfrm>
            <a:off x="5016046" y="3125608"/>
            <a:ext cx="301686" cy="369332"/>
          </a:xfrm>
          <a:prstGeom prst="rect">
            <a:avLst/>
          </a:prstGeom>
          <a:noFill/>
        </p:spPr>
        <p:txBody>
          <a:bodyPr wrap="none" rtlCol="0">
            <a:spAutoFit/>
          </a:bodyPr>
          <a:lstStyle/>
          <a:p>
            <a:r>
              <a:rPr lang="en-US" altLang="ja-JP" dirty="0"/>
              <a:t>4</a:t>
            </a:r>
            <a:endParaRPr kumimoji="1" lang="ja-JP" altLang="en-US" dirty="0"/>
          </a:p>
        </p:txBody>
      </p:sp>
      <p:sp>
        <p:nvSpPr>
          <p:cNvPr id="11" name="テキスト ボックス 10"/>
          <p:cNvSpPr txBox="1"/>
          <p:nvPr/>
        </p:nvSpPr>
        <p:spPr>
          <a:xfrm>
            <a:off x="5769562" y="3125608"/>
            <a:ext cx="301686" cy="369332"/>
          </a:xfrm>
          <a:prstGeom prst="rect">
            <a:avLst/>
          </a:prstGeom>
          <a:noFill/>
        </p:spPr>
        <p:txBody>
          <a:bodyPr wrap="none" rtlCol="0">
            <a:spAutoFit/>
          </a:bodyPr>
          <a:lstStyle/>
          <a:p>
            <a:r>
              <a:rPr lang="en-US" altLang="ja-JP" dirty="0"/>
              <a:t>5</a:t>
            </a:r>
            <a:endParaRPr kumimoji="1" lang="ja-JP" altLang="en-US" dirty="0"/>
          </a:p>
        </p:txBody>
      </p:sp>
      <p:sp>
        <p:nvSpPr>
          <p:cNvPr id="12" name="テキスト ボックス 11"/>
          <p:cNvSpPr txBox="1"/>
          <p:nvPr/>
        </p:nvSpPr>
        <p:spPr>
          <a:xfrm>
            <a:off x="281060" y="3137554"/>
            <a:ext cx="1895071" cy="369332"/>
          </a:xfrm>
          <a:prstGeom prst="rect">
            <a:avLst/>
          </a:prstGeom>
          <a:noFill/>
        </p:spPr>
        <p:txBody>
          <a:bodyPr wrap="none" rtlCol="0">
            <a:spAutoFit/>
          </a:bodyPr>
          <a:lstStyle/>
          <a:p>
            <a:r>
              <a:rPr kumimoji="1" lang="ja-JP" altLang="en-US" b="1" dirty="0"/>
              <a:t>アドレス（箱番号）</a:t>
            </a:r>
            <a:endParaRPr kumimoji="1" lang="ja-JP" altLang="en-US" dirty="0"/>
          </a:p>
        </p:txBody>
      </p:sp>
      <p:sp>
        <p:nvSpPr>
          <p:cNvPr id="13" name="テキスト ボックス 12"/>
          <p:cNvSpPr txBox="1"/>
          <p:nvPr/>
        </p:nvSpPr>
        <p:spPr>
          <a:xfrm>
            <a:off x="1379439" y="3518140"/>
            <a:ext cx="415498" cy="369332"/>
          </a:xfrm>
          <a:prstGeom prst="rect">
            <a:avLst/>
          </a:prstGeom>
          <a:noFill/>
        </p:spPr>
        <p:txBody>
          <a:bodyPr wrap="none" rtlCol="0">
            <a:spAutoFit/>
          </a:bodyPr>
          <a:lstStyle/>
          <a:p>
            <a:r>
              <a:rPr kumimoji="1" lang="ja-JP" altLang="en-US" b="1" dirty="0"/>
              <a:t>値</a:t>
            </a:r>
          </a:p>
        </p:txBody>
      </p:sp>
      <p:sp>
        <p:nvSpPr>
          <p:cNvPr id="14" name="テキスト ボックス 13"/>
          <p:cNvSpPr txBox="1"/>
          <p:nvPr/>
        </p:nvSpPr>
        <p:spPr>
          <a:xfrm>
            <a:off x="4738854" y="4243087"/>
            <a:ext cx="1747594" cy="369332"/>
          </a:xfrm>
          <a:prstGeom prst="rect">
            <a:avLst/>
          </a:prstGeom>
          <a:noFill/>
        </p:spPr>
        <p:txBody>
          <a:bodyPr wrap="none" rtlCol="0">
            <a:spAutoFit/>
          </a:bodyPr>
          <a:lstStyle/>
          <a:p>
            <a:r>
              <a:rPr kumimoji="1" lang="ja-JP" altLang="en-US" dirty="0"/>
              <a:t>「</a:t>
            </a:r>
            <a:r>
              <a:rPr kumimoji="1" lang="en-US" altLang="ja-JP" dirty="0"/>
              <a:t>h[]</a:t>
            </a:r>
            <a:r>
              <a:rPr kumimoji="1" lang="ja-JP" altLang="en-US" dirty="0"/>
              <a:t>」と名付けた</a:t>
            </a:r>
          </a:p>
        </p:txBody>
      </p:sp>
      <p:sp>
        <p:nvSpPr>
          <p:cNvPr id="16" name="テキスト ボックス 15"/>
          <p:cNvSpPr txBox="1"/>
          <p:nvPr/>
        </p:nvSpPr>
        <p:spPr>
          <a:xfrm>
            <a:off x="2995964" y="4427753"/>
            <a:ext cx="1160895" cy="923330"/>
          </a:xfrm>
          <a:prstGeom prst="rect">
            <a:avLst/>
          </a:prstGeom>
          <a:noFill/>
          <a:ln w="9525">
            <a:solidFill>
              <a:schemeClr val="tx1"/>
            </a:solidFill>
          </a:ln>
        </p:spPr>
        <p:txBody>
          <a:bodyPr wrap="none" rtlCol="0">
            <a:spAutoFit/>
          </a:bodyPr>
          <a:lstStyle/>
          <a:p>
            <a:r>
              <a:rPr lang="en-US" altLang="ja-JP" dirty="0"/>
              <a:t>h</a:t>
            </a:r>
            <a:r>
              <a:rPr kumimoji="1" lang="en-US" altLang="ja-JP" dirty="0"/>
              <a:t>   </a:t>
            </a:r>
            <a:r>
              <a:rPr kumimoji="1" lang="ja-JP" altLang="en-US" dirty="0"/>
              <a:t>⇒ </a:t>
            </a:r>
            <a:r>
              <a:rPr lang="en-US" altLang="ja-JP" dirty="0"/>
              <a:t>3</a:t>
            </a:r>
            <a:endParaRPr kumimoji="1" lang="en-US" altLang="ja-JP" dirty="0"/>
          </a:p>
          <a:p>
            <a:r>
              <a:rPr lang="en-US" altLang="ja-JP" dirty="0"/>
              <a:t>h[0] </a:t>
            </a:r>
            <a:r>
              <a:rPr lang="ja-JP" altLang="en-US" dirty="0"/>
              <a:t>⇒ </a:t>
            </a:r>
            <a:r>
              <a:rPr lang="en-US" altLang="ja-JP" dirty="0"/>
              <a:t>’H’</a:t>
            </a:r>
          </a:p>
          <a:p>
            <a:r>
              <a:rPr kumimoji="1" lang="en-US" altLang="ja-JP" dirty="0"/>
              <a:t>h[1] </a:t>
            </a:r>
            <a:r>
              <a:rPr kumimoji="1" lang="ja-JP" altLang="en-US" dirty="0"/>
              <a:t>⇒ </a:t>
            </a:r>
            <a:r>
              <a:rPr lang="en-US" altLang="ja-JP" dirty="0"/>
              <a:t>’e’</a:t>
            </a:r>
            <a:endParaRPr kumimoji="1" lang="ja-JP" altLang="en-US" dirty="0"/>
          </a:p>
        </p:txBody>
      </p:sp>
      <p:sp>
        <p:nvSpPr>
          <p:cNvPr id="17" name="テキスト ボックス 16"/>
          <p:cNvSpPr txBox="1"/>
          <p:nvPr/>
        </p:nvSpPr>
        <p:spPr>
          <a:xfrm>
            <a:off x="7693824" y="3494940"/>
            <a:ext cx="646331" cy="369332"/>
          </a:xfrm>
          <a:prstGeom prst="rect">
            <a:avLst/>
          </a:prstGeom>
          <a:noFill/>
        </p:spPr>
        <p:txBody>
          <a:bodyPr wrap="none" rtlCol="0">
            <a:spAutoFit/>
          </a:bodyPr>
          <a:lstStyle/>
          <a:p>
            <a:r>
              <a:rPr kumimoji="1" lang="en-US" altLang="ja-JP" dirty="0"/>
              <a:t>‥‥</a:t>
            </a:r>
            <a:endParaRPr kumimoji="1" lang="ja-JP" altLang="en-US" dirty="0"/>
          </a:p>
        </p:txBody>
      </p:sp>
      <p:sp>
        <p:nvSpPr>
          <p:cNvPr id="18" name="テキスト ボックス 17"/>
          <p:cNvSpPr txBox="1"/>
          <p:nvPr/>
        </p:nvSpPr>
        <p:spPr>
          <a:xfrm>
            <a:off x="6486448" y="3125608"/>
            <a:ext cx="301686" cy="369332"/>
          </a:xfrm>
          <a:prstGeom prst="rect">
            <a:avLst/>
          </a:prstGeom>
          <a:noFill/>
        </p:spPr>
        <p:txBody>
          <a:bodyPr wrap="none" rtlCol="0">
            <a:spAutoFit/>
          </a:bodyPr>
          <a:lstStyle/>
          <a:p>
            <a:r>
              <a:rPr lang="en-US" altLang="ja-JP" dirty="0"/>
              <a:t>6</a:t>
            </a:r>
            <a:endParaRPr kumimoji="1" lang="ja-JP" altLang="en-US" dirty="0"/>
          </a:p>
        </p:txBody>
      </p:sp>
      <p:sp>
        <p:nvSpPr>
          <p:cNvPr id="19" name="テキスト ボックス 18"/>
          <p:cNvSpPr txBox="1"/>
          <p:nvPr/>
        </p:nvSpPr>
        <p:spPr>
          <a:xfrm>
            <a:off x="7231031" y="3137554"/>
            <a:ext cx="301686" cy="369332"/>
          </a:xfrm>
          <a:prstGeom prst="rect">
            <a:avLst/>
          </a:prstGeom>
          <a:noFill/>
        </p:spPr>
        <p:txBody>
          <a:bodyPr wrap="none" rtlCol="0">
            <a:spAutoFit/>
          </a:bodyPr>
          <a:lstStyle/>
          <a:p>
            <a:r>
              <a:rPr lang="en-US" altLang="ja-JP" dirty="0"/>
              <a:t>7</a:t>
            </a:r>
            <a:endParaRPr kumimoji="1" lang="ja-JP" altLang="en-US" dirty="0"/>
          </a:p>
        </p:txBody>
      </p:sp>
      <p:cxnSp>
        <p:nvCxnSpPr>
          <p:cNvPr id="21" name="直線コネクタ 20"/>
          <p:cNvCxnSpPr/>
          <p:nvPr/>
        </p:nvCxnSpPr>
        <p:spPr>
          <a:xfrm>
            <a:off x="4127666" y="3887472"/>
            <a:ext cx="0" cy="280272"/>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直線矢印コネクタ 24"/>
          <p:cNvCxnSpPr/>
          <p:nvPr/>
        </p:nvCxnSpPr>
        <p:spPr>
          <a:xfrm>
            <a:off x="4127666" y="4167744"/>
            <a:ext cx="356615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 name="テキスト ボックス 27"/>
          <p:cNvSpPr txBox="1"/>
          <p:nvPr/>
        </p:nvSpPr>
        <p:spPr>
          <a:xfrm>
            <a:off x="7693824" y="3983078"/>
            <a:ext cx="952505" cy="369332"/>
          </a:xfrm>
          <a:prstGeom prst="rect">
            <a:avLst/>
          </a:prstGeom>
          <a:noFill/>
        </p:spPr>
        <p:txBody>
          <a:bodyPr wrap="none" rtlCol="0">
            <a:spAutoFit/>
          </a:bodyPr>
          <a:lstStyle/>
          <a:p>
            <a:r>
              <a:rPr lang="en-US" altLang="ja-JP" dirty="0"/>
              <a:t>’\n’</a:t>
            </a:r>
            <a:r>
              <a:rPr lang="ja-JP" altLang="en-US" dirty="0"/>
              <a:t>まで</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例題</a:t>
            </a:r>
            <a:r>
              <a:rPr kumimoji="1" lang="en-US" altLang="ja-JP" dirty="0"/>
              <a:t>EX</a:t>
            </a:r>
            <a:r>
              <a:rPr lang="en-US" altLang="ja-JP" dirty="0"/>
              <a:t>9</a:t>
            </a:r>
            <a:r>
              <a:rPr kumimoji="1" lang="en-US" altLang="ja-JP" dirty="0"/>
              <a:t>-1</a:t>
            </a:r>
            <a:r>
              <a:rPr lang="ja-JP" altLang="en-US" dirty="0"/>
              <a:t>文字列と</a:t>
            </a:r>
            <a:r>
              <a:rPr kumimoji="1" lang="ja-JP" altLang="en-US" dirty="0"/>
              <a:t>配列：</a:t>
            </a:r>
            <a:r>
              <a:rPr lang="en-US" altLang="ja-JP" dirty="0"/>
              <a:t>EX9</a:t>
            </a:r>
            <a:r>
              <a:rPr kumimoji="1" lang="en-US" altLang="ja-JP" dirty="0"/>
              <a:t>-1.c</a:t>
            </a:r>
            <a:endParaRPr kumimoji="1" lang="ja-JP" altLang="en-US" sz="2700" dirty="0"/>
          </a:p>
        </p:txBody>
      </p:sp>
      <p:sp>
        <p:nvSpPr>
          <p:cNvPr id="4" name="スライド番号プレースホルダ 3"/>
          <p:cNvSpPr>
            <a:spLocks noGrp="1"/>
          </p:cNvSpPr>
          <p:nvPr>
            <p:ph type="sldNum" sz="quarter" idx="12"/>
          </p:nvPr>
        </p:nvSpPr>
        <p:spPr>
          <a:xfrm>
            <a:off x="6517058" y="6212656"/>
            <a:ext cx="2133600" cy="365125"/>
          </a:xfrm>
        </p:spPr>
        <p:txBody>
          <a:bodyPr/>
          <a:lstStyle/>
          <a:p>
            <a:fld id="{FF6E9D92-1A2F-6E4C-B5E3-8C7609C55A7A}" type="slidenum">
              <a:rPr kumimoji="1" lang="ja-JP" altLang="en-US" smtClean="0"/>
              <a:pPr/>
              <a:t>9</a:t>
            </a:fld>
            <a:endParaRPr kumimoji="1" lang="ja-JP" altLang="en-US"/>
          </a:p>
        </p:txBody>
      </p:sp>
      <p:sp>
        <p:nvSpPr>
          <p:cNvPr id="6" name="コンテンツ プレースホルダ 2"/>
          <p:cNvSpPr txBox="1">
            <a:spLocks/>
          </p:cNvSpPr>
          <p:nvPr/>
        </p:nvSpPr>
        <p:spPr>
          <a:xfrm>
            <a:off x="1541417" y="1417638"/>
            <a:ext cx="6087291" cy="4473711"/>
          </a:xfrm>
          <a:prstGeom prst="rect">
            <a:avLst/>
          </a:prstGeom>
          <a:ln>
            <a:solidFill>
              <a:schemeClr val="accent1"/>
            </a:solidFill>
          </a:ln>
        </p:spPr>
        <p:txBody>
          <a:bodyPr vert="horz" lIns="91440" tIns="45720" rIns="91440" bIns="45720" rtlCol="0">
            <a:noAutofit/>
          </a:bodyPr>
          <a:lstStyle/>
          <a:p>
            <a:pPr marL="342900" marR="0" lvl="0" indent="-342900" algn="l" defTabSz="457200" rtl="0" eaLnBrk="1" fontAlgn="auto" latinLnBrk="0" hangingPunct="1">
              <a:lnSpc>
                <a:spcPct val="100000"/>
              </a:lnSpc>
              <a:spcBef>
                <a:spcPct val="20000"/>
              </a:spcBef>
              <a:spcAft>
                <a:spcPts val="0"/>
              </a:spcAft>
              <a:buClrTx/>
              <a:buSzTx/>
              <a:tabLst/>
              <a:defRPr/>
            </a:pPr>
            <a:r>
              <a:rPr kumimoji="1" lang="en-US" altLang="ja-JP" sz="1600" b="0" i="0" u="none" strike="noStrike" kern="1200" cap="none" spc="0" normalizeH="0" baseline="0" noProof="0" dirty="0">
                <a:ln>
                  <a:noFill/>
                </a:ln>
                <a:solidFill>
                  <a:schemeClr val="tx1"/>
                </a:solidFill>
                <a:effectLst/>
                <a:uLnTx/>
                <a:uFillTx/>
                <a:latin typeface="+mn-lt"/>
                <a:ea typeface="+mn-ea"/>
                <a:cs typeface="+mn-cs"/>
              </a:rPr>
              <a:t>#include &lt;</a:t>
            </a:r>
            <a:r>
              <a:rPr kumimoji="1" lang="en-US" altLang="ja-JP" sz="1600" b="0" i="0" u="none" strike="noStrike" kern="1200" cap="none" spc="0" normalizeH="0" baseline="0" noProof="0" dirty="0" err="1">
                <a:ln>
                  <a:noFill/>
                </a:ln>
                <a:solidFill>
                  <a:schemeClr val="tx1"/>
                </a:solidFill>
                <a:effectLst/>
                <a:uLnTx/>
                <a:uFillTx/>
                <a:latin typeface="+mn-lt"/>
                <a:ea typeface="+mn-ea"/>
                <a:cs typeface="+mn-cs"/>
              </a:rPr>
              <a:t>stdio.h</a:t>
            </a:r>
            <a:r>
              <a:rPr kumimoji="1" lang="en-US" altLang="ja-JP" sz="1600" b="0" i="0" u="none" strike="noStrike" kern="1200" cap="none" spc="0" normalizeH="0" baseline="0" noProof="0" dirty="0">
                <a:ln>
                  <a:noFill/>
                </a:ln>
                <a:solidFill>
                  <a:schemeClr val="tx1"/>
                </a:solidFill>
                <a:effectLst/>
                <a:uLnTx/>
                <a:uFillTx/>
                <a:latin typeface="+mn-lt"/>
                <a:ea typeface="+mn-ea"/>
                <a:cs typeface="+mn-cs"/>
              </a:rPr>
              <a:t>&gt;</a:t>
            </a:r>
          </a:p>
          <a:p>
            <a:pPr marL="342900" marR="0" lvl="0" indent="-342900" algn="l" defTabSz="457200" rtl="0" eaLnBrk="1" fontAlgn="auto" latinLnBrk="0" hangingPunct="1">
              <a:lnSpc>
                <a:spcPct val="100000"/>
              </a:lnSpc>
              <a:spcBef>
                <a:spcPct val="20000"/>
              </a:spcBef>
              <a:spcAft>
                <a:spcPts val="0"/>
              </a:spcAft>
              <a:buClrTx/>
              <a:buSzTx/>
              <a:tabLst/>
              <a:defRPr/>
            </a:pPr>
            <a:endParaRPr kumimoji="1" lang="en-US" altLang="ja-JP" sz="16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tabLst/>
              <a:defRPr/>
            </a:pPr>
            <a:r>
              <a:rPr kumimoji="1" lang="en-US" altLang="ja-JP" sz="1600" b="0" i="0" u="none" strike="noStrike" kern="1200" cap="none" spc="0" normalizeH="0" baseline="0" noProof="0" dirty="0" err="1">
                <a:ln>
                  <a:noFill/>
                </a:ln>
                <a:solidFill>
                  <a:schemeClr val="tx1"/>
                </a:solidFill>
                <a:effectLst/>
                <a:uLnTx/>
                <a:uFillTx/>
                <a:latin typeface="+mn-lt"/>
                <a:ea typeface="+mn-ea"/>
                <a:cs typeface="+mn-cs"/>
              </a:rPr>
              <a:t>int</a:t>
            </a:r>
            <a:r>
              <a:rPr kumimoji="1" lang="en-US" altLang="ja-JP" sz="1600" b="0" i="0" u="none" strike="noStrike" kern="1200" cap="none" spc="0" normalizeH="0" baseline="0" noProof="0" dirty="0">
                <a:ln>
                  <a:noFill/>
                </a:ln>
                <a:solidFill>
                  <a:schemeClr val="tx1"/>
                </a:solidFill>
                <a:effectLst/>
                <a:uLnTx/>
                <a:uFillTx/>
                <a:latin typeface="+mn-lt"/>
                <a:ea typeface="+mn-ea"/>
                <a:cs typeface="+mn-cs"/>
              </a:rPr>
              <a:t> main(void)</a:t>
            </a:r>
          </a:p>
          <a:p>
            <a:pPr marL="342900" marR="0" lvl="0" indent="-342900" algn="l" defTabSz="457200" rtl="0" eaLnBrk="1" fontAlgn="auto" latinLnBrk="0" hangingPunct="1">
              <a:lnSpc>
                <a:spcPct val="100000"/>
              </a:lnSpc>
              <a:spcBef>
                <a:spcPct val="20000"/>
              </a:spcBef>
              <a:spcAft>
                <a:spcPts val="0"/>
              </a:spcAft>
              <a:buClrTx/>
              <a:buSzTx/>
              <a:tabLst/>
              <a:defRPr/>
            </a:pPr>
            <a:r>
              <a:rPr kumimoji="1" lang="en-US" altLang="ja-JP" sz="1600" b="0" i="0" u="none" strike="noStrike" kern="1200" cap="none" spc="0" normalizeH="0" baseline="0" noProof="0" dirty="0">
                <a:ln>
                  <a:noFill/>
                </a:ln>
                <a:solidFill>
                  <a:schemeClr val="tx1"/>
                </a:solidFill>
                <a:effectLst/>
                <a:uLnTx/>
                <a:uFillTx/>
                <a:latin typeface="+mn-lt"/>
                <a:ea typeface="+mn-ea"/>
                <a:cs typeface="+mn-cs"/>
              </a:rPr>
              <a:t>{</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char h[]=”Hello world!\n”;</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a:t>
            </a:r>
            <a:r>
              <a:rPr lang="en-US" altLang="ja-JP" sz="1600" dirty="0" err="1"/>
              <a:t>int</a:t>
            </a:r>
            <a:r>
              <a:rPr lang="en-US" altLang="ja-JP" sz="1600" dirty="0"/>
              <a:t> i;</a:t>
            </a:r>
          </a:p>
          <a:p>
            <a:pPr marL="342900" marR="0" lvl="0" indent="-342900" algn="l" defTabSz="457200" rtl="0" eaLnBrk="1" fontAlgn="auto" latinLnBrk="0" hangingPunct="1">
              <a:lnSpc>
                <a:spcPct val="100000"/>
              </a:lnSpc>
              <a:spcBef>
                <a:spcPct val="20000"/>
              </a:spcBef>
              <a:spcAft>
                <a:spcPts val="0"/>
              </a:spcAft>
              <a:buClrTx/>
              <a:buSzTx/>
              <a:tabLst/>
              <a:defRPr/>
            </a:pPr>
            <a:endParaRPr lang="en-US" altLang="ja-JP" sz="1600" dirty="0"/>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a:t>
            </a:r>
            <a:r>
              <a:rPr lang="en-US" altLang="ja-JP" sz="1600" dirty="0" err="1"/>
              <a:t>printf</a:t>
            </a:r>
            <a:r>
              <a:rPr lang="en-US" altLang="ja-JP" sz="1600" dirty="0"/>
              <a:t>(”%</a:t>
            </a:r>
            <a:r>
              <a:rPr lang="en-US" altLang="ja-JP" sz="1600" dirty="0" err="1"/>
              <a:t>s”,h</a:t>
            </a:r>
            <a:r>
              <a:rPr lang="en-US" altLang="ja-JP" sz="1600" dirty="0"/>
              <a:t>);</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a:t>
            </a:r>
            <a:r>
              <a:rPr lang="en-US" altLang="ja-JP" sz="1600" dirty="0" err="1"/>
              <a:t>printf</a:t>
            </a:r>
            <a:r>
              <a:rPr lang="en-US" altLang="ja-JP" sz="1600" dirty="0"/>
              <a:t>(”</a:t>
            </a:r>
            <a:r>
              <a:rPr lang="ja-JP" altLang="en-US" sz="1600" dirty="0"/>
              <a:t>文字列の先頭アドレスは</a:t>
            </a:r>
            <a:r>
              <a:rPr lang="en-US" altLang="ja-JP" sz="1600" dirty="0"/>
              <a:t>%u</a:t>
            </a:r>
            <a:r>
              <a:rPr lang="ja-JP" altLang="en-US" sz="1600" dirty="0"/>
              <a:t>です。</a:t>
            </a:r>
            <a:r>
              <a:rPr lang="en-US" altLang="ja-JP" sz="1600" dirty="0"/>
              <a:t>\n”,(unsigned </a:t>
            </a:r>
            <a:r>
              <a:rPr lang="en-US" altLang="ja-JP" sz="1600" dirty="0" err="1"/>
              <a:t>int</a:t>
            </a:r>
            <a:r>
              <a:rPr lang="en-US" altLang="ja-JP" sz="1600" dirty="0"/>
              <a:t>)h);</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for(</a:t>
            </a:r>
            <a:r>
              <a:rPr lang="en-US" altLang="ja-JP" sz="1600" dirty="0" err="1"/>
              <a:t>i</a:t>
            </a:r>
            <a:r>
              <a:rPr lang="en-US" altLang="ja-JP" sz="1600" dirty="0"/>
              <a:t>=0; </a:t>
            </a:r>
            <a:r>
              <a:rPr lang="en-US" altLang="ja-JP" sz="1600" dirty="0" err="1"/>
              <a:t>i</a:t>
            </a:r>
            <a:r>
              <a:rPr lang="en-US" altLang="ja-JP" sz="1600" dirty="0"/>
              <a:t>&lt;13; </a:t>
            </a:r>
            <a:r>
              <a:rPr lang="en-US" altLang="ja-JP" sz="1600" dirty="0" err="1"/>
              <a:t>i</a:t>
            </a:r>
            <a:r>
              <a:rPr lang="en-US" altLang="ja-JP" sz="1600" dirty="0"/>
              <a:t>++){</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a:t>
            </a:r>
            <a:r>
              <a:rPr lang="en-US" altLang="ja-JP" sz="1600" dirty="0" err="1"/>
              <a:t>printf</a:t>
            </a:r>
            <a:r>
              <a:rPr lang="en-US" altLang="ja-JP" sz="1600" dirty="0"/>
              <a:t>(”%d</a:t>
            </a:r>
            <a:r>
              <a:rPr lang="ja-JP" altLang="en-US" sz="1600" dirty="0"/>
              <a:t>番目の文字は、「</a:t>
            </a:r>
            <a:r>
              <a:rPr lang="en-US" altLang="ja-JP" sz="1600" dirty="0"/>
              <a:t>%c</a:t>
            </a:r>
            <a:r>
              <a:rPr lang="ja-JP" altLang="en-US" sz="1600" dirty="0"/>
              <a:t>」です。</a:t>
            </a:r>
            <a:r>
              <a:rPr lang="en-US" altLang="ja-JP" sz="1600" dirty="0"/>
              <a:t>\</a:t>
            </a:r>
            <a:r>
              <a:rPr lang="en-US" altLang="ja-JP" sz="1600" dirty="0" err="1"/>
              <a:t>n”,i,h</a:t>
            </a:r>
            <a:r>
              <a:rPr lang="en-US" altLang="ja-JP" sz="1600" dirty="0"/>
              <a:t>[</a:t>
            </a:r>
            <a:r>
              <a:rPr lang="en-US" altLang="ja-JP" sz="1600" dirty="0" err="1"/>
              <a:t>i</a:t>
            </a:r>
            <a:r>
              <a:rPr lang="en-US" altLang="ja-JP" sz="1600" dirty="0"/>
              <a:t>]);</a:t>
            </a:r>
          </a:p>
          <a:p>
            <a:pPr marL="342900" marR="0" lvl="0" indent="-342900" algn="l" defTabSz="457200" rtl="0" eaLnBrk="1" fontAlgn="auto" latinLnBrk="0" hangingPunct="1">
              <a:lnSpc>
                <a:spcPct val="100000"/>
              </a:lnSpc>
              <a:spcBef>
                <a:spcPct val="20000"/>
              </a:spcBef>
              <a:spcAft>
                <a:spcPts val="0"/>
              </a:spcAft>
              <a:buClrTx/>
              <a:buSzTx/>
              <a:tabLst/>
              <a:defRPr/>
            </a:pPr>
            <a:r>
              <a:rPr lang="en-US" altLang="ja-JP" sz="1600" dirty="0"/>
              <a:t>    }</a:t>
            </a:r>
          </a:p>
          <a:p>
            <a:pPr>
              <a:buNone/>
            </a:pPr>
            <a:r>
              <a:rPr lang="en-US" altLang="ja-JP" sz="1600" dirty="0"/>
              <a:t>  return 0;</a:t>
            </a:r>
          </a:p>
          <a:p>
            <a:pPr>
              <a:buNone/>
            </a:pPr>
            <a:r>
              <a:rPr lang="en-US" altLang="ja-JP" sz="1600" baseline="0" dirty="0"/>
              <a:t>}</a:t>
            </a:r>
          </a:p>
          <a:p>
            <a:pPr marL="342900" marR="0" lvl="0" indent="-342900" algn="l" defTabSz="457200" rtl="0" eaLnBrk="1" fontAlgn="auto" latinLnBrk="0" hangingPunct="1">
              <a:lnSpc>
                <a:spcPct val="100000"/>
              </a:lnSpc>
              <a:spcBef>
                <a:spcPct val="20000"/>
              </a:spcBef>
              <a:spcAft>
                <a:spcPts val="0"/>
              </a:spcAft>
              <a:buClrTx/>
              <a:buSzTx/>
              <a:tabLst/>
              <a:defRPr/>
            </a:pPr>
            <a:endParaRPr kumimoji="1" lang="en-US" altLang="ja-JP" sz="1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949</TotalTime>
  <Words>2968</Words>
  <Application>Microsoft Office PowerPoint</Application>
  <PresentationFormat>画面に合わせる (4:3)</PresentationFormat>
  <Paragraphs>414</Paragraphs>
  <Slides>21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21</vt:i4>
      </vt:variant>
    </vt:vector>
  </HeadingPairs>
  <TitlesOfParts>
    <vt:vector size="29" baseType="lpstr">
      <vt:lpstr>ＭＳ Ｐゴシック</vt:lpstr>
      <vt:lpstr>Osaka</vt:lpstr>
      <vt:lpstr>Arial</vt:lpstr>
      <vt:lpstr>Calibri</vt:lpstr>
      <vt:lpstr>Times New Roman</vt:lpstr>
      <vt:lpstr>Wingdings</vt:lpstr>
      <vt:lpstr>ホワイト</vt:lpstr>
      <vt:lpstr>数式</vt:lpstr>
      <vt:lpstr>コンピュータ基礎実験　第９回</vt:lpstr>
      <vt:lpstr>繰り返し処理（復習）</vt:lpstr>
      <vt:lpstr>繰り返し処理</vt:lpstr>
      <vt:lpstr>前回課題EX8-6：EX8-6.c</vt:lpstr>
      <vt:lpstr>前回課題EX8-6解答例</vt:lpstr>
      <vt:lpstr>配列（復習）</vt:lpstr>
      <vt:lpstr>配列の使用法</vt:lpstr>
      <vt:lpstr>文字列</vt:lpstr>
      <vt:lpstr>例題EX9-1文字列と配列：EX9-1.c</vt:lpstr>
      <vt:lpstr>例題EX9-2文字列の利用：EX9-2.c</vt:lpstr>
      <vt:lpstr>例題EX9-2文字列の利用：EX9-2-1.c</vt:lpstr>
      <vt:lpstr>乱数（random number）</vt:lpstr>
      <vt:lpstr>PowerPoint プレゼンテーション</vt:lpstr>
      <vt:lpstr>「rand()」関数の性質</vt:lpstr>
      <vt:lpstr>「srand(s)」関数と関数の系列</vt:lpstr>
      <vt:lpstr>範囲の決まった乱数の生成</vt:lpstr>
      <vt:lpstr>例題EX9-5ランダムなモンスター出現：EX9-5.c （50%の確率で、メタルスライムかキラーマジンガーが出現）</vt:lpstr>
      <vt:lpstr>PowerPoint プレゼンテーション</vt:lpstr>
      <vt:lpstr>モンテ・カルロ法</vt:lpstr>
      <vt:lpstr>ドラクエもどき３</vt:lpstr>
      <vt:lpstr>実習結果のレポート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Sano Osamu</dc:creator>
  <cp:lastModifiedBy>muroo</cp:lastModifiedBy>
  <cp:revision>128</cp:revision>
  <cp:lastPrinted>2012-06-04T08:08:56Z</cp:lastPrinted>
  <dcterms:created xsi:type="dcterms:W3CDTF">2012-06-04T07:21:36Z</dcterms:created>
  <dcterms:modified xsi:type="dcterms:W3CDTF">2018-06-18T07:16:12Z</dcterms:modified>
</cp:coreProperties>
</file>