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90" r:id="rId11"/>
    <p:sldId id="285" r:id="rId12"/>
    <p:sldId id="286" r:id="rId13"/>
    <p:sldId id="287" r:id="rId14"/>
    <p:sldId id="261" r:id="rId15"/>
    <p:sldId id="263" r:id="rId16"/>
    <p:sldId id="265" r:id="rId17"/>
    <p:sldId id="264" r:id="rId18"/>
    <p:sldId id="274" r:id="rId19"/>
    <p:sldId id="288" r:id="rId20"/>
    <p:sldId id="259" r:id="rId21"/>
    <p:sldId id="291" r:id="rId22"/>
    <p:sldId id="289" r:id="rId23"/>
  </p:sldIdLst>
  <p:sldSz cx="9144000" cy="6858000" type="screen4x3"/>
  <p:notesSz cx="9144000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clrMru>
    <a:srgbClr val="13E00D"/>
    <a:srgbClr val="FF62E9"/>
    <a:srgbClr val="FFB0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77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263EA-C815-3A42-8690-BC2EC916AEA0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A057A-D8EB-5240-B744-C08D5419D60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993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81CDA-4E8D-CE4B-A631-FFCAA7697BA0}" type="datetimeFigureOut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45335-4A29-3949-8C5D-199515C90C4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6248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90BED-932B-6B45-9BD2-74B83EA51A05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8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52EE9-EE14-1545-97EE-050485D38762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46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9FDC-5FB2-ED47-BB73-DB8291077E10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7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00C9F-4656-DF4F-99A1-51D958CCA4C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91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24EC7-203B-5F47-9047-A440A18D59F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97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B51BB-B539-A94D-BD2B-4BD4D328499D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10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2E22-E09D-224C-982F-043E5E48150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32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2E022-58E5-5945-A310-54905C8D2742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3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B08F-C88E-8E40-84EC-A0042FAE368E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19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39FE3-1BAC-F145-8E4E-C46317824CD2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71C35-F560-374A-920E-6FDC1CC27EF3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62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7D789-6936-3243-B364-47F613034A2F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87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FB537-9D1B-0748-8621-4F3B8B120292}" type="datetime1">
              <a:rPr kumimoji="1" lang="ja-JP" altLang="en-US" smtClean="0"/>
              <a:pPr/>
              <a:t>2018/5/28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E9D92-1A2F-6E4C-B5E3-8C7609C55A7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51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muroo@cc.tuat.ac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81863" y="819887"/>
            <a:ext cx="7772400" cy="1470025"/>
          </a:xfrm>
          <a:solidFill>
            <a:srgbClr val="99FF9F"/>
          </a:solidFill>
          <a:ln w="57150" cmpd="sng">
            <a:solidFill>
              <a:srgbClr val="3366FF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000090"/>
                </a:solidFill>
              </a:rPr>
              <a:t>コンピュータ基礎実験　</a:t>
            </a:r>
            <a:r>
              <a:rPr lang="ja-JP" altLang="en-US" dirty="0">
                <a:solidFill>
                  <a:srgbClr val="000090"/>
                </a:solidFill>
              </a:rPr>
              <a:t>第７</a:t>
            </a:r>
            <a:r>
              <a:rPr kumimoji="1" lang="ja-JP" altLang="en-US" dirty="0">
                <a:solidFill>
                  <a:srgbClr val="000090"/>
                </a:solidFill>
              </a:rPr>
              <a:t>回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781863" y="3177540"/>
            <a:ext cx="7772400" cy="3223260"/>
          </a:xfrm>
          <a:solidFill>
            <a:srgbClr val="FFC5ED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ja-JP" altLang="en-US" sz="4400" dirty="0">
                <a:solidFill>
                  <a:srgbClr val="7030A0"/>
                </a:solidFill>
              </a:rPr>
              <a:t>コンピュータープログラミング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（</a:t>
            </a:r>
            <a:r>
              <a:rPr lang="en-US" altLang="ja-JP" sz="4400" dirty="0">
                <a:solidFill>
                  <a:srgbClr val="7030A0"/>
                </a:solidFill>
              </a:rPr>
              <a:t>C</a:t>
            </a:r>
            <a:r>
              <a:rPr lang="ja-JP" altLang="en-US" sz="4400" dirty="0">
                <a:solidFill>
                  <a:srgbClr val="7030A0"/>
                </a:solidFill>
              </a:rPr>
              <a:t>言語）（５）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１．条件分岐１（</a:t>
            </a:r>
            <a:r>
              <a:rPr lang="en-US" altLang="ja-JP" sz="4400" dirty="0">
                <a:solidFill>
                  <a:srgbClr val="7030A0"/>
                </a:solidFill>
              </a:rPr>
              <a:t>if</a:t>
            </a:r>
            <a:r>
              <a:rPr lang="ja-JP" altLang="en-US" sz="4400" dirty="0">
                <a:solidFill>
                  <a:srgbClr val="7030A0"/>
                </a:solidFill>
              </a:rPr>
              <a:t>文、復習）</a:t>
            </a:r>
            <a:endParaRPr lang="en-US" altLang="ja-JP" sz="4400" dirty="0">
              <a:solidFill>
                <a:srgbClr val="7030A0"/>
              </a:solidFill>
            </a:endParaRPr>
          </a:p>
          <a:p>
            <a:r>
              <a:rPr lang="ja-JP" altLang="en-US" sz="4400" dirty="0">
                <a:solidFill>
                  <a:srgbClr val="7030A0"/>
                </a:solidFill>
              </a:rPr>
              <a:t>２．条件分岐２（</a:t>
            </a:r>
            <a:r>
              <a:rPr lang="en-US" altLang="ja-JP" sz="4400" dirty="0" err="1">
                <a:solidFill>
                  <a:srgbClr val="7030A0"/>
                </a:solidFill>
              </a:rPr>
              <a:t>switch,case</a:t>
            </a:r>
            <a:r>
              <a:rPr lang="ja-JP" altLang="en-US" sz="4400" dirty="0">
                <a:solidFill>
                  <a:srgbClr val="7030A0"/>
                </a:solidFill>
              </a:rPr>
              <a:t>文</a:t>
            </a:r>
            <a:r>
              <a:rPr lang="en-US" altLang="ja-JP" sz="4400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1418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フローチャートとソース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391236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フローチャートとプログラムソースは一対一に対応しています</a:t>
            </a:r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97416" y="2568537"/>
            <a:ext cx="2689384" cy="313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if</a:t>
            </a:r>
            <a:r>
              <a:rPr kumimoji="1" lang="en-US" altLang="ja-JP" dirty="0"/>
              <a:t>( d==0){</a:t>
            </a:r>
          </a:p>
          <a:p>
            <a:r>
              <a:rPr lang="en-US" altLang="ja-JP" dirty="0"/>
              <a:t>      </a:t>
            </a:r>
            <a:r>
              <a:rPr lang="ja-JP" altLang="en-US" dirty="0"/>
              <a:t>重解の時の文</a:t>
            </a:r>
            <a:r>
              <a:rPr lang="en-US" altLang="ja-JP" dirty="0"/>
              <a:t>;</a:t>
            </a:r>
            <a:endParaRPr kumimoji="1" lang="en-US" altLang="ja-JP" dirty="0"/>
          </a:p>
          <a:p>
            <a:r>
              <a:rPr lang="en-US" altLang="ja-JP" dirty="0"/>
              <a:t>}</a:t>
            </a:r>
          </a:p>
          <a:p>
            <a:r>
              <a:rPr kumimoji="1" lang="en-US" altLang="ja-JP" dirty="0">
                <a:solidFill>
                  <a:srgbClr val="FF0000"/>
                </a:solidFill>
              </a:rPr>
              <a:t>else</a:t>
            </a:r>
            <a:r>
              <a:rPr kumimoji="1" lang="en-US" altLang="ja-JP" dirty="0"/>
              <a:t>{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      if</a:t>
            </a:r>
            <a:r>
              <a:rPr lang="en-US" altLang="ja-JP" dirty="0"/>
              <a:t>( d&gt;0 ){</a:t>
            </a:r>
          </a:p>
          <a:p>
            <a:r>
              <a:rPr lang="en-US" altLang="ja-JP" dirty="0"/>
              <a:t>            </a:t>
            </a:r>
            <a:r>
              <a:rPr lang="ja-JP" altLang="en-US" dirty="0"/>
              <a:t>２実解の時の文</a:t>
            </a:r>
            <a:r>
              <a:rPr lang="en-US" altLang="ja-JP" dirty="0"/>
              <a:t>;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      </a:t>
            </a:r>
            <a:r>
              <a:rPr lang="en-US" altLang="ja-JP" dirty="0">
                <a:solidFill>
                  <a:srgbClr val="00B0F0"/>
                </a:solidFill>
              </a:rPr>
              <a:t>else</a:t>
            </a:r>
            <a:r>
              <a:rPr lang="en-US" altLang="ja-JP" dirty="0"/>
              <a:t>{</a:t>
            </a:r>
          </a:p>
          <a:p>
            <a:r>
              <a:rPr lang="en-US" altLang="ja-JP" dirty="0"/>
              <a:t>            </a:t>
            </a:r>
            <a:r>
              <a:rPr lang="ja-JP" altLang="en-US" dirty="0"/>
              <a:t>２複素解の時の文</a:t>
            </a:r>
            <a:r>
              <a:rPr lang="en-US" altLang="ja-JP" dirty="0"/>
              <a:t>;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}</a:t>
            </a:r>
            <a:endParaRPr kumimoji="1" lang="ja-JP" altLang="en-US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703735" y="2909178"/>
            <a:ext cx="4484622" cy="2335294"/>
            <a:chOff x="569390" y="2834804"/>
            <a:chExt cx="5592618" cy="2736409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569390" y="2834804"/>
              <a:ext cx="1324309" cy="677097"/>
              <a:chOff x="3094182" y="3470030"/>
              <a:chExt cx="1324309" cy="677097"/>
            </a:xfrm>
          </p:grpSpPr>
          <p:sp>
            <p:nvSpPr>
              <p:cNvPr id="8" name="ひし形 7"/>
              <p:cNvSpPr/>
              <p:nvPr/>
            </p:nvSpPr>
            <p:spPr>
              <a:xfrm>
                <a:off x="3094182" y="3470030"/>
                <a:ext cx="1311563" cy="677097"/>
              </a:xfrm>
              <a:prstGeom prst="diamond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テキスト ボックス 8"/>
              <p:cNvSpPr txBox="1"/>
              <p:nvPr/>
            </p:nvSpPr>
            <p:spPr>
              <a:xfrm>
                <a:off x="3306618" y="3611479"/>
                <a:ext cx="1111873" cy="396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600" dirty="0"/>
                  <a:t>Ｄ＝０？</a:t>
                </a:r>
              </a:p>
            </p:txBody>
          </p:sp>
        </p:grpSp>
        <p:sp>
          <p:nvSpPr>
            <p:cNvPr id="10" name="正方形/長方形 9"/>
            <p:cNvSpPr/>
            <p:nvPr/>
          </p:nvSpPr>
          <p:spPr>
            <a:xfrm>
              <a:off x="873953" y="5146738"/>
              <a:ext cx="665491" cy="39710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873953" y="5174508"/>
              <a:ext cx="1019746" cy="39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重解</a:t>
              </a:r>
              <a:endParaRPr kumimoji="1" lang="ja-JP" altLang="en-US" sz="1600" dirty="0"/>
            </a:p>
          </p:txBody>
        </p:sp>
        <p:grpSp>
          <p:nvGrpSpPr>
            <p:cNvPr id="12" name="グループ化 11"/>
            <p:cNvGrpSpPr/>
            <p:nvPr/>
          </p:nvGrpSpPr>
          <p:grpSpPr>
            <a:xfrm>
              <a:off x="2421281" y="3953532"/>
              <a:ext cx="1311563" cy="677097"/>
              <a:chOff x="3094182" y="3470030"/>
              <a:chExt cx="1311563" cy="677097"/>
            </a:xfrm>
          </p:grpSpPr>
          <p:sp>
            <p:nvSpPr>
              <p:cNvPr id="13" name="ひし形 12"/>
              <p:cNvSpPr/>
              <p:nvPr/>
            </p:nvSpPr>
            <p:spPr>
              <a:xfrm>
                <a:off x="3094182" y="3470030"/>
                <a:ext cx="1311563" cy="677097"/>
              </a:xfrm>
              <a:prstGeom prst="diamond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306618" y="3611479"/>
                <a:ext cx="915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dirty="0"/>
                  <a:t> Ｄ</a:t>
                </a:r>
                <a:r>
                  <a:rPr kumimoji="1" lang="en-US" altLang="ja-JP" dirty="0"/>
                  <a:t>&gt;</a:t>
                </a:r>
                <a:r>
                  <a:rPr kumimoji="1" lang="ja-JP" altLang="en-US" dirty="0"/>
                  <a:t>０？</a:t>
                </a:r>
              </a:p>
            </p:txBody>
          </p:sp>
        </p:grpSp>
        <p:cxnSp>
          <p:nvCxnSpPr>
            <p:cNvPr id="15" name="直線矢印コネクタ 14"/>
            <p:cNvCxnSpPr>
              <a:stCxn id="8" idx="2"/>
            </p:cNvCxnSpPr>
            <p:nvPr/>
          </p:nvCxnSpPr>
          <p:spPr>
            <a:xfrm flipH="1">
              <a:off x="1206699" y="3511901"/>
              <a:ext cx="18473" cy="1634837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カギ線コネクタ 15"/>
            <p:cNvCxnSpPr>
              <a:stCxn id="8" idx="3"/>
              <a:endCxn id="13" idx="0"/>
            </p:cNvCxnSpPr>
            <p:nvPr/>
          </p:nvCxnSpPr>
          <p:spPr>
            <a:xfrm>
              <a:off x="1880953" y="3173353"/>
              <a:ext cx="1196110" cy="780179"/>
            </a:xfrm>
            <a:prstGeom prst="bentConnector2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正方形/長方形 16"/>
            <p:cNvSpPr/>
            <p:nvPr/>
          </p:nvSpPr>
          <p:spPr>
            <a:xfrm>
              <a:off x="2679335" y="5114472"/>
              <a:ext cx="795455" cy="39710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679335" y="5146737"/>
              <a:ext cx="978947" cy="39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２実解</a:t>
              </a:r>
              <a:endParaRPr kumimoji="1" lang="ja-JP" altLang="en-US" sz="1600" dirty="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4212662" y="5114472"/>
              <a:ext cx="1113455" cy="39710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4212662" y="5142241"/>
              <a:ext cx="1395347" cy="396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/>
                <a:t>２複素解</a:t>
              </a:r>
              <a:endParaRPr kumimoji="1" lang="ja-JP" altLang="en-US" sz="1600" dirty="0"/>
            </a:p>
          </p:txBody>
        </p:sp>
        <p:cxnSp>
          <p:nvCxnSpPr>
            <p:cNvPr id="21" name="直線矢印コネクタ 20"/>
            <p:cNvCxnSpPr>
              <a:stCxn id="13" idx="2"/>
            </p:cNvCxnSpPr>
            <p:nvPr/>
          </p:nvCxnSpPr>
          <p:spPr>
            <a:xfrm>
              <a:off x="3077063" y="4630629"/>
              <a:ext cx="0" cy="483843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カギ線コネクタ 21"/>
            <p:cNvCxnSpPr/>
            <p:nvPr/>
          </p:nvCxnSpPr>
          <p:spPr>
            <a:xfrm>
              <a:off x="3761918" y="4279647"/>
              <a:ext cx="1036546" cy="822391"/>
            </a:xfrm>
            <a:prstGeom prst="bentConnector2">
              <a:avLst/>
            </a:prstGeom>
            <a:ln>
              <a:solidFill>
                <a:srgbClr val="00B0F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781826" y="3641210"/>
              <a:ext cx="3297382" cy="0"/>
            </a:xfrm>
            <a:prstGeom prst="line">
              <a:avLst/>
            </a:prstGeom>
            <a:ln>
              <a:solidFill>
                <a:srgbClr val="FF000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2813826" y="4749574"/>
              <a:ext cx="2992582" cy="0"/>
            </a:xfrm>
            <a:prstGeom prst="line">
              <a:avLst/>
            </a:prstGeom>
            <a:ln>
              <a:solidFill>
                <a:srgbClr val="00B0F0"/>
              </a:solidFill>
              <a:prstDash val="sys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/>
            <p:cNvSpPr txBox="1"/>
            <p:nvPr/>
          </p:nvSpPr>
          <p:spPr>
            <a:xfrm>
              <a:off x="3474790" y="3271878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一段階目</a:t>
              </a: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054012" y="4380242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二</a:t>
              </a:r>
              <a:r>
                <a:rPr kumimoji="1" lang="ja-JP" altLang="en-US" dirty="0"/>
                <a:t>段階目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717642" y="4094981"/>
              <a:ext cx="485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Yes</a:t>
              </a:r>
              <a:endParaRPr kumimoji="1" lang="ja-JP" altLang="en-US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2223761" y="2834804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No</a:t>
              </a:r>
              <a:endParaRPr kumimoji="1" lang="ja-JP" altLang="en-US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2571067" y="4745140"/>
              <a:ext cx="485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Yes</a:t>
              </a:r>
              <a:endParaRPr kumimoji="1" lang="ja-JP" altLang="en-US" dirty="0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3984875" y="3953532"/>
              <a:ext cx="455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No</a:t>
              </a:r>
              <a:endParaRPr kumimoji="1" lang="ja-JP" altLang="en-US" dirty="0"/>
            </a:p>
          </p:txBody>
        </p:sp>
      </p:grpSp>
      <p:cxnSp>
        <p:nvCxnSpPr>
          <p:cNvPr id="34" name="直線矢印コネクタ 33"/>
          <p:cNvCxnSpPr/>
          <p:nvPr/>
        </p:nvCxnSpPr>
        <p:spPr>
          <a:xfrm flipV="1">
            <a:off x="1481605" y="2779776"/>
            <a:ext cx="4791179" cy="4183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14" idx="3"/>
          </p:cNvCxnSpPr>
          <p:nvPr/>
        </p:nvCxnSpPr>
        <p:spPr>
          <a:xfrm flipV="1">
            <a:off x="3093314" y="3863918"/>
            <a:ext cx="3344062" cy="278312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/>
          <p:cNvCxnSpPr/>
          <p:nvPr/>
        </p:nvCxnSpPr>
        <p:spPr>
          <a:xfrm flipV="1">
            <a:off x="1481605" y="3066775"/>
            <a:ext cx="4791179" cy="19573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flipV="1">
            <a:off x="3093314" y="4138197"/>
            <a:ext cx="3526942" cy="8859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/>
          <p:nvPr/>
        </p:nvCxnSpPr>
        <p:spPr>
          <a:xfrm flipV="1">
            <a:off x="4518071" y="4905918"/>
            <a:ext cx="2102185" cy="118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17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複素解の表し方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複素解のとき、どうやって複素数を表せばいいでしょう？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複素数：「実部」と「虚部」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「実部」＋「虚部」 </a:t>
            </a:r>
            <a:r>
              <a:rPr lang="en-US" altLang="ja-JP" dirty="0" err="1"/>
              <a:t>i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解の公式による実部と虚部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実部：</a:t>
            </a:r>
            <a:r>
              <a:rPr lang="en-US" altLang="ja-JP" dirty="0"/>
              <a:t>e=-b/2/a</a:t>
            </a:r>
            <a:r>
              <a:rPr lang="ja-JP" altLang="en-US" dirty="0" err="1"/>
              <a:t>、</a:t>
            </a:r>
            <a:r>
              <a:rPr lang="ja-JP" altLang="en-US" dirty="0"/>
              <a:t>虚部：</a:t>
            </a:r>
            <a:r>
              <a:rPr lang="en-US" altLang="ja-JP" dirty="0"/>
              <a:t>f=</a:t>
            </a:r>
            <a:r>
              <a:rPr lang="en-US" altLang="ja-JP" dirty="0" err="1"/>
              <a:t>sqrt</a:t>
            </a:r>
            <a:r>
              <a:rPr lang="en-US" altLang="ja-JP" dirty="0"/>
              <a:t>(4*a*c-b*b)</a:t>
            </a:r>
          </a:p>
          <a:p>
            <a:pPr>
              <a:buNone/>
            </a:pPr>
            <a:r>
              <a:rPr lang="en-US" altLang="ja-JP" dirty="0"/>
              <a:t>                 </a:t>
            </a:r>
            <a:r>
              <a:rPr lang="ja-JP" altLang="en-US" dirty="0"/>
              <a:t>「</a:t>
            </a:r>
            <a:r>
              <a:rPr lang="en-US" altLang="ja-JP" dirty="0" err="1"/>
              <a:t>printf</a:t>
            </a:r>
            <a:r>
              <a:rPr lang="en-US" altLang="ja-JP" dirty="0"/>
              <a:t>(”%f + %f </a:t>
            </a:r>
            <a:r>
              <a:rPr lang="en-US" altLang="ja-JP" dirty="0" err="1"/>
              <a:t>i”,e,f</a:t>
            </a:r>
            <a:r>
              <a:rPr lang="en-US" altLang="ja-JP" dirty="0"/>
              <a:t>);</a:t>
            </a:r>
            <a:r>
              <a:rPr lang="ja-JP" altLang="en-US" dirty="0"/>
              <a:t>」</a:t>
            </a:r>
            <a:endParaRPr lang="en-US" altLang="ja-JP" dirty="0"/>
          </a:p>
          <a:p>
            <a:pPr>
              <a:buNone/>
            </a:pPr>
            <a:r>
              <a:rPr lang="en-US" altLang="ja-JP" dirty="0"/>
              <a:t>                 </a:t>
            </a:r>
            <a:r>
              <a:rPr lang="ja-JP" altLang="en-US" dirty="0"/>
              <a:t>「</a:t>
            </a:r>
            <a:r>
              <a:rPr lang="en-US" altLang="ja-JP" dirty="0" err="1"/>
              <a:t>printf</a:t>
            </a:r>
            <a:r>
              <a:rPr lang="en-US" altLang="ja-JP" dirty="0"/>
              <a:t>(”%f </a:t>
            </a:r>
            <a:r>
              <a:rPr lang="en-US" altLang="ja-JP" dirty="0">
                <a:latin typeface="+mn-ea"/>
              </a:rPr>
              <a:t>-</a:t>
            </a:r>
            <a:r>
              <a:rPr lang="en-US" altLang="ja-JP" dirty="0"/>
              <a:t> %f </a:t>
            </a:r>
            <a:r>
              <a:rPr lang="en-US" altLang="ja-JP" dirty="0" err="1"/>
              <a:t>i”,e,f</a:t>
            </a:r>
            <a:r>
              <a:rPr lang="en-US" altLang="ja-JP" dirty="0"/>
              <a:t>);</a:t>
            </a:r>
            <a:r>
              <a:rPr lang="ja-JP" altLang="en-US" dirty="0"/>
              <a:t>」</a:t>
            </a:r>
            <a:endParaRPr lang="en-US" altLang="ja-JP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274637"/>
            <a:ext cx="6890657" cy="1457343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前回</a:t>
            </a:r>
            <a:r>
              <a:rPr lang="ja-JP" altLang="en-US" dirty="0"/>
              <a:t>課題６</a:t>
            </a:r>
            <a:r>
              <a:rPr lang="en-US" altLang="ja-JP" dirty="0"/>
              <a:t>-</a:t>
            </a:r>
            <a:r>
              <a:rPr lang="ja-JP" altLang="en-US" dirty="0"/>
              <a:t>４解答例</a:t>
            </a:r>
            <a:br>
              <a:rPr lang="en-US" altLang="ja-JP" dirty="0"/>
            </a:br>
            <a:r>
              <a:rPr lang="en-US" altLang="ja-JP" dirty="0"/>
              <a:t>EX6</a:t>
            </a:r>
            <a:r>
              <a:rPr kumimoji="1" lang="en-US" altLang="ja-JP" dirty="0"/>
              <a:t>-4.c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4728" y="1270315"/>
            <a:ext cx="1258678" cy="461665"/>
          </a:xfrm>
          <a:prstGeom prst="rect">
            <a:avLst/>
          </a:prstGeom>
          <a:noFill/>
          <a:ln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00FF"/>
                </a:solidFill>
              </a:rPr>
              <a:t>EX6-4.c: </a:t>
            </a:r>
            <a:endParaRPr kumimoji="1" lang="ja-JP" altLang="en-US" sz="2400" dirty="0">
              <a:solidFill>
                <a:srgbClr val="0000FF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84728" y="1731980"/>
            <a:ext cx="4147127" cy="313932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r>
              <a:rPr lang="en-US" altLang="ja-JP" dirty="0"/>
              <a:t>#include &lt;</a:t>
            </a:r>
            <a:r>
              <a:rPr lang="en-US" altLang="ja-JP" dirty="0" err="1"/>
              <a:t>math.h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float </a:t>
            </a:r>
            <a:r>
              <a:rPr lang="en-US" altLang="ja-JP" dirty="0" err="1"/>
              <a:t>a,b,c,d</a:t>
            </a:r>
            <a:r>
              <a:rPr lang="en-US" altLang="ja-JP" dirty="0"/>
              <a:t>;</a:t>
            </a:r>
          </a:p>
          <a:p>
            <a:endParaRPr lang="en-US" altLang="ja-JP" dirty="0"/>
          </a:p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("2</a:t>
            </a:r>
            <a:r>
              <a:rPr lang="ja-JP" altLang="en-US" dirty="0"/>
              <a:t>次方程式の係数</a:t>
            </a:r>
            <a:r>
              <a:rPr lang="en-US" altLang="ja-JP" dirty="0"/>
              <a:t>a, b, c</a:t>
            </a:r>
            <a:r>
              <a:rPr lang="ja-JP" altLang="en-US" dirty="0"/>
              <a:t>をいれてください（</a:t>
            </a:r>
            <a:r>
              <a:rPr lang="en-US" altLang="ja-JP" dirty="0"/>
              <a:t>ax^2+bx+c=0</a:t>
            </a:r>
            <a:r>
              <a:rPr lang="ja-JP" altLang="en-US" dirty="0"/>
              <a:t>）</a:t>
            </a:r>
            <a:r>
              <a:rPr lang="en-US" altLang="ja-JP" dirty="0"/>
              <a:t>: ");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scanf</a:t>
            </a:r>
            <a:r>
              <a:rPr lang="en-US" altLang="ja-JP" dirty="0"/>
              <a:t>("%f %f %</a:t>
            </a:r>
            <a:r>
              <a:rPr lang="en-US" altLang="ja-JP" dirty="0" err="1"/>
              <a:t>f",&amp;a,&amp;b,&amp;c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d=b*b-4*a*c;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4664653" y="1731980"/>
            <a:ext cx="4193020" cy="480131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if</a:t>
            </a:r>
            <a:r>
              <a:rPr lang="en-US" altLang="ja-JP" dirty="0"/>
              <a:t>(d==0)</a:t>
            </a:r>
            <a:r>
              <a:rPr lang="en-US" altLang="ja-JP" dirty="0">
                <a:solidFill>
                  <a:srgbClr val="FF0000"/>
                </a:solidFill>
              </a:rPr>
              <a:t>{</a:t>
            </a:r>
          </a:p>
          <a:p>
            <a:r>
              <a:rPr lang="en-US" altLang="ja-JP" dirty="0"/>
              <a:t>   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ja-JP" altLang="en-US" dirty="0"/>
              <a:t>重解</a:t>
            </a:r>
            <a:r>
              <a:rPr lang="en-US" altLang="ja-JP" dirty="0"/>
              <a:t>:\n    x=%f\n",-b/2/a);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else{</a:t>
            </a:r>
          </a:p>
          <a:p>
            <a:r>
              <a:rPr lang="en-US" altLang="ja-JP" dirty="0"/>
              <a:t>        </a:t>
            </a:r>
            <a:r>
              <a:rPr lang="en-US" altLang="ja-JP" dirty="0">
                <a:solidFill>
                  <a:srgbClr val="0070C0"/>
                </a:solidFill>
              </a:rPr>
              <a:t>if</a:t>
            </a:r>
            <a:r>
              <a:rPr lang="en-US" altLang="ja-JP" dirty="0"/>
              <a:t>(d&gt;0)</a:t>
            </a:r>
            <a:r>
              <a:rPr lang="en-US" altLang="ja-JP" dirty="0">
                <a:solidFill>
                  <a:schemeClr val="accent1">
                    <a:lumMod val="75000"/>
                  </a:schemeClr>
                </a:solidFill>
              </a:rPr>
              <a:t>{</a:t>
            </a:r>
          </a:p>
          <a:p>
            <a:r>
              <a:rPr lang="en-US" altLang="ja-JP" dirty="0"/>
              <a:t>           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ja-JP" altLang="en-US" dirty="0"/>
              <a:t>相異なる実数解</a:t>
            </a:r>
            <a:r>
              <a:rPr lang="en-US" altLang="ja-JP" dirty="0"/>
              <a:t>:\n    x=%f, %f\n",(-</a:t>
            </a:r>
            <a:r>
              <a:rPr lang="en-US" altLang="ja-JP" dirty="0" err="1"/>
              <a:t>b+sqrt</a:t>
            </a:r>
            <a:r>
              <a:rPr lang="en-US" altLang="ja-JP" dirty="0"/>
              <a:t>(d))/2/a,(-b-</a:t>
            </a:r>
            <a:r>
              <a:rPr lang="en-US" altLang="ja-JP" dirty="0" err="1"/>
              <a:t>sqrt</a:t>
            </a:r>
            <a:r>
              <a:rPr lang="en-US" altLang="ja-JP" dirty="0"/>
              <a:t>(d))/2/a);</a:t>
            </a:r>
          </a:p>
          <a:p>
            <a:r>
              <a:rPr lang="en-US" altLang="ja-JP" dirty="0"/>
              <a:t>        </a:t>
            </a:r>
            <a:r>
              <a:rPr lang="en-US" altLang="ja-JP" dirty="0">
                <a:solidFill>
                  <a:schemeClr val="accent1">
                    <a:lumMod val="75000"/>
                  </a:schemeClr>
                </a:solidFill>
              </a:rPr>
              <a:t>}</a:t>
            </a:r>
          </a:p>
          <a:p>
            <a:r>
              <a:rPr lang="en-US" altLang="ja-JP" dirty="0"/>
              <a:t>        </a:t>
            </a:r>
            <a:r>
              <a:rPr lang="en-US" altLang="ja-JP" dirty="0">
                <a:solidFill>
                  <a:srgbClr val="0070C0"/>
                </a:solidFill>
              </a:rPr>
              <a:t>else</a:t>
            </a:r>
            <a:r>
              <a:rPr lang="en-US" altLang="ja-JP" dirty="0">
                <a:solidFill>
                  <a:schemeClr val="accent1">
                    <a:lumMod val="75000"/>
                  </a:schemeClr>
                </a:solidFill>
              </a:rPr>
              <a:t>{</a:t>
            </a:r>
          </a:p>
          <a:p>
            <a:r>
              <a:rPr lang="en-US" altLang="ja-JP" dirty="0"/>
              <a:t>           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ja-JP" altLang="en-US" dirty="0"/>
              <a:t>相異なる複素数解</a:t>
            </a:r>
            <a:r>
              <a:rPr lang="en-US" altLang="ja-JP" dirty="0"/>
              <a:t>:\n    x=%f+%</a:t>
            </a:r>
            <a:r>
              <a:rPr lang="en-US" altLang="ja-JP" dirty="0" err="1"/>
              <a:t>fi</a:t>
            </a:r>
            <a:r>
              <a:rPr lang="en-US" altLang="ja-JP" dirty="0"/>
              <a:t>, %f-%</a:t>
            </a:r>
            <a:r>
              <a:rPr lang="en-US" altLang="ja-JP" dirty="0" err="1"/>
              <a:t>fi</a:t>
            </a:r>
            <a:r>
              <a:rPr lang="en-US" altLang="ja-JP" dirty="0"/>
              <a:t>\n",-b/2/</a:t>
            </a:r>
            <a:r>
              <a:rPr lang="en-US" altLang="ja-JP" dirty="0" err="1"/>
              <a:t>a,sqrt</a:t>
            </a:r>
            <a:r>
              <a:rPr lang="en-US" altLang="ja-JP" dirty="0"/>
              <a:t>(-d)/2/a,-b/2/</a:t>
            </a:r>
            <a:r>
              <a:rPr lang="en-US" altLang="ja-JP" dirty="0" err="1"/>
              <a:t>a,sqrt</a:t>
            </a:r>
            <a:r>
              <a:rPr lang="en-US" altLang="ja-JP" dirty="0"/>
              <a:t>(-d)/2/a);</a:t>
            </a:r>
          </a:p>
          <a:p>
            <a:r>
              <a:rPr lang="en-US" altLang="ja-JP" dirty="0"/>
              <a:t>        </a:t>
            </a:r>
            <a:r>
              <a:rPr lang="en-US" altLang="ja-JP" dirty="0">
                <a:solidFill>
                  <a:schemeClr val="accent1">
                    <a:lumMod val="75000"/>
                  </a:schemeClr>
                </a:solidFill>
              </a:rPr>
              <a:t>}</a:t>
            </a:r>
          </a:p>
          <a:p>
            <a:r>
              <a:rPr lang="en-US" altLang="ja-JP" dirty="0"/>
              <a:t>  </a:t>
            </a:r>
            <a:r>
              <a:rPr lang="en-US" altLang="ja-JP" dirty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  </a:t>
            </a:r>
            <a:r>
              <a:rPr lang="en-US" altLang="ja-JP" dirty="0"/>
              <a:t>return 0;</a:t>
            </a:r>
          </a:p>
          <a:p>
            <a:r>
              <a:rPr lang="en-US" altLang="ja-JP" dirty="0"/>
              <a:t>}</a:t>
            </a:r>
            <a:endParaRPr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条件分岐</a:t>
            </a:r>
            <a:r>
              <a:rPr kumimoji="1" lang="en-US" altLang="ja-JP" dirty="0">
                <a:solidFill>
                  <a:srgbClr val="99FF9F"/>
                </a:solidFill>
              </a:rPr>
              <a:t>2</a:t>
            </a:r>
            <a:r>
              <a:rPr kumimoji="1" lang="ja-JP" altLang="en-US" dirty="0">
                <a:solidFill>
                  <a:srgbClr val="99FF9F"/>
                </a:solidFill>
              </a:rPr>
              <a:t>（</a:t>
            </a:r>
            <a:r>
              <a:rPr lang="en-US" altLang="ja-JP" dirty="0">
                <a:solidFill>
                  <a:srgbClr val="99FF9F"/>
                </a:solidFill>
              </a:rPr>
              <a:t>switch</a:t>
            </a:r>
            <a:r>
              <a:rPr lang="ja-JP" altLang="en-US" dirty="0" err="1">
                <a:solidFill>
                  <a:srgbClr val="99FF9F"/>
                </a:solidFill>
              </a:rPr>
              <a:t>、</a:t>
            </a:r>
            <a:r>
              <a:rPr lang="en-US" altLang="ja-JP" dirty="0">
                <a:solidFill>
                  <a:srgbClr val="99FF9F"/>
                </a:solidFill>
              </a:rPr>
              <a:t>case</a:t>
            </a:r>
            <a:r>
              <a:rPr kumimoji="1" lang="ja-JP" altLang="en-US" dirty="0">
                <a:solidFill>
                  <a:srgbClr val="99FF9F"/>
                </a:solidFill>
              </a:rPr>
              <a:t>文）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多重分岐（３重以上）には、</a:t>
            </a:r>
            <a:r>
              <a:rPr lang="en-US" altLang="ja-JP" dirty="0"/>
              <a:t>switch</a:t>
            </a:r>
            <a:r>
              <a:rPr lang="ja-JP" altLang="en-US" dirty="0" err="1"/>
              <a:t>、</a:t>
            </a:r>
            <a:r>
              <a:rPr lang="en-US" altLang="ja-JP" dirty="0"/>
              <a:t>case</a:t>
            </a:r>
            <a:r>
              <a:rPr lang="ja-JP" altLang="en-US" dirty="0"/>
              <a:t>文を使います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多重分岐は、２重分岐の多段化（例：２次方程式の解</a:t>
            </a:r>
            <a:r>
              <a:rPr lang="en-US" altLang="ja-JP" dirty="0"/>
              <a:t>EX6-4.c</a:t>
            </a:r>
            <a:r>
              <a:rPr lang="ja-JP" altLang="en-US" dirty="0"/>
              <a:t>）でも可能ですが、見づらく、</a:t>
            </a:r>
            <a:r>
              <a:rPr lang="en-US" altLang="ja-JP" dirty="0"/>
              <a:t>switch</a:t>
            </a:r>
            <a:r>
              <a:rPr lang="ja-JP" altLang="en-US" dirty="0" err="1"/>
              <a:t>、</a:t>
            </a:r>
            <a:r>
              <a:rPr lang="en-US" altLang="ja-JP" dirty="0"/>
              <a:t>case</a:t>
            </a:r>
            <a:r>
              <a:rPr lang="ja-JP" altLang="en-US" dirty="0"/>
              <a:t>文のほうが見やすくなる場合があります。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どちらを使っても結果は同じです。見やすい（慣れている）方を使ってください。</a:t>
            </a:r>
            <a:endParaRPr lang="en-US" altLang="ja-JP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492954" y="1557870"/>
            <a:ext cx="3010147" cy="3189622"/>
          </a:xfrm>
          <a:prstGeom prst="rect">
            <a:avLst/>
          </a:prstGeom>
          <a:ln w="28575" cmpd="sng">
            <a:solidFill>
              <a:srgbClr val="3366FF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400" dirty="0"/>
              <a:t>switch (</a:t>
            </a:r>
            <a:r>
              <a:rPr lang="ja-JP" altLang="en-US" sz="2400" dirty="0"/>
              <a:t>式</a:t>
            </a:r>
            <a:r>
              <a:rPr lang="en-US" altLang="ja-JP" sz="2400" dirty="0"/>
              <a:t>){</a:t>
            </a:r>
            <a:br>
              <a:rPr lang="en-US" altLang="ja-JP" sz="2400" dirty="0"/>
            </a:br>
            <a:r>
              <a:rPr lang="en-US" altLang="ja-JP" sz="2400" dirty="0"/>
              <a:t>	case  </a:t>
            </a:r>
            <a:r>
              <a:rPr lang="ja-JP" altLang="en-US" sz="2400" dirty="0"/>
              <a:t>定数</a:t>
            </a:r>
            <a:r>
              <a:rPr lang="en-US" altLang="ja-JP" sz="2400" dirty="0"/>
              <a:t>1</a:t>
            </a:r>
            <a:r>
              <a:rPr lang="en-US" altLang="ja-JP" sz="2400" dirty="0">
                <a:solidFill>
                  <a:srgbClr val="FF0000"/>
                </a:solidFill>
              </a:rPr>
              <a:t>:</a:t>
            </a:r>
            <a:r>
              <a:rPr lang="en-US" altLang="ja-JP" sz="2400" dirty="0"/>
              <a:t>  </a:t>
            </a:r>
            <a:r>
              <a:rPr lang="ja-JP" altLang="en-US" sz="2400" dirty="0"/>
              <a:t>文</a:t>
            </a:r>
            <a:r>
              <a:rPr lang="en-US" altLang="ja-JP" sz="2400" dirty="0"/>
              <a:t>1;</a:t>
            </a:r>
            <a:br>
              <a:rPr lang="en-US" altLang="ja-JP" sz="2400" dirty="0"/>
            </a:br>
            <a:r>
              <a:rPr lang="en-US" altLang="ja-JP" sz="2400" dirty="0"/>
              <a:t>		break;</a:t>
            </a:r>
            <a:br>
              <a:rPr lang="en-US" altLang="ja-JP" sz="2400" dirty="0"/>
            </a:br>
            <a:r>
              <a:rPr lang="en-US" altLang="ja-JP" sz="2400" dirty="0"/>
              <a:t>	case  </a:t>
            </a:r>
            <a:r>
              <a:rPr lang="ja-JP" altLang="en-US" sz="2400" dirty="0"/>
              <a:t>定数</a:t>
            </a:r>
            <a:r>
              <a:rPr lang="en-US" altLang="ja-JP" sz="2400" dirty="0"/>
              <a:t>2</a:t>
            </a:r>
            <a:r>
              <a:rPr lang="en-US" altLang="ja-JP" sz="2400" dirty="0">
                <a:solidFill>
                  <a:srgbClr val="FF0000"/>
                </a:solidFill>
              </a:rPr>
              <a:t>:</a:t>
            </a:r>
            <a:r>
              <a:rPr lang="en-US" altLang="ja-JP" sz="2400" dirty="0"/>
              <a:t>  </a:t>
            </a:r>
            <a:r>
              <a:rPr lang="ja-JP" altLang="en-US" sz="2400" dirty="0"/>
              <a:t>文</a:t>
            </a:r>
            <a:r>
              <a:rPr lang="en-US" altLang="ja-JP" sz="2400" dirty="0"/>
              <a:t>2;</a:t>
            </a:r>
            <a:br>
              <a:rPr lang="en-US" altLang="ja-JP" sz="2400" dirty="0"/>
            </a:br>
            <a:r>
              <a:rPr lang="en-US" altLang="ja-JP" sz="2400" dirty="0"/>
              <a:t>		break;</a:t>
            </a:r>
            <a:br>
              <a:rPr lang="en-US" altLang="ja-JP" sz="2400" dirty="0"/>
            </a:br>
            <a:r>
              <a:rPr lang="en-US" altLang="ja-JP" sz="2400" dirty="0"/>
              <a:t>	 …………..</a:t>
            </a:r>
            <a:br>
              <a:rPr lang="en-US" altLang="ja-JP" sz="2400" dirty="0"/>
            </a:br>
            <a:r>
              <a:rPr lang="en-US" altLang="ja-JP" sz="2400" dirty="0"/>
              <a:t>	default: </a:t>
            </a:r>
            <a:r>
              <a:rPr lang="ja-JP" altLang="en-US" sz="2400" dirty="0"/>
              <a:t>文</a:t>
            </a:r>
            <a:r>
              <a:rPr lang="en-US" altLang="ja-JP" sz="2400" dirty="0"/>
              <a:t>;</a:t>
            </a:r>
            <a:br>
              <a:rPr lang="en-US" altLang="ja-JP" sz="2400" dirty="0"/>
            </a:br>
            <a:r>
              <a:rPr lang="en-US" altLang="ja-JP" sz="2400" dirty="0"/>
              <a:t>}</a:t>
            </a:r>
            <a:endParaRPr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2174" y="648157"/>
            <a:ext cx="1959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switch </a:t>
            </a:r>
            <a:r>
              <a:rPr lang="ja-JP" altLang="en-US" sz="3600" dirty="0"/>
              <a:t>文</a:t>
            </a:r>
            <a:endParaRPr kumimoji="1" lang="ja-JP" altLang="en-US" sz="36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102" y="737830"/>
            <a:ext cx="5321300" cy="30734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4171966" y="3873611"/>
            <a:ext cx="3782406" cy="1631216"/>
          </a:xfrm>
          <a:prstGeom prst="rect">
            <a:avLst/>
          </a:prstGeom>
          <a:noFill/>
          <a:ln w="28575" cmpd="sng">
            <a:solidFill>
              <a:srgbClr val="00009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000090"/>
                </a:solidFill>
              </a:rPr>
              <a:t>式の値が</a:t>
            </a:r>
            <a:endParaRPr kumimoji="1" lang="en-US" altLang="ja-JP" sz="2000" dirty="0">
              <a:solidFill>
                <a:srgbClr val="000090"/>
              </a:solidFill>
            </a:endParaRPr>
          </a:p>
          <a:p>
            <a:r>
              <a:rPr lang="ja-JP" altLang="en-US" sz="2000" dirty="0">
                <a:solidFill>
                  <a:srgbClr val="000090"/>
                </a:solidFill>
              </a:rPr>
              <a:t>　定数１と等しければ　文１を実行</a:t>
            </a:r>
            <a:endParaRPr lang="en-US" altLang="ja-JP" sz="2000" dirty="0">
              <a:solidFill>
                <a:srgbClr val="000090"/>
              </a:solidFill>
            </a:endParaRPr>
          </a:p>
          <a:p>
            <a:r>
              <a:rPr lang="ja-JP" altLang="en-US" sz="2000" dirty="0">
                <a:solidFill>
                  <a:srgbClr val="000090"/>
                </a:solidFill>
              </a:rPr>
              <a:t>　定数２と等しければ　文２を実行</a:t>
            </a:r>
            <a:endParaRPr lang="en-US" altLang="ja-JP" sz="2000" dirty="0">
              <a:solidFill>
                <a:srgbClr val="000090"/>
              </a:solidFill>
            </a:endParaRPr>
          </a:p>
          <a:p>
            <a:r>
              <a:rPr lang="ja-JP" altLang="en-US" sz="2000" dirty="0">
                <a:solidFill>
                  <a:srgbClr val="000090"/>
                </a:solidFill>
              </a:rPr>
              <a:t>　　</a:t>
            </a:r>
            <a:r>
              <a:rPr lang="en-US" altLang="ja-JP" sz="2000" dirty="0">
                <a:solidFill>
                  <a:srgbClr val="000090"/>
                </a:solidFill>
              </a:rPr>
              <a:t>…….</a:t>
            </a:r>
            <a:r>
              <a:rPr lang="ja-JP" altLang="en-US" sz="2000" dirty="0">
                <a:solidFill>
                  <a:srgbClr val="000090"/>
                </a:solidFill>
              </a:rPr>
              <a:t>　</a:t>
            </a:r>
            <a:endParaRPr lang="en-US" altLang="ja-JP" sz="2000" dirty="0">
              <a:solidFill>
                <a:srgbClr val="000090"/>
              </a:solidFill>
            </a:endParaRPr>
          </a:p>
          <a:p>
            <a:r>
              <a:rPr lang="ja-JP" altLang="ja-JP" sz="2000" dirty="0">
                <a:solidFill>
                  <a:srgbClr val="000090"/>
                </a:solidFill>
              </a:rPr>
              <a:t>　</a:t>
            </a:r>
            <a:r>
              <a:rPr lang="ja-JP" altLang="en-US" sz="2000" dirty="0">
                <a:solidFill>
                  <a:srgbClr val="000090"/>
                </a:solidFill>
              </a:rPr>
              <a:t>それ以外なら　文</a:t>
            </a:r>
            <a:r>
              <a:rPr lang="en-US" altLang="ja-JP" sz="2000" dirty="0">
                <a:solidFill>
                  <a:srgbClr val="000090"/>
                </a:solidFill>
              </a:rPr>
              <a:t> </a:t>
            </a:r>
            <a:r>
              <a:rPr lang="ja-JP" altLang="en-US" sz="2000" dirty="0">
                <a:solidFill>
                  <a:srgbClr val="000090"/>
                </a:solidFill>
              </a:rPr>
              <a:t>を実行</a:t>
            </a:r>
            <a:endParaRPr lang="en-US" altLang="ja-JP" sz="2000" dirty="0">
              <a:solidFill>
                <a:srgbClr val="00009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5112" y="5757341"/>
            <a:ext cx="85961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008000"/>
                </a:solidFill>
              </a:rPr>
              <a:t>（注）　１．</a:t>
            </a:r>
            <a:r>
              <a:rPr kumimoji="1" lang="en-US" altLang="ja-JP" dirty="0">
                <a:solidFill>
                  <a:srgbClr val="008000"/>
                </a:solidFill>
              </a:rPr>
              <a:t>case 1  </a:t>
            </a:r>
            <a:r>
              <a:rPr kumimoji="1" lang="ja-JP" altLang="en-US" dirty="0">
                <a:solidFill>
                  <a:srgbClr val="008000"/>
                </a:solidFill>
              </a:rPr>
              <a:t>など</a:t>
            </a:r>
            <a:r>
              <a:rPr kumimoji="1" lang="en-US" altLang="ja-JP" dirty="0">
                <a:solidFill>
                  <a:srgbClr val="008000"/>
                </a:solidFill>
              </a:rPr>
              <a:t> </a:t>
            </a:r>
            <a:r>
              <a:rPr kumimoji="1" lang="ja-JP" altLang="en-US" dirty="0">
                <a:solidFill>
                  <a:srgbClr val="008000"/>
                </a:solidFill>
              </a:rPr>
              <a:t>のあとにコロン</a:t>
            </a:r>
            <a:r>
              <a:rPr kumimoji="1" lang="en-US" altLang="ja-JP" dirty="0">
                <a:solidFill>
                  <a:srgbClr val="008000"/>
                </a:solidFill>
              </a:rPr>
              <a:t>(</a:t>
            </a:r>
            <a:r>
              <a:rPr lang="en-US" altLang="ja-JP" dirty="0">
                <a:solidFill>
                  <a:srgbClr val="FF0000"/>
                </a:solidFill>
                <a:sym typeface="Wingdings"/>
              </a:rPr>
              <a:t>:</a:t>
            </a:r>
            <a:r>
              <a:rPr lang="en-US" altLang="ja-JP" dirty="0">
                <a:solidFill>
                  <a:srgbClr val="008000"/>
                </a:solidFill>
                <a:sym typeface="Wingdings"/>
              </a:rPr>
              <a:t>)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が必要．</a:t>
            </a:r>
            <a:endParaRPr lang="en-US" altLang="ja-JP" dirty="0">
              <a:solidFill>
                <a:srgbClr val="008000"/>
              </a:solidFill>
              <a:sym typeface="Wingdings"/>
            </a:endParaRPr>
          </a:p>
          <a:p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	</a:t>
            </a:r>
            <a:r>
              <a:rPr lang="ja-JP" altLang="ja-JP" dirty="0">
                <a:solidFill>
                  <a:srgbClr val="008000"/>
                </a:solidFill>
                <a:sym typeface="Wingdings"/>
              </a:rPr>
              <a:t>　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２．</a:t>
            </a:r>
            <a:r>
              <a:rPr lang="en-US" altLang="ja-JP" dirty="0">
                <a:solidFill>
                  <a:srgbClr val="008000"/>
                </a:solidFill>
                <a:sym typeface="Wingdings"/>
              </a:rPr>
              <a:t>break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に出会うと</a:t>
            </a:r>
            <a:r>
              <a:rPr lang="en-US" altLang="ja-JP" dirty="0">
                <a:solidFill>
                  <a:srgbClr val="008000"/>
                </a:solidFill>
                <a:sym typeface="Wingdings"/>
              </a:rPr>
              <a:t>switch{}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から抜ける．</a:t>
            </a:r>
            <a:r>
              <a:rPr lang="en-US" altLang="ja-JP" dirty="0">
                <a:solidFill>
                  <a:srgbClr val="008000"/>
                </a:solidFill>
                <a:sym typeface="Wingdings"/>
              </a:rPr>
              <a:t>break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がないとそれ以下の文を実行する．</a:t>
            </a:r>
            <a:endParaRPr lang="en-US" altLang="ja-JP" dirty="0">
              <a:solidFill>
                <a:srgbClr val="008000"/>
              </a:solidFill>
              <a:sym typeface="Wingdings"/>
            </a:endParaRPr>
          </a:p>
          <a:p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	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　３．どれとも一致しなければ</a:t>
            </a:r>
            <a:r>
              <a:rPr kumimoji="1" lang="en-US" altLang="ja-JP" dirty="0">
                <a:solidFill>
                  <a:srgbClr val="008000"/>
                </a:solidFill>
                <a:sym typeface="Wingdings"/>
              </a:rPr>
              <a:t>default </a:t>
            </a:r>
            <a:r>
              <a:rPr lang="ja-JP" altLang="en-US" dirty="0">
                <a:solidFill>
                  <a:srgbClr val="008000"/>
                </a:solidFill>
                <a:sym typeface="Wingdings"/>
              </a:rPr>
              <a:t>（</a:t>
            </a:r>
            <a:r>
              <a:rPr kumimoji="1" lang="ja-JP" altLang="en-US" dirty="0">
                <a:solidFill>
                  <a:srgbClr val="008000"/>
                </a:solidFill>
                <a:sym typeface="Wingdings"/>
              </a:rPr>
              <a:t>省略することも可能）</a:t>
            </a:r>
            <a:endParaRPr kumimoji="1" lang="ja-JP" altLang="en-US" dirty="0">
              <a:solidFill>
                <a:srgbClr val="008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0" y="-16857"/>
            <a:ext cx="9144000" cy="665013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solidFill>
                  <a:srgbClr val="FFB0E1"/>
                </a:solidFill>
              </a:rPr>
              <a:t>switch</a:t>
            </a:r>
            <a:r>
              <a:rPr kumimoji="1" lang="ja-JP" altLang="en-US" dirty="0" err="1">
                <a:solidFill>
                  <a:srgbClr val="FFB0E1"/>
                </a:solidFill>
              </a:rPr>
              <a:t>、</a:t>
            </a:r>
            <a:r>
              <a:rPr lang="en-US" altLang="ja-JP" dirty="0">
                <a:solidFill>
                  <a:srgbClr val="FFB0E1"/>
                </a:solidFill>
              </a:rPr>
              <a:t>case</a:t>
            </a:r>
            <a:r>
              <a:rPr lang="ja-JP" altLang="en-US" dirty="0">
                <a:solidFill>
                  <a:srgbClr val="FFB0E1"/>
                </a:solidFill>
              </a:rPr>
              <a:t>文</a:t>
            </a:r>
            <a:endParaRPr kumimoji="1" lang="ja-JP" altLang="en-US" dirty="0">
              <a:solidFill>
                <a:srgbClr val="FFB0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904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87150" y="325822"/>
            <a:ext cx="5969000" cy="6186310"/>
          </a:xfrm>
          <a:prstGeom prst="rect">
            <a:avLst/>
          </a:prstGeom>
          <a:ln w="28575" cmpd="sng">
            <a:solidFill>
              <a:srgbClr val="FF49E5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ex. 7-1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*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n;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曜日の番号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(1…7)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を入力してください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scanf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("%d", &amp;n);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この日は何曜日？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 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switch(n){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1: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月曜日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2: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火曜日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3: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水曜日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　　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       -----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　（中略）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-----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7: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日曜日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default: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入力番号が正しくありません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. 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258618" y="1556083"/>
            <a:ext cx="2656726" cy="4255869"/>
          </a:xfrm>
          <a:prstGeom prst="rect">
            <a:avLst/>
          </a:prstGeom>
          <a:ln w="28575" cmpd="sng">
            <a:solidFill>
              <a:srgbClr val="3366FF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switch (</a:t>
            </a:r>
            <a:r>
              <a:rPr lang="ja-JP" altLang="en-US" sz="2800" dirty="0"/>
              <a:t>式</a:t>
            </a:r>
            <a:r>
              <a:rPr lang="en-US" altLang="ja-JP" sz="2800" dirty="0"/>
              <a:t>){</a:t>
            </a:r>
            <a:br>
              <a:rPr lang="en-US" altLang="ja-JP" sz="2800" dirty="0"/>
            </a:br>
            <a:r>
              <a:rPr lang="en-US" altLang="ja-JP" sz="2800" dirty="0"/>
              <a:t>	case  </a:t>
            </a:r>
            <a:r>
              <a:rPr lang="ja-JP" altLang="en-US" sz="2800" dirty="0"/>
              <a:t>定数</a:t>
            </a:r>
            <a:r>
              <a:rPr lang="en-US" altLang="ja-JP" sz="2800" dirty="0"/>
              <a:t>1:  </a:t>
            </a:r>
          </a:p>
          <a:p>
            <a:pPr algn="l"/>
            <a:r>
              <a:rPr lang="en-US" altLang="ja-JP" sz="2800" dirty="0"/>
              <a:t>		</a:t>
            </a:r>
            <a:r>
              <a:rPr lang="ja-JP" altLang="en-US" sz="2800" dirty="0"/>
              <a:t>文</a:t>
            </a:r>
            <a:r>
              <a:rPr lang="en-US" altLang="ja-JP" sz="2800" dirty="0"/>
              <a:t>1;</a:t>
            </a:r>
            <a:br>
              <a:rPr lang="en-US" altLang="ja-JP" sz="2800" dirty="0"/>
            </a:br>
            <a:r>
              <a:rPr lang="en-US" altLang="ja-JP" sz="2800" dirty="0"/>
              <a:t>		break;</a:t>
            </a:r>
            <a:br>
              <a:rPr lang="en-US" altLang="ja-JP" sz="2800" dirty="0"/>
            </a:br>
            <a:r>
              <a:rPr lang="en-US" altLang="ja-JP" sz="2800" dirty="0"/>
              <a:t>	case  </a:t>
            </a:r>
            <a:r>
              <a:rPr lang="ja-JP" altLang="en-US" sz="2800" dirty="0"/>
              <a:t>定数</a:t>
            </a:r>
            <a:r>
              <a:rPr lang="en-US" altLang="ja-JP" sz="2800" dirty="0"/>
              <a:t>2:  </a:t>
            </a:r>
          </a:p>
          <a:p>
            <a:pPr algn="l"/>
            <a:r>
              <a:rPr lang="en-US" altLang="ja-JP" sz="2800" dirty="0"/>
              <a:t>		</a:t>
            </a:r>
            <a:r>
              <a:rPr lang="ja-JP" altLang="en-US" sz="2800" dirty="0"/>
              <a:t>文</a:t>
            </a:r>
            <a:r>
              <a:rPr lang="en-US" altLang="ja-JP" sz="2800" dirty="0"/>
              <a:t>2;</a:t>
            </a:r>
            <a:br>
              <a:rPr lang="en-US" altLang="ja-JP" sz="2800" dirty="0"/>
            </a:br>
            <a:r>
              <a:rPr lang="en-US" altLang="ja-JP" sz="2800" dirty="0"/>
              <a:t>		break;</a:t>
            </a:r>
            <a:br>
              <a:rPr lang="en-US" altLang="ja-JP" sz="2800" dirty="0"/>
            </a:br>
            <a:r>
              <a:rPr lang="en-US" altLang="ja-JP" sz="2800" dirty="0"/>
              <a:t>	 …………..</a:t>
            </a:r>
            <a:br>
              <a:rPr lang="en-US" altLang="ja-JP" sz="2800" dirty="0"/>
            </a:br>
            <a:r>
              <a:rPr lang="en-US" altLang="ja-JP" sz="2800" dirty="0"/>
              <a:t>	default: </a:t>
            </a:r>
            <a:r>
              <a:rPr lang="ja-JP" altLang="en-US" sz="2800" dirty="0"/>
              <a:t>文</a:t>
            </a:r>
            <a:r>
              <a:rPr lang="en-US" altLang="ja-JP" sz="2800" dirty="0"/>
              <a:t>;</a:t>
            </a:r>
            <a:br>
              <a:rPr lang="en-US" altLang="ja-JP" sz="2800" dirty="0"/>
            </a:br>
            <a:r>
              <a:rPr lang="en-US" altLang="ja-JP" sz="2800" dirty="0"/>
              <a:t>}</a:t>
            </a:r>
            <a:endParaRPr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2174" y="460768"/>
            <a:ext cx="1959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/>
              <a:t>switch </a:t>
            </a:r>
            <a:r>
              <a:rPr lang="ja-JP" altLang="en-US" sz="3600" dirty="0"/>
              <a:t>文</a:t>
            </a:r>
            <a:endParaRPr kumimoji="1" lang="ja-JP" altLang="en-US" sz="36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76155" y="888841"/>
            <a:ext cx="2132315" cy="156966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8000"/>
                </a:solidFill>
              </a:rPr>
              <a:t>(</a:t>
            </a:r>
            <a:r>
              <a:rPr lang="ja-JP" altLang="en-US" sz="2400" dirty="0">
                <a:solidFill>
                  <a:srgbClr val="008000"/>
                </a:solidFill>
              </a:rPr>
              <a:t>注</a:t>
            </a:r>
            <a:r>
              <a:rPr lang="en-US" altLang="ja-JP" sz="2400" dirty="0">
                <a:solidFill>
                  <a:srgbClr val="008000"/>
                </a:solidFill>
              </a:rPr>
              <a:t>)</a:t>
            </a:r>
          </a:p>
          <a:p>
            <a:r>
              <a:rPr lang="en-US" altLang="ja-JP" sz="2400" dirty="0">
                <a:solidFill>
                  <a:srgbClr val="008000"/>
                </a:solidFill>
              </a:rPr>
              <a:t>switch </a:t>
            </a:r>
            <a:r>
              <a:rPr lang="ja-JP" altLang="en-US" sz="2400" dirty="0">
                <a:solidFill>
                  <a:srgbClr val="008000"/>
                </a:solidFill>
              </a:rPr>
              <a:t>文は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FF0000"/>
                </a:solidFill>
              </a:rPr>
              <a:t>文字</a:t>
            </a:r>
            <a:r>
              <a:rPr lang="en-US" altLang="ja-JP" sz="2400" dirty="0">
                <a:solidFill>
                  <a:srgbClr val="008000"/>
                </a:solidFill>
              </a:rPr>
              <a:t>(char</a:t>
            </a:r>
            <a:r>
              <a:rPr lang="ja-JP" altLang="en-US" sz="2400" dirty="0">
                <a:solidFill>
                  <a:srgbClr val="008000"/>
                </a:solidFill>
              </a:rPr>
              <a:t>型</a:t>
            </a:r>
            <a:r>
              <a:rPr lang="en-US" altLang="ja-JP" sz="2400" dirty="0">
                <a:solidFill>
                  <a:srgbClr val="008000"/>
                </a:solidFill>
              </a:rPr>
              <a:t>)</a:t>
            </a:r>
          </a:p>
          <a:p>
            <a:r>
              <a:rPr lang="ja-JP" altLang="en-US" sz="2400" dirty="0">
                <a:solidFill>
                  <a:srgbClr val="008000"/>
                </a:solidFill>
              </a:rPr>
              <a:t>でも</a:t>
            </a:r>
            <a:r>
              <a:rPr kumimoji="1" lang="ja-JP" altLang="en-US" sz="2400" dirty="0">
                <a:solidFill>
                  <a:srgbClr val="008000"/>
                </a:solidFill>
              </a:rPr>
              <a:t>受けられる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716184" y="390700"/>
            <a:ext cx="6174313" cy="6186310"/>
          </a:xfrm>
          <a:prstGeom prst="rect">
            <a:avLst/>
          </a:prstGeom>
          <a:ln w="28575" cmpd="sng">
            <a:solidFill>
              <a:srgbClr val="FF62E9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ex. 7-1a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*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>
                <a:solidFill>
                  <a:srgbClr val="FF0000"/>
                </a:solidFill>
                <a:latin typeface="HGPｺﾞｼｯｸE"/>
                <a:ea typeface="HGPｺﾞｼｯｸE"/>
                <a:cs typeface="HGPｺﾞｼｯｸE"/>
              </a:rPr>
              <a:t>char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x;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(“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曜日の記号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(a…g)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を入力してください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scanf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("%c", &amp;x);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この日は何曜日？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 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switch(x){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'a':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月曜日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'b':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火曜日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'c':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水曜日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　　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       -----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　（中略）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   -----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'g':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日曜日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default: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入力記号が正しくありません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. 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</a:p>
        </p:txBody>
      </p:sp>
      <p:sp>
        <p:nvSpPr>
          <p:cNvPr id="6" name="線吹き出し 2 (枠付き) 5"/>
          <p:cNvSpPr/>
          <p:nvPr/>
        </p:nvSpPr>
        <p:spPr>
          <a:xfrm>
            <a:off x="2908873" y="2396971"/>
            <a:ext cx="2068986" cy="204869"/>
          </a:xfrm>
          <a:prstGeom prst="borderCallout2">
            <a:avLst>
              <a:gd name="adj1" fmla="val 88750"/>
              <a:gd name="adj2" fmla="val 578"/>
              <a:gd name="adj3" fmla="val 188750"/>
              <a:gd name="adj4" fmla="val -31744"/>
              <a:gd name="adj5" fmla="val 696190"/>
              <a:gd name="adj6" fmla="val -59538"/>
            </a:avLst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線吹き出し 1 (枠付き) 6"/>
          <p:cNvSpPr/>
          <p:nvPr/>
        </p:nvSpPr>
        <p:spPr>
          <a:xfrm>
            <a:off x="4117489" y="3032066"/>
            <a:ext cx="409700" cy="491686"/>
          </a:xfrm>
          <a:prstGeom prst="borderCallout1">
            <a:avLst>
              <a:gd name="adj1" fmla="val 56250"/>
              <a:gd name="adj2" fmla="val -8333"/>
              <a:gd name="adj3" fmla="val 177996"/>
              <a:gd name="adj4" fmla="val -598597"/>
            </a:avLst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43001" y="3610064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注意！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401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351256" y="2153004"/>
            <a:ext cx="2608652" cy="425586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2800" dirty="0"/>
              <a:t>switch (</a:t>
            </a:r>
            <a:r>
              <a:rPr lang="ja-JP" altLang="en-US" sz="2800" dirty="0"/>
              <a:t>式</a:t>
            </a:r>
            <a:r>
              <a:rPr lang="en-US" altLang="ja-JP" sz="2800" dirty="0"/>
              <a:t>){</a:t>
            </a:r>
            <a:br>
              <a:rPr lang="en-US" altLang="ja-JP" sz="2800" dirty="0"/>
            </a:br>
            <a:r>
              <a:rPr lang="en-US" altLang="ja-JP" sz="2800" dirty="0"/>
              <a:t>	case  </a:t>
            </a:r>
            <a:r>
              <a:rPr lang="ja-JP" altLang="en-US" sz="2800" dirty="0"/>
              <a:t>定数</a:t>
            </a:r>
            <a:r>
              <a:rPr lang="en-US" altLang="ja-JP" sz="2800" dirty="0"/>
              <a:t>1:  </a:t>
            </a:r>
            <a:br>
              <a:rPr lang="en-US" altLang="ja-JP" sz="2800" dirty="0"/>
            </a:br>
            <a:r>
              <a:rPr lang="en-US" altLang="ja-JP" sz="2800" dirty="0"/>
              <a:t>	case  </a:t>
            </a:r>
            <a:r>
              <a:rPr lang="ja-JP" altLang="en-US" sz="2800" dirty="0"/>
              <a:t>定数</a:t>
            </a:r>
            <a:r>
              <a:rPr lang="en-US" altLang="ja-JP" sz="2800" dirty="0"/>
              <a:t>2:  </a:t>
            </a:r>
          </a:p>
          <a:p>
            <a:pPr algn="l"/>
            <a:r>
              <a:rPr lang="en-US" altLang="ja-JP" sz="2800" dirty="0"/>
              <a:t>		</a:t>
            </a:r>
            <a:r>
              <a:rPr lang="ja-JP" altLang="en-US" sz="2800" dirty="0"/>
              <a:t>文</a:t>
            </a:r>
            <a:r>
              <a:rPr lang="en-US" altLang="ja-JP" sz="2800" dirty="0"/>
              <a:t>1;</a:t>
            </a:r>
            <a:br>
              <a:rPr lang="en-US" altLang="ja-JP" sz="2800" dirty="0"/>
            </a:br>
            <a:r>
              <a:rPr lang="en-US" altLang="ja-JP" sz="2800" dirty="0"/>
              <a:t>		break;</a:t>
            </a:r>
            <a:br>
              <a:rPr lang="en-US" altLang="ja-JP" sz="2800" dirty="0"/>
            </a:br>
            <a:r>
              <a:rPr lang="en-US" altLang="ja-JP" sz="2800" dirty="0"/>
              <a:t>	case  </a:t>
            </a:r>
            <a:r>
              <a:rPr lang="ja-JP" altLang="en-US" sz="2800" dirty="0"/>
              <a:t>定数</a:t>
            </a:r>
            <a:r>
              <a:rPr lang="en-US" altLang="ja-JP" sz="2800" dirty="0"/>
              <a:t>3:  </a:t>
            </a:r>
          </a:p>
          <a:p>
            <a:pPr algn="l"/>
            <a:r>
              <a:rPr lang="en-US" altLang="ja-JP" sz="2800" dirty="0"/>
              <a:t>		</a:t>
            </a:r>
            <a:r>
              <a:rPr lang="ja-JP" altLang="en-US" sz="2800" dirty="0"/>
              <a:t>文</a:t>
            </a:r>
            <a:r>
              <a:rPr lang="en-US" altLang="ja-JP" sz="2800" dirty="0"/>
              <a:t>3;</a:t>
            </a:r>
            <a:br>
              <a:rPr lang="en-US" altLang="ja-JP" sz="2800" dirty="0"/>
            </a:br>
            <a:r>
              <a:rPr lang="en-US" altLang="ja-JP" sz="2800" dirty="0"/>
              <a:t>		break;</a:t>
            </a:r>
            <a:br>
              <a:rPr lang="en-US" altLang="ja-JP" sz="2800" dirty="0"/>
            </a:br>
            <a:r>
              <a:rPr lang="en-US" altLang="ja-JP" sz="2800" dirty="0"/>
              <a:t>	 …………..</a:t>
            </a:r>
            <a:br>
              <a:rPr lang="en-US" altLang="ja-JP" sz="2800" dirty="0"/>
            </a:br>
            <a:r>
              <a:rPr lang="en-US" altLang="ja-JP" sz="2800" dirty="0"/>
              <a:t>	default: </a:t>
            </a:r>
            <a:r>
              <a:rPr lang="ja-JP" altLang="en-US" sz="2800" dirty="0"/>
              <a:t>文</a:t>
            </a:r>
            <a:r>
              <a:rPr lang="en-US" altLang="ja-JP" sz="2800" dirty="0"/>
              <a:t>;</a:t>
            </a:r>
            <a:br>
              <a:rPr lang="en-US" altLang="ja-JP" sz="2800" dirty="0"/>
            </a:br>
            <a:r>
              <a:rPr lang="en-US" altLang="ja-JP" sz="2800" dirty="0"/>
              <a:t>}</a:t>
            </a:r>
            <a:endParaRPr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82174" y="235411"/>
            <a:ext cx="225374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solidFill>
                  <a:srgbClr val="008000"/>
                </a:solidFill>
              </a:rPr>
              <a:t>(</a:t>
            </a:r>
            <a:r>
              <a:rPr lang="ja-JP" altLang="en-US" sz="2400" dirty="0">
                <a:solidFill>
                  <a:srgbClr val="008000"/>
                </a:solidFill>
              </a:rPr>
              <a:t>注</a:t>
            </a:r>
            <a:r>
              <a:rPr lang="en-US" altLang="ja-JP" sz="2400" dirty="0">
                <a:solidFill>
                  <a:srgbClr val="008000"/>
                </a:solidFill>
              </a:rPr>
              <a:t>)</a:t>
            </a:r>
          </a:p>
          <a:p>
            <a:r>
              <a:rPr lang="en-US" altLang="ja-JP" sz="2400" dirty="0">
                <a:solidFill>
                  <a:srgbClr val="008000"/>
                </a:solidFill>
              </a:rPr>
              <a:t>switch </a:t>
            </a:r>
            <a:r>
              <a:rPr lang="ja-JP" altLang="en-US" sz="2400" dirty="0">
                <a:solidFill>
                  <a:srgbClr val="008000"/>
                </a:solidFill>
              </a:rPr>
              <a:t>文では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kumimoji="1" lang="ja-JP" altLang="en-US" sz="2400" dirty="0">
                <a:solidFill>
                  <a:srgbClr val="008000"/>
                </a:solidFill>
              </a:rPr>
              <a:t>複数の</a:t>
            </a:r>
            <a:r>
              <a:rPr kumimoji="1" lang="en-US" altLang="ja-JP" sz="2400" dirty="0">
                <a:solidFill>
                  <a:srgbClr val="008000"/>
                </a:solidFill>
              </a:rPr>
              <a:t>case</a:t>
            </a:r>
            <a:r>
              <a:rPr kumimoji="1" lang="ja-JP" altLang="en-US" sz="2400" dirty="0">
                <a:solidFill>
                  <a:srgbClr val="008000"/>
                </a:solidFill>
              </a:rPr>
              <a:t>句</a:t>
            </a:r>
            <a:endParaRPr kumimoji="1"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008000"/>
                </a:solidFill>
              </a:rPr>
              <a:t>をまとめることも</a:t>
            </a:r>
            <a:endParaRPr lang="en-US" altLang="ja-JP" sz="2400" dirty="0">
              <a:solidFill>
                <a:srgbClr val="008000"/>
              </a:solidFill>
            </a:endParaRPr>
          </a:p>
          <a:p>
            <a:r>
              <a:rPr lang="ja-JP" altLang="en-US" sz="2400" dirty="0">
                <a:solidFill>
                  <a:srgbClr val="008000"/>
                </a:solidFill>
              </a:rPr>
              <a:t>できる</a:t>
            </a:r>
            <a:endParaRPr kumimoji="1" lang="ja-JP" altLang="en-US" sz="2400" dirty="0">
              <a:solidFill>
                <a:srgbClr val="008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115733" y="39347"/>
            <a:ext cx="5880486" cy="6740307"/>
          </a:xfrm>
          <a:prstGeom prst="rect">
            <a:avLst/>
          </a:prstGeom>
          <a:ln w="28575" cmpd="sng">
            <a:solidFill>
              <a:srgbClr val="FF62E9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/* ex. 7-1b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　*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/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#include &lt;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stdio.h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&gt;</a:t>
            </a:r>
          </a:p>
          <a:p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main(void)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int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 n;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曜日の番号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(0=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日，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1=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月，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2=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火，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…,6=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土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)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を入力してください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scanf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("%d", &amp;n);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この日は何曜日？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: 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switch(n){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1: 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2: 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3: 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4: 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5: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平日です．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6: 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case 0: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   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週末です． 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		break;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	default: </a:t>
            </a:r>
            <a:r>
              <a:rPr lang="en-US" altLang="ja-JP" dirty="0" err="1">
                <a:latin typeface="HGPｺﾞｼｯｸE"/>
                <a:ea typeface="HGPｺﾞｼｯｸE"/>
                <a:cs typeface="HGPｺﾞｼｯｸE"/>
              </a:rPr>
              <a:t>printf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("</a:t>
            </a:r>
            <a:r>
              <a:rPr lang="ja-JP" altLang="en-US" dirty="0">
                <a:latin typeface="HGPｺﾞｼｯｸE"/>
                <a:ea typeface="HGPｺﾞｼｯｸE"/>
                <a:cs typeface="HGPｺﾞｼｯｸE"/>
              </a:rPr>
              <a:t>入力番号が正しくありません</a:t>
            </a:r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.\n");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}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	return 0;</a:t>
            </a:r>
          </a:p>
          <a:p>
            <a:r>
              <a:rPr lang="en-US" altLang="ja-JP" dirty="0">
                <a:latin typeface="HGPｺﾞｼｯｸE"/>
                <a:ea typeface="HGPｺﾞｼｯｸE"/>
                <a:cs typeface="HGPｺﾞｼｯｸE"/>
              </a:rPr>
              <a:t>}</a:t>
            </a:r>
          </a:p>
        </p:txBody>
      </p:sp>
      <p:sp>
        <p:nvSpPr>
          <p:cNvPr id="7" name="左中かっこ 6"/>
          <p:cNvSpPr/>
          <p:nvPr/>
        </p:nvSpPr>
        <p:spPr>
          <a:xfrm>
            <a:off x="3918068" y="3164374"/>
            <a:ext cx="155975" cy="124792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2835916" y="1715893"/>
            <a:ext cx="1082152" cy="207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左中かっこ 10"/>
          <p:cNvSpPr/>
          <p:nvPr/>
        </p:nvSpPr>
        <p:spPr>
          <a:xfrm>
            <a:off x="3936776" y="4796025"/>
            <a:ext cx="137267" cy="78356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446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17441" y="445477"/>
            <a:ext cx="8611927" cy="193899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例題</a:t>
            </a:r>
            <a:r>
              <a:rPr lang="en-US" altLang="ja-JP" sz="2400" dirty="0">
                <a:solidFill>
                  <a:srgbClr val="000090"/>
                </a:solidFill>
              </a:rPr>
              <a:t>EX7</a:t>
            </a:r>
            <a:r>
              <a:rPr kumimoji="1" lang="en-US" altLang="ja-JP" sz="2400" dirty="0">
                <a:solidFill>
                  <a:srgbClr val="000090"/>
                </a:solidFill>
              </a:rPr>
              <a:t>-2: </a:t>
            </a:r>
            <a:r>
              <a:rPr kumimoji="1" lang="ja-JP" altLang="en-US" sz="2400" dirty="0">
                <a:solidFill>
                  <a:srgbClr val="000090"/>
                </a:solidFill>
              </a:rPr>
              <a:t>電卓プログラム</a:t>
            </a:r>
            <a:r>
              <a:rPr lang="ja-JP" altLang="en-US" sz="2400" dirty="0">
                <a:solidFill>
                  <a:srgbClr val="000090"/>
                </a:solidFill>
              </a:rPr>
              <a:t>１</a:t>
            </a:r>
            <a:endParaRPr kumimoji="1" lang="en-US" altLang="ja-JP" sz="2400" dirty="0">
              <a:solidFill>
                <a:srgbClr val="000090"/>
              </a:solidFill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en-US" sz="2400" dirty="0">
                <a:solidFill>
                  <a:srgbClr val="000090"/>
                </a:solidFill>
              </a:rPr>
              <a:t>２実数</a:t>
            </a:r>
            <a:r>
              <a:rPr lang="en-US" altLang="ja-JP" sz="2400" dirty="0">
                <a:solidFill>
                  <a:srgbClr val="000090"/>
                </a:solidFill>
              </a:rPr>
              <a:t>a,</a:t>
            </a:r>
            <a:r>
              <a:rPr lang="ja-JP" altLang="en-US" sz="2400" dirty="0">
                <a:solidFill>
                  <a:srgbClr val="000090"/>
                </a:solidFill>
              </a:rPr>
              <a:t> </a:t>
            </a:r>
            <a:r>
              <a:rPr lang="en-US" altLang="ja-JP" sz="2400" dirty="0">
                <a:solidFill>
                  <a:srgbClr val="000090"/>
                </a:solidFill>
              </a:rPr>
              <a:t>b</a:t>
            </a:r>
            <a:r>
              <a:rPr lang="ja-JP" altLang="en-US" sz="2400" dirty="0">
                <a:solidFill>
                  <a:srgbClr val="000090"/>
                </a:solidFill>
              </a:rPr>
              <a:t>を入力し、その後、</a:t>
            </a:r>
            <a:r>
              <a:rPr lang="en-US" altLang="ja-JP" sz="2400" dirty="0">
                <a:solidFill>
                  <a:srgbClr val="000090"/>
                </a:solidFill>
              </a:rPr>
              <a:t>1-4</a:t>
            </a:r>
            <a:r>
              <a:rPr lang="ja-JP" altLang="en-US" sz="2400" dirty="0">
                <a:solidFill>
                  <a:srgbClr val="000090"/>
                </a:solidFill>
              </a:rPr>
              <a:t>の整数を入力し、</a:t>
            </a:r>
            <a:r>
              <a:rPr lang="en-US" altLang="ja-JP" sz="2400" dirty="0">
                <a:solidFill>
                  <a:srgbClr val="000090"/>
                </a:solidFill>
              </a:rPr>
              <a:t>1</a:t>
            </a:r>
            <a:r>
              <a:rPr lang="ja-JP" altLang="en-US" sz="2400" dirty="0">
                <a:solidFill>
                  <a:srgbClr val="000090"/>
                </a:solidFill>
              </a:rPr>
              <a:t>なら和、</a:t>
            </a:r>
            <a:r>
              <a:rPr lang="en-US" altLang="ja-JP" sz="2400" dirty="0">
                <a:solidFill>
                  <a:srgbClr val="000090"/>
                </a:solidFill>
              </a:rPr>
              <a:t>2</a:t>
            </a:r>
            <a:r>
              <a:rPr lang="ja-JP" altLang="en-US" sz="2400" dirty="0">
                <a:solidFill>
                  <a:srgbClr val="000090"/>
                </a:solidFill>
              </a:rPr>
              <a:t>なら差、</a:t>
            </a:r>
            <a:r>
              <a:rPr lang="en-US" altLang="ja-JP" sz="2400" dirty="0">
                <a:solidFill>
                  <a:srgbClr val="000090"/>
                </a:solidFill>
              </a:rPr>
              <a:t>3</a:t>
            </a:r>
            <a:r>
              <a:rPr lang="ja-JP" altLang="en-US" sz="2400" dirty="0">
                <a:solidFill>
                  <a:srgbClr val="000090"/>
                </a:solidFill>
              </a:rPr>
              <a:t>なら積、</a:t>
            </a:r>
            <a:r>
              <a:rPr lang="en-US" altLang="ja-JP" sz="2400" dirty="0">
                <a:solidFill>
                  <a:srgbClr val="000090"/>
                </a:solidFill>
              </a:rPr>
              <a:t>4</a:t>
            </a:r>
            <a:r>
              <a:rPr lang="ja-JP" altLang="en-US" sz="2400" dirty="0">
                <a:solidFill>
                  <a:srgbClr val="000090"/>
                </a:solidFill>
              </a:rPr>
              <a:t>なら商を計算するプログラムを作れ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 EX7-2.c 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)</a:t>
            </a:r>
            <a:endParaRPr lang="en-US" altLang="ja-JP" sz="2400" dirty="0">
              <a:solidFill>
                <a:srgbClr val="000090"/>
              </a:solidFill>
            </a:endParaRPr>
          </a:p>
          <a:p>
            <a:endParaRPr kumimoji="1" lang="en-US" altLang="ja-JP" sz="2400" dirty="0">
              <a:solidFill>
                <a:srgbClr val="00009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7441" y="2663031"/>
            <a:ext cx="4301451" cy="397031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/>
              <a:t>stdio.h</a:t>
            </a:r>
            <a:r>
              <a:rPr lang="en-US" altLang="ja-JP" dirty="0"/>
              <a:t>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main(void)</a:t>
            </a:r>
          </a:p>
          <a:p>
            <a:r>
              <a:rPr lang="en-US" altLang="ja-JP" dirty="0"/>
              <a:t>{</a:t>
            </a:r>
          </a:p>
          <a:p>
            <a:r>
              <a:rPr lang="en-US" altLang="ja-JP" dirty="0"/>
              <a:t>  float </a:t>
            </a:r>
            <a:r>
              <a:rPr lang="en-US" altLang="ja-JP" dirty="0" err="1"/>
              <a:t>a,b</a:t>
            </a:r>
            <a:r>
              <a:rPr lang="en-US" altLang="ja-JP" dirty="0"/>
              <a:t>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int</a:t>
            </a:r>
            <a:r>
              <a:rPr lang="en-US" altLang="ja-JP" dirty="0"/>
              <a:t> c;</a:t>
            </a:r>
          </a:p>
          <a:p>
            <a:endParaRPr lang="en-US" altLang="ja-JP" dirty="0"/>
          </a:p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("2</a:t>
            </a:r>
            <a:r>
              <a:rPr lang="ja-JP" altLang="en-US" dirty="0" err="1"/>
              <a:t>つの</a:t>
            </a:r>
            <a:r>
              <a:rPr lang="ja-JP" altLang="en-US" dirty="0"/>
              <a:t>実数</a:t>
            </a:r>
            <a:r>
              <a:rPr lang="en-US" altLang="ja-JP" dirty="0"/>
              <a:t>a, b</a:t>
            </a:r>
            <a:r>
              <a:rPr lang="ja-JP" altLang="en-US" dirty="0"/>
              <a:t>を入力してください</a:t>
            </a:r>
            <a:r>
              <a:rPr lang="en-US" altLang="ja-JP" dirty="0"/>
              <a:t>: ");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scanf</a:t>
            </a:r>
            <a:r>
              <a:rPr lang="en-US" altLang="ja-JP" dirty="0"/>
              <a:t>("%f  %</a:t>
            </a:r>
            <a:r>
              <a:rPr lang="en-US" altLang="ja-JP" dirty="0" err="1"/>
              <a:t>f",&amp;a,&amp;b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("  a=%f, b=%f\</a:t>
            </a:r>
            <a:r>
              <a:rPr lang="en-US" altLang="ja-JP" dirty="0" err="1"/>
              <a:t>n",a,b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printf</a:t>
            </a:r>
            <a:r>
              <a:rPr lang="en-US" altLang="ja-JP" dirty="0"/>
              <a:t>(“</a:t>
            </a:r>
            <a:r>
              <a:rPr lang="ja-JP" altLang="en-US" dirty="0"/>
              <a:t>計算の種類（</a:t>
            </a:r>
            <a:r>
              <a:rPr lang="en-US" altLang="ja-JP" dirty="0"/>
              <a:t>1:</a:t>
            </a:r>
            <a:r>
              <a:rPr lang="ja-JP" altLang="en-US" dirty="0"/>
              <a:t>和、</a:t>
            </a:r>
            <a:r>
              <a:rPr lang="en-US" altLang="ja-JP" dirty="0"/>
              <a:t>2:</a:t>
            </a:r>
            <a:r>
              <a:rPr lang="ja-JP" altLang="en-US" dirty="0"/>
              <a:t>差、</a:t>
            </a:r>
            <a:r>
              <a:rPr lang="en-US" altLang="ja-JP" dirty="0"/>
              <a:t>3:</a:t>
            </a:r>
            <a:r>
              <a:rPr lang="ja-JP" altLang="en-US" dirty="0"/>
              <a:t>積、</a:t>
            </a:r>
            <a:r>
              <a:rPr lang="en-US" altLang="ja-JP" dirty="0"/>
              <a:t>4:</a:t>
            </a:r>
            <a:r>
              <a:rPr lang="ja-JP" altLang="en-US" dirty="0"/>
              <a:t>商）</a:t>
            </a:r>
            <a:r>
              <a:rPr lang="en-US" altLang="ja-JP" dirty="0"/>
              <a:t>: ");</a:t>
            </a:r>
          </a:p>
          <a:p>
            <a:r>
              <a:rPr lang="en-US" altLang="ja-JP" dirty="0"/>
              <a:t>  </a:t>
            </a:r>
            <a:r>
              <a:rPr lang="en-US" altLang="ja-JP" dirty="0" err="1"/>
              <a:t>scanf</a:t>
            </a:r>
            <a:r>
              <a:rPr lang="en-US" altLang="ja-JP" dirty="0"/>
              <a:t>("%</a:t>
            </a:r>
            <a:r>
              <a:rPr lang="en-US" altLang="ja-JP" dirty="0" err="1"/>
              <a:t>d",&amp;c</a:t>
            </a:r>
            <a:r>
              <a:rPr lang="en-US" altLang="ja-JP" dirty="0"/>
              <a:t>);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771292" y="2663031"/>
            <a:ext cx="4301451" cy="3970318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  switch(c){</a:t>
            </a:r>
          </a:p>
          <a:p>
            <a:r>
              <a:rPr lang="en-US" altLang="ja-JP" dirty="0"/>
              <a:t>  case 1: </a:t>
            </a:r>
            <a:r>
              <a:rPr lang="en-US" altLang="ja-JP" dirty="0" err="1"/>
              <a:t>printf</a:t>
            </a:r>
            <a:r>
              <a:rPr lang="en-US" altLang="ja-JP" dirty="0"/>
              <a:t>("%f+%f=%f\</a:t>
            </a:r>
            <a:r>
              <a:rPr lang="en-US" altLang="ja-JP" dirty="0" err="1"/>
              <a:t>n",a,b,a+b</a:t>
            </a:r>
            <a:r>
              <a:rPr lang="en-US" altLang="ja-JP" dirty="0"/>
              <a:t>);</a:t>
            </a:r>
          </a:p>
          <a:p>
            <a:r>
              <a:rPr lang="en-US" altLang="ja-JP" dirty="0"/>
              <a:t>    break;</a:t>
            </a:r>
          </a:p>
          <a:p>
            <a:r>
              <a:rPr lang="en-US" altLang="ja-JP" dirty="0"/>
              <a:t>  case 2: </a:t>
            </a:r>
            <a:r>
              <a:rPr lang="en-US" altLang="ja-JP" dirty="0" err="1"/>
              <a:t>printf</a:t>
            </a:r>
            <a:r>
              <a:rPr lang="en-US" altLang="ja-JP" dirty="0"/>
              <a:t>("%f-%f=%f\</a:t>
            </a:r>
            <a:r>
              <a:rPr lang="en-US" altLang="ja-JP" dirty="0" err="1"/>
              <a:t>n",a,b,a</a:t>
            </a:r>
            <a:r>
              <a:rPr lang="en-US" altLang="ja-JP" dirty="0"/>
              <a:t>-b);</a:t>
            </a:r>
          </a:p>
          <a:p>
            <a:r>
              <a:rPr lang="en-US" altLang="ja-JP" dirty="0"/>
              <a:t>    break;</a:t>
            </a:r>
          </a:p>
          <a:p>
            <a:r>
              <a:rPr lang="en-US" altLang="ja-JP" dirty="0"/>
              <a:t>  case 3: </a:t>
            </a:r>
            <a:r>
              <a:rPr lang="en-US" altLang="ja-JP" dirty="0" err="1"/>
              <a:t>printf</a:t>
            </a:r>
            <a:r>
              <a:rPr lang="en-US" altLang="ja-JP" dirty="0"/>
              <a:t>("%f*%f=%f\</a:t>
            </a:r>
            <a:r>
              <a:rPr lang="en-US" altLang="ja-JP" dirty="0" err="1"/>
              <a:t>n",a,b,a</a:t>
            </a:r>
            <a:r>
              <a:rPr lang="en-US" altLang="ja-JP" dirty="0"/>
              <a:t>*b);</a:t>
            </a:r>
          </a:p>
          <a:p>
            <a:r>
              <a:rPr lang="en-US" altLang="ja-JP" dirty="0"/>
              <a:t>    break;</a:t>
            </a:r>
          </a:p>
          <a:p>
            <a:r>
              <a:rPr lang="en-US" altLang="ja-JP" dirty="0"/>
              <a:t>  case 4: </a:t>
            </a:r>
            <a:r>
              <a:rPr lang="en-US" altLang="ja-JP" dirty="0" err="1"/>
              <a:t>printf</a:t>
            </a:r>
            <a:r>
              <a:rPr lang="en-US" altLang="ja-JP" dirty="0"/>
              <a:t>("%f/%f=%f\</a:t>
            </a:r>
            <a:r>
              <a:rPr lang="en-US" altLang="ja-JP" dirty="0" err="1"/>
              <a:t>n",a,b,a</a:t>
            </a:r>
            <a:r>
              <a:rPr lang="en-US" altLang="ja-JP" dirty="0"/>
              <a:t>/b);</a:t>
            </a:r>
          </a:p>
          <a:p>
            <a:r>
              <a:rPr lang="en-US" altLang="ja-JP" dirty="0"/>
              <a:t>    break;</a:t>
            </a:r>
          </a:p>
          <a:p>
            <a:r>
              <a:rPr lang="en-US" altLang="ja-JP" dirty="0"/>
              <a:t>  default: </a:t>
            </a:r>
            <a:r>
              <a:rPr lang="en-US" altLang="ja-JP" dirty="0" err="1"/>
              <a:t>printf</a:t>
            </a:r>
            <a:r>
              <a:rPr lang="en-US" altLang="ja-JP" dirty="0"/>
              <a:t>("</a:t>
            </a:r>
            <a:r>
              <a:rPr lang="ja-JP" altLang="en-US" dirty="0"/>
              <a:t>入力が間違っています</a:t>
            </a:r>
            <a:r>
              <a:rPr lang="en-US" altLang="ja-JP" dirty="0"/>
              <a:t>\n");</a:t>
            </a:r>
          </a:p>
          <a:p>
            <a:r>
              <a:rPr lang="en-US" altLang="ja-JP" dirty="0"/>
              <a:t>  }</a:t>
            </a:r>
          </a:p>
          <a:p>
            <a:r>
              <a:rPr lang="en-US" altLang="ja-JP" dirty="0"/>
              <a:t>  return 0;</a:t>
            </a:r>
          </a:p>
          <a:p>
            <a:r>
              <a:rPr lang="en-US" altLang="ja-JP" dirty="0"/>
              <a:t>}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332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17441" y="445477"/>
            <a:ext cx="8611927" cy="230832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</a:rPr>
              <a:t>EX7</a:t>
            </a:r>
            <a:r>
              <a:rPr kumimoji="1" lang="en-US" altLang="ja-JP" sz="2400" dirty="0">
                <a:solidFill>
                  <a:srgbClr val="000090"/>
                </a:solidFill>
              </a:rPr>
              <a:t>-3: </a:t>
            </a:r>
            <a:r>
              <a:rPr kumimoji="1" lang="ja-JP" altLang="en-US" sz="2400" dirty="0">
                <a:solidFill>
                  <a:srgbClr val="000090"/>
                </a:solidFill>
              </a:rPr>
              <a:t>電卓プログラム２</a:t>
            </a:r>
            <a:endParaRPr kumimoji="1" lang="en-US" altLang="ja-JP" sz="2400" dirty="0">
              <a:solidFill>
                <a:srgbClr val="000090"/>
              </a:solidFill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en-US" sz="2400" dirty="0">
                <a:solidFill>
                  <a:srgbClr val="000090"/>
                </a:solidFill>
              </a:rPr>
              <a:t>「</a:t>
            </a:r>
            <a:r>
              <a:rPr lang="en-US" altLang="ja-JP" sz="2400" dirty="0">
                <a:solidFill>
                  <a:srgbClr val="000090"/>
                </a:solidFill>
              </a:rPr>
              <a:t>12.3  +  45.6</a:t>
            </a:r>
            <a:r>
              <a:rPr lang="ja-JP" altLang="en-US" sz="2400" dirty="0">
                <a:solidFill>
                  <a:srgbClr val="000090"/>
                </a:solidFill>
              </a:rPr>
              <a:t>」と入力すると、和、差、積、商を計算するプログラムを作れ。数字と演算子の間はスペースで区切るとし、演算子としては「</a:t>
            </a:r>
            <a:r>
              <a:rPr lang="en-US" altLang="ja-JP" sz="2400" dirty="0">
                <a:solidFill>
                  <a:srgbClr val="000090"/>
                </a:solidFill>
              </a:rPr>
              <a:t>+</a:t>
            </a:r>
            <a:r>
              <a:rPr lang="ja-JP" altLang="en-US" sz="2400" dirty="0">
                <a:solidFill>
                  <a:srgbClr val="000090"/>
                </a:solidFill>
              </a:rPr>
              <a:t>」「</a:t>
            </a:r>
            <a:r>
              <a:rPr lang="en-US" altLang="ja-JP" sz="2400" dirty="0">
                <a:solidFill>
                  <a:srgbClr val="000090"/>
                </a:solidFill>
              </a:rPr>
              <a:t>-</a:t>
            </a:r>
            <a:r>
              <a:rPr lang="ja-JP" altLang="en-US" sz="2400" dirty="0">
                <a:solidFill>
                  <a:srgbClr val="000090"/>
                </a:solidFill>
              </a:rPr>
              <a:t>」「</a:t>
            </a:r>
            <a:r>
              <a:rPr lang="en-US" altLang="ja-JP" sz="2400" dirty="0">
                <a:solidFill>
                  <a:srgbClr val="000090"/>
                </a:solidFill>
              </a:rPr>
              <a:t>*</a:t>
            </a:r>
            <a:r>
              <a:rPr lang="ja-JP" altLang="en-US" sz="2400" dirty="0">
                <a:solidFill>
                  <a:srgbClr val="000090"/>
                </a:solidFill>
              </a:rPr>
              <a:t>」「</a:t>
            </a:r>
            <a:r>
              <a:rPr lang="en-US" altLang="ja-JP" sz="2400" dirty="0">
                <a:solidFill>
                  <a:srgbClr val="000090"/>
                </a:solidFill>
              </a:rPr>
              <a:t>/</a:t>
            </a:r>
            <a:r>
              <a:rPr lang="ja-JP" altLang="en-US" sz="2400" dirty="0">
                <a:solidFill>
                  <a:srgbClr val="000090"/>
                </a:solidFill>
              </a:rPr>
              <a:t>」の４つがあるとする。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 EX7-3.c 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)</a:t>
            </a:r>
            <a:endParaRPr lang="en-US" altLang="ja-JP" sz="2400" dirty="0">
              <a:solidFill>
                <a:srgbClr val="000090"/>
              </a:solidFill>
            </a:endParaRPr>
          </a:p>
          <a:p>
            <a:endParaRPr kumimoji="1" lang="en-US" altLang="ja-JP" sz="2400" dirty="0">
              <a:solidFill>
                <a:srgbClr val="00009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83920" y="3133189"/>
            <a:ext cx="70900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dirty="0"/>
              <a:t>「演算子</a:t>
            </a:r>
            <a:r>
              <a:rPr lang="ja-JP" altLang="en-US" dirty="0"/>
              <a:t>を表す文字</a:t>
            </a:r>
            <a:r>
              <a:rPr kumimoji="1" lang="ja-JP" altLang="en-US" dirty="0"/>
              <a:t>」は</a:t>
            </a:r>
            <a:r>
              <a:rPr kumimoji="1" lang="en-US" altLang="ja-JP" dirty="0"/>
              <a:t>char</a:t>
            </a:r>
            <a:r>
              <a:rPr kumimoji="1" lang="ja-JP" altLang="en-US" dirty="0"/>
              <a:t>型変数に記録することができる</a:t>
            </a:r>
            <a:endParaRPr kumimoji="1" lang="en-US" altLang="ja-JP" dirty="0"/>
          </a:p>
          <a:p>
            <a:pPr lvl="1">
              <a:buFont typeface="Arial" pitchFamily="34" charset="0"/>
              <a:buChar char="•"/>
            </a:pPr>
            <a:r>
              <a:rPr lang="ja-JP" altLang="en-US" dirty="0"/>
              <a:t>「</a:t>
            </a:r>
            <a:r>
              <a:rPr lang="en-US" altLang="ja-JP" dirty="0"/>
              <a:t>1 + 2 </a:t>
            </a:r>
            <a:r>
              <a:rPr lang="ja-JP" altLang="en-US" dirty="0"/>
              <a:t>」 なら </a:t>
            </a:r>
            <a:r>
              <a:rPr lang="en-US" altLang="ja-JP" dirty="0" err="1"/>
              <a:t>scanf</a:t>
            </a:r>
            <a:r>
              <a:rPr lang="en-US" altLang="ja-JP" dirty="0"/>
              <a:t>(”%f  %c  %</a:t>
            </a:r>
            <a:r>
              <a:rPr lang="en-US" altLang="ja-JP" dirty="0" err="1"/>
              <a:t>f”,&amp;a,&amp;b,&amp;c</a:t>
            </a:r>
            <a:r>
              <a:rPr lang="en-US" altLang="ja-JP" dirty="0"/>
              <a:t>); (</a:t>
            </a:r>
            <a:r>
              <a:rPr lang="en-US" altLang="ja-JP" dirty="0" err="1"/>
              <a:t>a,c</a:t>
            </a:r>
            <a:r>
              <a:rPr lang="en-US" altLang="ja-JP" dirty="0"/>
              <a:t>: float</a:t>
            </a:r>
            <a:r>
              <a:rPr lang="ja-JP" altLang="en-US" dirty="0"/>
              <a:t>型、</a:t>
            </a:r>
            <a:r>
              <a:rPr lang="en-US" altLang="ja-JP" dirty="0"/>
              <a:t>b: char</a:t>
            </a:r>
            <a:r>
              <a:rPr lang="ja-JP" altLang="en-US" dirty="0"/>
              <a:t>型</a:t>
            </a:r>
            <a:r>
              <a:rPr lang="en-US" altLang="ja-JP" dirty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kumimoji="1" lang="ja-JP" altLang="en-US" dirty="0"/>
              <a:t>「</a:t>
            </a:r>
            <a:r>
              <a:rPr kumimoji="1" lang="en-US" altLang="ja-JP" dirty="0"/>
              <a:t>b</a:t>
            </a:r>
            <a:r>
              <a:rPr kumimoji="1" lang="ja-JP" altLang="en-US" dirty="0"/>
              <a:t>」には</a:t>
            </a:r>
            <a:r>
              <a:rPr lang="ja-JP" altLang="en-US" dirty="0"/>
              <a:t>「</a:t>
            </a:r>
            <a:r>
              <a:rPr lang="en-US" altLang="ja-JP" dirty="0"/>
              <a:t>+</a:t>
            </a:r>
            <a:r>
              <a:rPr lang="ja-JP" altLang="en-US" dirty="0"/>
              <a:t>」という文字が代入されている</a:t>
            </a:r>
            <a:endParaRPr kumimoji="1"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/>
              <a:t>「</a:t>
            </a:r>
            <a:r>
              <a:rPr lang="en-US" altLang="ja-JP" dirty="0"/>
              <a:t>switch, case</a:t>
            </a:r>
            <a:r>
              <a:rPr lang="ja-JP" altLang="en-US"/>
              <a:t>」文中では文字</a:t>
            </a:r>
            <a:r>
              <a:rPr lang="ja-JP" altLang="en-US" dirty="0"/>
              <a:t>は「</a:t>
            </a:r>
            <a:r>
              <a:rPr lang="en-US" altLang="ja-JP" dirty="0"/>
              <a:t>’</a:t>
            </a:r>
            <a:r>
              <a:rPr lang="ja-JP" altLang="en-US" dirty="0"/>
              <a:t>」</a:t>
            </a:r>
            <a:r>
              <a:rPr lang="en-US" altLang="ja-JP" dirty="0"/>
              <a:t>(</a:t>
            </a:r>
            <a:r>
              <a:rPr lang="ja-JP" altLang="en-US" dirty="0"/>
              <a:t>クオート</a:t>
            </a:r>
            <a:r>
              <a:rPr lang="en-US" altLang="ja-JP" dirty="0"/>
              <a:t>)</a:t>
            </a:r>
            <a:r>
              <a:rPr lang="ja-JP" altLang="en-US" dirty="0"/>
              <a:t>で囲むことをわすれるな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332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条件分岐１（</a:t>
            </a:r>
            <a:r>
              <a:rPr kumimoji="1" lang="en-US" altLang="ja-JP" dirty="0">
                <a:solidFill>
                  <a:srgbClr val="99FF9F"/>
                </a:solidFill>
              </a:rPr>
              <a:t>if</a:t>
            </a:r>
            <a:r>
              <a:rPr kumimoji="1" lang="ja-JP" altLang="en-US" dirty="0">
                <a:solidFill>
                  <a:srgbClr val="99FF9F"/>
                </a:solidFill>
              </a:rPr>
              <a:t>文</a:t>
            </a:r>
            <a:r>
              <a:rPr lang="ja-JP" altLang="en-US" dirty="0">
                <a:solidFill>
                  <a:srgbClr val="99FF9F"/>
                </a:solidFill>
              </a:rPr>
              <a:t>、復習</a:t>
            </a:r>
            <a:r>
              <a:rPr kumimoji="1" lang="ja-JP" altLang="en-US" dirty="0">
                <a:solidFill>
                  <a:srgbClr val="99FF9F"/>
                </a:solidFill>
              </a:rPr>
              <a:t>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キーボードからの入力や、計算結果に応じて処理内容を変える場合があります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en-US" altLang="ja-JP" dirty="0"/>
              <a:t>C</a:t>
            </a:r>
            <a:r>
              <a:rPr lang="ja-JP" altLang="en-US" dirty="0"/>
              <a:t>言語では、「２重分岐」と「多重分岐」の２種類が用意されています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２重分岐</a:t>
            </a:r>
            <a:r>
              <a:rPr lang="en-US" altLang="ja-JP" dirty="0"/>
              <a:t>: </a:t>
            </a:r>
            <a:r>
              <a:rPr lang="ja-JP" altLang="en-US" dirty="0"/>
              <a:t>「</a:t>
            </a:r>
            <a:r>
              <a:rPr lang="en-US" altLang="ja-JP" dirty="0"/>
              <a:t>if</a:t>
            </a:r>
            <a:r>
              <a:rPr lang="ja-JP" altLang="en-US" dirty="0"/>
              <a:t>文」⇒２股に分かれる</a:t>
            </a:r>
            <a:endParaRPr lang="en-US" altLang="ja-JP" dirty="0"/>
          </a:p>
          <a:p>
            <a:pPr lvl="1">
              <a:buFont typeface="Wingdings" pitchFamily="2" charset="2"/>
              <a:buChar char="Ø"/>
            </a:pPr>
            <a:r>
              <a:rPr lang="ja-JP" altLang="en-US" dirty="0"/>
              <a:t>多重分岐：「</a:t>
            </a:r>
            <a:r>
              <a:rPr lang="en-US" altLang="ja-JP" dirty="0"/>
              <a:t>switch</a:t>
            </a:r>
            <a:r>
              <a:rPr lang="ja-JP" altLang="en-US" dirty="0"/>
              <a:t>～</a:t>
            </a:r>
            <a:r>
              <a:rPr lang="en-US" altLang="ja-JP" dirty="0"/>
              <a:t>case</a:t>
            </a:r>
            <a:r>
              <a:rPr lang="ja-JP" altLang="en-US" dirty="0"/>
              <a:t>文」⇒３股以上に分かれる</a:t>
            </a:r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47813" y="448476"/>
            <a:ext cx="8757195" cy="526297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</a:rPr>
              <a:t>EX7-4: </a:t>
            </a:r>
          </a:p>
          <a:p>
            <a:r>
              <a:rPr lang="ja-JP" altLang="en-US" sz="2400" dirty="0">
                <a:solidFill>
                  <a:srgbClr val="000090"/>
                </a:solidFill>
              </a:rPr>
              <a:t>今年の月と日を入力し、それが今年の</a:t>
            </a:r>
            <a:r>
              <a:rPr lang="en-US" altLang="ja-JP" sz="2400" dirty="0">
                <a:solidFill>
                  <a:srgbClr val="000090"/>
                </a:solidFill>
              </a:rPr>
              <a:t>1</a:t>
            </a:r>
            <a:r>
              <a:rPr lang="ja-JP" altLang="en-US" sz="2400" dirty="0">
                <a:solidFill>
                  <a:srgbClr val="000090"/>
                </a:solidFill>
              </a:rPr>
              <a:t>月</a:t>
            </a:r>
            <a:r>
              <a:rPr lang="en-US" altLang="ja-JP" sz="2400" dirty="0">
                <a:solidFill>
                  <a:srgbClr val="000090"/>
                </a:solidFill>
              </a:rPr>
              <a:t>1</a:t>
            </a:r>
            <a:r>
              <a:rPr lang="ja-JP" altLang="en-US" sz="2400" dirty="0">
                <a:solidFill>
                  <a:srgbClr val="000090"/>
                </a:solidFill>
              </a:rPr>
              <a:t>日から数えて何日目かを求めるプログラムを作成せよ． ただし、うるう年は考えないとする。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 EX7-4.c 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)</a:t>
            </a: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ヒント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: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前月までの月の合計数に日を加えればよい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.</a:t>
            </a:r>
          </a:p>
          <a:p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                （５月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29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日なら１月～４月の日の合計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(31+28+31+30)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に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29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を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               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加えればよい）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en-US" sz="2400" dirty="0">
                <a:solidFill>
                  <a:srgbClr val="000090"/>
                </a:solidFill>
              </a:rPr>
              <a:t>課題</a:t>
            </a:r>
            <a:r>
              <a:rPr lang="en-US" altLang="ja-JP" sz="2400" dirty="0">
                <a:solidFill>
                  <a:srgbClr val="000090"/>
                </a:solidFill>
              </a:rPr>
              <a:t>EX7-5:  </a:t>
            </a:r>
          </a:p>
          <a:p>
            <a:r>
              <a:rPr lang="ja-JP" altLang="en-US" sz="2400" dirty="0">
                <a:solidFill>
                  <a:srgbClr val="000090"/>
                </a:solidFill>
              </a:rPr>
              <a:t>今年</a:t>
            </a:r>
            <a:r>
              <a:rPr lang="ja-JP" altLang="ja-JP" sz="2400" dirty="0">
                <a:solidFill>
                  <a:srgbClr val="000090"/>
                </a:solidFill>
              </a:rPr>
              <a:t>の</a:t>
            </a:r>
            <a:r>
              <a:rPr lang="en-US" altLang="ja-JP" sz="2400" dirty="0">
                <a:solidFill>
                  <a:srgbClr val="000090"/>
                </a:solidFill>
              </a:rPr>
              <a:t>1</a:t>
            </a:r>
            <a:r>
              <a:rPr lang="ja-JP" altLang="ja-JP" sz="2400" dirty="0">
                <a:solidFill>
                  <a:srgbClr val="000090"/>
                </a:solidFill>
              </a:rPr>
              <a:t>月</a:t>
            </a:r>
            <a:r>
              <a:rPr lang="en-US" altLang="ja-JP" sz="2400" dirty="0">
                <a:solidFill>
                  <a:srgbClr val="000090"/>
                </a:solidFill>
              </a:rPr>
              <a:t>1</a:t>
            </a:r>
            <a:r>
              <a:rPr lang="ja-JP" altLang="ja-JP" sz="2400" dirty="0">
                <a:solidFill>
                  <a:srgbClr val="000090"/>
                </a:solidFill>
              </a:rPr>
              <a:t>日は</a:t>
            </a:r>
            <a:r>
              <a:rPr lang="ja-JP" altLang="en-US" sz="2400" dirty="0">
                <a:solidFill>
                  <a:srgbClr val="000090"/>
                </a:solidFill>
              </a:rPr>
              <a:t>日</a:t>
            </a:r>
            <a:r>
              <a:rPr lang="ja-JP" altLang="ja-JP" sz="2400" dirty="0">
                <a:solidFill>
                  <a:srgbClr val="000090"/>
                </a:solidFill>
              </a:rPr>
              <a:t>曜日でした．</a:t>
            </a:r>
            <a:r>
              <a:rPr lang="ja-JP" altLang="en-US" sz="2400" u="sng" dirty="0">
                <a:solidFill>
                  <a:srgbClr val="000090"/>
                </a:solidFill>
              </a:rPr>
              <a:t>今年</a:t>
            </a:r>
            <a:r>
              <a:rPr lang="ja-JP" altLang="ja-JP" sz="2400" u="sng" dirty="0">
                <a:solidFill>
                  <a:srgbClr val="000090"/>
                </a:solidFill>
              </a:rPr>
              <a:t>の月と日を入力し，それが何曜日であるか</a:t>
            </a:r>
            <a:r>
              <a:rPr lang="ja-JP" altLang="ja-JP" sz="2400" dirty="0">
                <a:solidFill>
                  <a:srgbClr val="000090"/>
                </a:solidFill>
              </a:rPr>
              <a:t>を出力するプログラムを作成</a:t>
            </a:r>
            <a:r>
              <a:rPr lang="ja-JP" altLang="ja-JP" sz="2400">
                <a:solidFill>
                  <a:srgbClr val="000090"/>
                </a:solidFill>
              </a:rPr>
              <a:t>せよ．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 EX7-5.c 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)</a:t>
            </a:r>
          </a:p>
          <a:p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　ヒント：１月１日から数えて何日目かを７で割ったあまりを利用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　　　　　１月１日（１日目）が木曜なら、１月２日（２日目）は何曜日？</a:t>
            </a:r>
            <a:endParaRPr lang="en-US" altLang="ja-JP" sz="2400" dirty="0">
              <a:solidFill>
                <a:srgbClr val="00009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5528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47813" y="448476"/>
            <a:ext cx="8757195" cy="1938992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発展課題</a:t>
            </a:r>
            <a:r>
              <a:rPr lang="en-US" altLang="ja-JP" sz="2400" dirty="0">
                <a:solidFill>
                  <a:srgbClr val="FF0000"/>
                </a:solidFill>
              </a:rPr>
              <a:t>EX7-6</a:t>
            </a:r>
            <a:r>
              <a:rPr lang="en-US" altLang="ja-JP" sz="2400" dirty="0">
                <a:solidFill>
                  <a:srgbClr val="000090"/>
                </a:solidFill>
              </a:rPr>
              <a:t>:</a:t>
            </a:r>
          </a:p>
          <a:p>
            <a:r>
              <a:rPr lang="ja-JP" altLang="en-US" sz="2400" dirty="0">
                <a:solidFill>
                  <a:srgbClr val="000090"/>
                </a:solidFill>
              </a:rPr>
              <a:t>知りたい年月日がその年の元日（これを第１日目とする）から数えて何日目で，大晦日まで何日残っているかを計算するプログラムを作成せよ．</a:t>
            </a:r>
            <a:r>
              <a:rPr lang="ja-JP" altLang="en-US" sz="2400" u="sng" dirty="0">
                <a:solidFill>
                  <a:srgbClr val="000090"/>
                </a:solidFill>
              </a:rPr>
              <a:t>ただし，考えている年がうるう年であるか，そうでないかにより計算を区別するもの</a:t>
            </a:r>
            <a:r>
              <a:rPr lang="ja-JP" altLang="en-US" sz="2400" dirty="0">
                <a:solidFill>
                  <a:srgbClr val="000090"/>
                </a:solidFill>
              </a:rPr>
              <a:t>とする．．</a:t>
            </a:r>
            <a:r>
              <a:rPr lang="en-US" altLang="ja-JP" sz="2400" dirty="0">
                <a:solidFill>
                  <a:srgbClr val="000090"/>
                </a:solidFill>
              </a:rPr>
              <a:t>(</a:t>
            </a:r>
            <a:r>
              <a:rPr lang="ja-JP" altLang="en-US" sz="24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 EX7-6.c 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)</a:t>
            </a:r>
            <a:endParaRPr lang="en-US" altLang="ja-JP" sz="2400" dirty="0">
              <a:solidFill>
                <a:srgbClr val="00009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E9D92-1A2F-6E4C-B5E3-8C7609C55A7A}" type="slidenum">
              <a:rPr kumimoji="1" lang="ja-JP" altLang="en-US" smtClean="0"/>
              <a:pPr/>
              <a:t>21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5528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9060" y="23091"/>
            <a:ext cx="8229600" cy="810635"/>
          </a:xfrm>
        </p:spPr>
        <p:txBody>
          <a:bodyPr/>
          <a:lstStyle/>
          <a:p>
            <a:r>
              <a:rPr kumimoji="1" lang="ja-JP" altLang="en-US" dirty="0"/>
              <a:t>実習結果のレポート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999219"/>
            <a:ext cx="8364979" cy="5558715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３つのソースファイル「</a:t>
            </a:r>
            <a:r>
              <a:rPr lang="en-US" altLang="ja-JP" dirty="0"/>
              <a:t>EX7</a:t>
            </a:r>
            <a:r>
              <a:rPr kumimoji="1" lang="en-US" altLang="ja-JP" dirty="0"/>
              <a:t>-3.c</a:t>
            </a:r>
            <a:r>
              <a:rPr kumimoji="1" lang="ja-JP" altLang="en-US" dirty="0"/>
              <a:t>」、「</a:t>
            </a:r>
            <a:r>
              <a:rPr lang="en-US" altLang="ja-JP" dirty="0"/>
              <a:t>EX7</a:t>
            </a:r>
            <a:r>
              <a:rPr kumimoji="1" lang="en-US" altLang="ja-JP" dirty="0"/>
              <a:t>-4.c</a:t>
            </a:r>
            <a:r>
              <a:rPr kumimoji="1" lang="ja-JP" altLang="en-US" dirty="0"/>
              <a:t>」、「</a:t>
            </a:r>
            <a:r>
              <a:rPr lang="en-US" altLang="ja-JP" dirty="0"/>
              <a:t>EX7</a:t>
            </a:r>
            <a:r>
              <a:rPr kumimoji="1" lang="en-US" altLang="ja-JP" dirty="0"/>
              <a:t>-5.c</a:t>
            </a:r>
            <a:r>
              <a:rPr kumimoji="1" lang="ja-JP" altLang="en-US" dirty="0"/>
              <a:t>」の中から少なくとも一つ</a:t>
            </a:r>
            <a:r>
              <a:rPr lang="ja-JP" altLang="en-US" dirty="0"/>
              <a:t>を添付ファイルにしてメールを送ってください。（もちろん</a:t>
            </a:r>
            <a:r>
              <a:rPr lang="en-US" altLang="ja-JP" dirty="0"/>
              <a:t>3</a:t>
            </a:r>
            <a:r>
              <a:rPr lang="ja-JP" altLang="en-US"/>
              <a:t>つとも提出してかまいません。）</a:t>
            </a:r>
            <a:endParaRPr lang="en-US" altLang="ja-JP" dirty="0"/>
          </a:p>
          <a:p>
            <a:r>
              <a:rPr kumimoji="1" lang="ja-JP" altLang="en-US" dirty="0"/>
              <a:t>宛先： </a:t>
            </a:r>
            <a:r>
              <a:rPr kumimoji="1" lang="en-US" altLang="ja-JP" dirty="0">
                <a:hlinkClick r:id="rId3"/>
              </a:rPr>
              <a:t>muroo@cc.tuat</a:t>
            </a:r>
            <a:r>
              <a:rPr lang="en-US" altLang="ja-JP" dirty="0">
                <a:hlinkClick r:id="rId3"/>
              </a:rPr>
              <a:t>.ac.jp</a:t>
            </a:r>
            <a:endParaRPr lang="en-US" altLang="ja-JP" dirty="0"/>
          </a:p>
          <a:p>
            <a:r>
              <a:rPr kumimoji="1" lang="ja-JP" altLang="en-US" dirty="0"/>
              <a:t>件名：コンピューター基礎実験</a:t>
            </a:r>
            <a:r>
              <a:rPr lang="ja-JP" altLang="en-US" dirty="0"/>
              <a:t>７</a:t>
            </a:r>
            <a:endParaRPr kumimoji="1" lang="en-US" altLang="ja-JP" dirty="0"/>
          </a:p>
          <a:p>
            <a:r>
              <a:rPr lang="ja-JP" altLang="en-US" dirty="0"/>
              <a:t>本文：感想および一言</a:t>
            </a:r>
            <a:endParaRPr kumimoji="1" lang="en-US" altLang="ja-JP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24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0804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判断と</a:t>
            </a:r>
            <a:r>
              <a:rPr lang="ja-JP" altLang="en-US" dirty="0"/>
              <a:t>分岐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" y="1214702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rgbClr val="12FF0E"/>
                </a:solidFill>
              </a:rPr>
              <a:t>■ </a:t>
            </a:r>
            <a:r>
              <a:rPr lang="ja-JP" altLang="en-US" sz="2400" dirty="0">
                <a:solidFill>
                  <a:srgbClr val="000090"/>
                </a:solidFill>
              </a:rPr>
              <a:t>２重分岐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         </a:t>
            </a:r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…</a:t>
            </a:r>
            <a:r>
              <a:rPr lang="ja-JP" altLang="en-US" sz="2400" dirty="0">
                <a:solidFill>
                  <a:srgbClr val="FF0000"/>
                </a:solidFill>
              </a:rPr>
              <a:t>条件式</a:t>
            </a:r>
            <a:r>
              <a:rPr lang="ja-JP" altLang="en-US" sz="2400" dirty="0">
                <a:solidFill>
                  <a:srgbClr val="000090"/>
                </a:solidFill>
              </a:rPr>
              <a:t>により２分岐選択制御</a:t>
            </a:r>
            <a:r>
              <a:rPr lang="en-US" altLang="ja-JP" sz="2400" dirty="0">
                <a:solidFill>
                  <a:srgbClr val="000090"/>
                </a:solidFill>
              </a:rPr>
              <a:t> [  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if  〜 else</a:t>
            </a:r>
            <a:r>
              <a:rPr lang="en-US" altLang="ja-JP" sz="2400" dirty="0">
                <a:solidFill>
                  <a:srgbClr val="000090"/>
                </a:solidFill>
              </a:rPr>
              <a:t>]</a:t>
            </a: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　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</a:t>
            </a:r>
            <a:r>
              <a:rPr lang="en-US" altLang="ja-JP" sz="2400" b="1" dirty="0">
                <a:solidFill>
                  <a:srgbClr val="000090"/>
                </a:solidFill>
                <a:latin typeface="Times New Roman"/>
                <a:cs typeface="Times New Roman"/>
              </a:rPr>
              <a:t>if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endParaRPr lang="en-US" altLang="ja-JP" sz="2400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r>
              <a:rPr lang="ja-JP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　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if  (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条件式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)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1;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else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    </a:t>
            </a:r>
            <a:r>
              <a:rPr lang="ja-JP" altLang="en-US" sz="2400" dirty="0">
                <a:solidFill>
                  <a:srgbClr val="000090"/>
                </a:solidFill>
                <a:latin typeface="Times New Roman"/>
                <a:cs typeface="Times New Roman"/>
              </a:rPr>
              <a:t>文</a:t>
            </a:r>
            <a:r>
              <a:rPr lang="en-US" altLang="ja-JP" sz="2400" dirty="0">
                <a:solidFill>
                  <a:srgbClr val="000090"/>
                </a:solidFill>
                <a:latin typeface="Times New Roman"/>
                <a:cs typeface="Times New Roman"/>
              </a:rPr>
              <a:t>2;</a:t>
            </a:r>
          </a:p>
          <a:p>
            <a:endParaRPr lang="en-US" altLang="ja-JP" sz="2400" dirty="0">
              <a:solidFill>
                <a:srgbClr val="000090"/>
              </a:solidFill>
            </a:endParaRPr>
          </a:p>
          <a:p>
            <a:endParaRPr lang="ja-JP" altLang="en-US" sz="2400" b="1" dirty="0">
              <a:solidFill>
                <a:srgbClr val="000090"/>
              </a:solidFill>
              <a:latin typeface="Times New Roman"/>
              <a:cs typeface="Times New Roman"/>
            </a:endParaRPr>
          </a:p>
          <a:p>
            <a:endParaRPr kumimoji="1" lang="ja-JP" altLang="en-US" sz="2400" dirty="0">
              <a:solidFill>
                <a:srgbClr val="00009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534269" y="2337286"/>
            <a:ext cx="4857169" cy="2308324"/>
          </a:xfrm>
          <a:prstGeom prst="rect">
            <a:avLst/>
          </a:prstGeom>
          <a:noFill/>
          <a:ln w="28575" cmpd="sng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000090"/>
                </a:solidFill>
              </a:rPr>
              <a:t>条件式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  (1)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関係演算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     </a:t>
            </a:r>
            <a:r>
              <a:rPr lang="ja-JP" altLang="en-US" sz="2400" dirty="0">
                <a:solidFill>
                  <a:srgbClr val="000090"/>
                </a:solidFill>
                <a:sym typeface="Wingdings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sym typeface="Wingdings"/>
              </a:rPr>
              <a:t>… </a:t>
            </a:r>
            <a:r>
              <a:rPr lang="ja-JP" altLang="en-US" sz="2400" dirty="0">
                <a:solidFill>
                  <a:srgbClr val="000090"/>
                </a:solidFill>
              </a:rPr>
              <a:t>２つの値の大小関係の比較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　　　　</a:t>
            </a:r>
            <a:r>
              <a:rPr lang="en-US" altLang="ja-JP" sz="2400" dirty="0">
                <a:solidFill>
                  <a:srgbClr val="000090"/>
                </a:solidFill>
              </a:rPr>
              <a:t> </a:t>
            </a:r>
            <a:endParaRPr lang="en-US" altLang="ja-JP" sz="2400" dirty="0">
              <a:solidFill>
                <a:srgbClr val="000090"/>
              </a:solidFill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</a:rPr>
              <a:t>  (2) </a:t>
            </a:r>
            <a:r>
              <a:rPr lang="ja-JP" altLang="en-US" sz="2400" dirty="0">
                <a:solidFill>
                  <a:srgbClr val="000090"/>
                </a:solidFill>
              </a:rPr>
              <a:t>論理演算</a:t>
            </a:r>
            <a:endParaRPr lang="en-US" altLang="ja-JP" sz="2400" dirty="0">
              <a:solidFill>
                <a:srgbClr val="000090"/>
              </a:solidFill>
            </a:endParaRPr>
          </a:p>
          <a:p>
            <a:r>
              <a:rPr lang="ja-JP" altLang="ja-JP" sz="2400" dirty="0">
                <a:solidFill>
                  <a:srgbClr val="000090"/>
                </a:solidFill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</a:rPr>
              <a:t> … </a:t>
            </a:r>
            <a:r>
              <a:rPr lang="ja-JP" altLang="en-US" sz="2400" dirty="0">
                <a:solidFill>
                  <a:srgbClr val="000090"/>
                </a:solidFill>
              </a:rPr>
              <a:t>条件を満たすか否かを判定</a:t>
            </a:r>
            <a:endParaRPr lang="en-US" altLang="ja-JP" sz="2400" dirty="0"/>
          </a:p>
        </p:txBody>
      </p:sp>
      <p:sp>
        <p:nvSpPr>
          <p:cNvPr id="3" name="正方形/長方形 2"/>
          <p:cNvSpPr/>
          <p:nvPr/>
        </p:nvSpPr>
        <p:spPr>
          <a:xfrm>
            <a:off x="920383" y="2337286"/>
            <a:ext cx="2043250" cy="2079809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06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96504" y="440284"/>
            <a:ext cx="3219004" cy="57197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ja-JP" sz="2800" dirty="0">
                <a:solidFill>
                  <a:srgbClr val="12FF0E"/>
                </a:solidFill>
              </a:rPr>
              <a:t>■ </a:t>
            </a:r>
            <a:r>
              <a:rPr kumimoji="1" lang="ja-JP" altLang="en-US" sz="2800" dirty="0">
                <a:solidFill>
                  <a:srgbClr val="000090"/>
                </a:solidFill>
              </a:rPr>
              <a:t>１．関係係演算子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470007"/>
              </p:ext>
            </p:extLst>
          </p:nvPr>
        </p:nvGraphicFramePr>
        <p:xfrm>
          <a:off x="481454" y="1330413"/>
          <a:ext cx="4816956" cy="473043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605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5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8570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rgbClr val="008000"/>
                          </a:solidFill>
                        </a:rPr>
                        <a:t>意味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数学記号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言語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=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==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より大きい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&gt;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&gt;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より小さい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&lt;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&lt;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等しいか，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より大きい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&gt;=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等しいか，</a:t>
                      </a:r>
                      <a:endParaRPr kumimoji="1" lang="en-US" altLang="ja-JP" sz="2000" dirty="0"/>
                    </a:p>
                    <a:p>
                      <a:r>
                        <a:rPr kumimoji="1" lang="ja-JP" altLang="en-US" sz="2000" dirty="0"/>
                        <a:t>より小さい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≦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&lt;=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7445">
                <a:tc>
                  <a:txBody>
                    <a:bodyPr/>
                    <a:lstStyle/>
                    <a:p>
                      <a:r>
                        <a:rPr kumimoji="1" lang="ja-JP" altLang="en-US" sz="2000" dirty="0"/>
                        <a:t>等しくない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≠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0090"/>
                          </a:solidFill>
                        </a:rPr>
                        <a:t>!=</a:t>
                      </a:r>
                      <a:endParaRPr kumimoji="1" lang="ja-JP" altLang="en-US" sz="24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3530692" y="970881"/>
            <a:ext cx="2046746" cy="5532200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65638" y="2981589"/>
            <a:ext cx="33306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Osaka"/>
                <a:ea typeface="Osaka"/>
                <a:cs typeface="Osaka"/>
              </a:rPr>
              <a:t> (Ex.1) </a:t>
            </a:r>
            <a:r>
              <a:rPr lang="en-US" altLang="ja-JP" sz="2400" dirty="0" err="1">
                <a:latin typeface="Osaka"/>
                <a:ea typeface="Osaka"/>
                <a:cs typeface="Osaka"/>
              </a:rPr>
              <a:t>a+b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= 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c</a:t>
            </a:r>
          </a:p>
          <a:p>
            <a:r>
              <a:rPr kumimoji="1" lang="en-US" altLang="ja-JP" sz="2400" dirty="0">
                <a:latin typeface="Osaka"/>
                <a:ea typeface="Osaka"/>
                <a:cs typeface="Osaka"/>
              </a:rPr>
              <a:t>         </a:t>
            </a:r>
            <a:r>
              <a:rPr kumimoji="1"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</a:t>
            </a:r>
            <a:r>
              <a:rPr kumimoji="1"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kumimoji="1"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 </a:t>
            </a:r>
            <a:r>
              <a:rPr kumimoji="1"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</a:p>
          <a:p>
            <a:endParaRPr kumimoji="1" lang="en-US" altLang="ja-JP" sz="2400" dirty="0">
              <a:solidFill>
                <a:srgbClr val="0000FF"/>
              </a:solidFill>
              <a:latin typeface="Osaka"/>
              <a:ea typeface="Osaka"/>
              <a:cs typeface="Osaka"/>
              <a:sym typeface="Wingdings"/>
            </a:endParaRP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 (Ex.2) </a:t>
            </a:r>
            <a:r>
              <a:rPr lang="en-US" altLang="ja-JP" sz="2400" dirty="0" err="1">
                <a:latin typeface="Osaka"/>
                <a:ea typeface="Osaka"/>
                <a:cs typeface="Osaka"/>
              </a:rPr>
              <a:t>a+b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</a:rPr>
              <a:t>≧</a:t>
            </a:r>
            <a:r>
              <a:rPr lang="en-US" altLang="ja-JP" sz="2400" dirty="0">
                <a:latin typeface="Osaka"/>
                <a:ea typeface="Osaka"/>
                <a:cs typeface="Osaka"/>
              </a:rPr>
              <a:t>c</a:t>
            </a:r>
          </a:p>
          <a:p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     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   </a:t>
            </a:r>
            <a:r>
              <a:rPr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a+b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&gt;= 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c</a:t>
            </a:r>
            <a:endParaRPr lang="ja-JP" altLang="en-US" sz="2400" dirty="0">
              <a:solidFill>
                <a:srgbClr val="0000FF"/>
              </a:solidFill>
              <a:latin typeface="Osaka"/>
              <a:ea typeface="Osaka"/>
              <a:cs typeface="Osaka"/>
            </a:endParaRPr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821111" y="2381555"/>
            <a:ext cx="22741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Osaka"/>
                <a:ea typeface="Osaka"/>
                <a:cs typeface="Osaka"/>
              </a:rPr>
              <a:t>条件式の書き方</a:t>
            </a:r>
          </a:p>
        </p:txBody>
      </p:sp>
    </p:spTree>
    <p:extLst>
      <p:ext uri="{BB962C8B-B14F-4D97-AF65-F5344CB8AC3E}">
        <p14:creationId xmlns:p14="http://schemas.microsoft.com/office/powerpoint/2010/main" val="348820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653992"/>
              </p:ext>
            </p:extLst>
          </p:nvPr>
        </p:nvGraphicFramePr>
        <p:xfrm>
          <a:off x="512424" y="1402329"/>
          <a:ext cx="8229600" cy="2560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81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1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66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意味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名前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rgbClr val="008000"/>
                          </a:solidFill>
                        </a:rPr>
                        <a:t>C</a:t>
                      </a:r>
                      <a:r>
                        <a:rPr kumimoji="1" lang="ja-JP" altLang="en-US" sz="2400" dirty="0">
                          <a:solidFill>
                            <a:srgbClr val="008000"/>
                          </a:solidFill>
                        </a:rPr>
                        <a:t>言語での表現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A, B</a:t>
                      </a:r>
                      <a:r>
                        <a:rPr kumimoji="1" lang="ja-JP" altLang="en-US" sz="2000" dirty="0"/>
                        <a:t>の両者とも成立すれば　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論理積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AND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A &amp;&amp;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A, B</a:t>
                      </a:r>
                      <a:r>
                        <a:rPr kumimoji="1" lang="ja-JP" altLang="en-US" sz="2000" dirty="0"/>
                        <a:t>のどちらかが成立すれば　</a:t>
                      </a:r>
                      <a:r>
                        <a:rPr kumimoji="1" lang="ja-JP" altLang="ja-JP" sz="2000" dirty="0"/>
                        <a:t>　</a:t>
                      </a:r>
                      <a:r>
                        <a:rPr kumimoji="1" lang="ja-JP" altLang="en-US" sz="2000" dirty="0"/>
                        <a:t>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論理和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OR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A || B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A</a:t>
                      </a:r>
                      <a:r>
                        <a:rPr kumimoji="1" lang="ja-JP" altLang="en-US" sz="2000" dirty="0"/>
                        <a:t>が成立しなければれば</a:t>
                      </a:r>
                      <a:r>
                        <a:rPr kumimoji="1" lang="ja-JP" altLang="ja-JP" sz="2000" dirty="0"/>
                        <a:t>　</a:t>
                      </a:r>
                      <a:r>
                        <a:rPr kumimoji="1" lang="ja-JP" altLang="en-US" sz="2000" dirty="0"/>
                        <a:t>真</a:t>
                      </a:r>
                      <a:endParaRPr kumimoji="1" lang="en-US" altLang="ja-JP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i="0" dirty="0">
                          <a:latin typeface="Times New Roman"/>
                          <a:cs typeface="Times New Roman"/>
                        </a:rPr>
                        <a:t>否定</a:t>
                      </a:r>
                      <a:endParaRPr kumimoji="1" lang="en-US" altLang="ja-JP" sz="2000" b="1" i="0" dirty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kumimoji="1" lang="en-US" altLang="ja-JP" sz="2000" b="1" i="0" dirty="0">
                          <a:latin typeface="Times New Roman"/>
                          <a:cs typeface="Times New Roman"/>
                        </a:rPr>
                        <a:t>NOT</a:t>
                      </a:r>
                      <a:endParaRPr kumimoji="1" lang="ja-JP" altLang="en-US" sz="20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i="0" dirty="0">
                          <a:latin typeface="Times New Roman"/>
                          <a:cs typeface="Times New Roman"/>
                        </a:rPr>
                        <a:t>!A</a:t>
                      </a:r>
                      <a:endParaRPr kumimoji="1" lang="ja-JP" altLang="en-US" sz="2400" b="1" i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96504" y="293044"/>
            <a:ext cx="2984542" cy="571972"/>
          </a:xfrm>
        </p:spPr>
        <p:txBody>
          <a:bodyPr>
            <a:normAutofit/>
          </a:bodyPr>
          <a:lstStyle/>
          <a:p>
            <a:pPr algn="l"/>
            <a:r>
              <a:rPr lang="en-US" altLang="ja-JP" sz="2800" dirty="0">
                <a:solidFill>
                  <a:srgbClr val="12FF0E"/>
                </a:solidFill>
              </a:rPr>
              <a:t>■ </a:t>
            </a:r>
            <a:r>
              <a:rPr kumimoji="1" lang="ja-JP" altLang="en-US" sz="2800" dirty="0">
                <a:solidFill>
                  <a:srgbClr val="000090"/>
                </a:solidFill>
              </a:rPr>
              <a:t>２．論理演算子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7401" y="832781"/>
            <a:ext cx="4184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rgbClr val="000090"/>
                </a:solidFill>
              </a:rPr>
              <a:t>A, B </a:t>
            </a:r>
            <a:r>
              <a:rPr kumimoji="1" lang="ja-JP" altLang="en-US" sz="2400" dirty="0">
                <a:solidFill>
                  <a:srgbClr val="000090"/>
                </a:solidFill>
              </a:rPr>
              <a:t>のそれぞれを条件式として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81217" y="4239836"/>
            <a:ext cx="7372932" cy="1569660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Osaka"/>
                <a:ea typeface="Osaka"/>
                <a:cs typeface="Osaka"/>
              </a:rPr>
              <a:t>(Ex.1) “</a:t>
            </a:r>
            <a:r>
              <a:rPr kumimoji="1" lang="en-US" altLang="ja-JP" sz="2400" dirty="0" err="1">
                <a:latin typeface="Osaka"/>
                <a:ea typeface="Osaka"/>
                <a:cs typeface="Osaka"/>
              </a:rPr>
              <a:t>x+y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= c”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と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“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z &gt; 0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”</a:t>
            </a:r>
            <a:r>
              <a:rPr kumimoji="1" lang="en-US" altLang="ja-JP" sz="2400" dirty="0">
                <a:latin typeface="Osaka"/>
                <a:ea typeface="Osaka"/>
                <a:cs typeface="Osaka"/>
              </a:rPr>
              <a:t> </a:t>
            </a:r>
            <a:r>
              <a:rPr kumimoji="1" lang="ja-JP" altLang="en-US" sz="2400" dirty="0">
                <a:latin typeface="Osaka"/>
                <a:ea typeface="Osaka"/>
                <a:cs typeface="Osaka"/>
              </a:rPr>
              <a:t>の両方が成立すれば真</a:t>
            </a:r>
            <a:endParaRPr kumimoji="1" lang="en-US" altLang="ja-JP" sz="2400" dirty="0">
              <a:latin typeface="Osaka"/>
              <a:ea typeface="Osaka"/>
              <a:cs typeface="Osaka"/>
            </a:endParaRPr>
          </a:p>
          <a:p>
            <a:r>
              <a:rPr lang="ja-JP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en-US" altLang="ja-JP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         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 err="1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x+y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c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z &gt; 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(Ex.2) “0 &lt; x &lt; 100 ”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0 &lt; x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x &lt; 100</a:t>
            </a:r>
          </a:p>
          <a:p>
            <a:r>
              <a:rPr lang="en-US" altLang="ja-JP" sz="2400" dirty="0">
                <a:latin typeface="Osaka"/>
                <a:ea typeface="Osaka"/>
                <a:cs typeface="Osaka"/>
              </a:rPr>
              <a:t>(Ex.3) “x = y = 1”</a:t>
            </a:r>
            <a:r>
              <a:rPr lang="ja-JP" altLang="en-US" sz="2400" dirty="0">
                <a:solidFill>
                  <a:srgbClr val="000090"/>
                </a:solidFill>
                <a:latin typeface="Osaka"/>
                <a:ea typeface="Osaka"/>
                <a:cs typeface="Osaka"/>
              </a:rPr>
              <a:t> 　</a:t>
            </a:r>
            <a:r>
              <a:rPr lang="ja-JP" altLang="en-US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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x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&amp;&amp;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y </a:t>
            </a:r>
            <a:r>
              <a:rPr lang="en-US" altLang="ja-JP" sz="2400" dirty="0">
                <a:solidFill>
                  <a:srgbClr val="FF0000"/>
                </a:solidFill>
                <a:latin typeface="Osaka"/>
                <a:ea typeface="Osaka"/>
                <a:cs typeface="Osaka"/>
                <a:sym typeface="Wingdings"/>
              </a:rPr>
              <a:t>==</a:t>
            </a:r>
            <a:r>
              <a:rPr lang="en-US" altLang="ja-JP" sz="2400" dirty="0">
                <a:solidFill>
                  <a:srgbClr val="0000FF"/>
                </a:solidFill>
                <a:latin typeface="Osaka"/>
                <a:ea typeface="Osaka"/>
                <a:cs typeface="Osaka"/>
                <a:sym typeface="Wingdings"/>
              </a:rPr>
              <a:t> 1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2773" y="5997998"/>
            <a:ext cx="86205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注</a:t>
            </a:r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) || 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よりも</a:t>
            </a:r>
            <a:r>
              <a:rPr kumimoji="1"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 &amp;&amp; 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の方が優先順位は高い．　同じ順位の間では左から順</a:t>
            </a:r>
            <a:endParaRPr kumimoji="1" lang="en-US" altLang="ja-JP" sz="20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  <a:p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　　</a:t>
            </a:r>
            <a:r>
              <a:rPr kumimoji="1" lang="ja-JP" altLang="en-US" sz="2000" dirty="0" err="1">
                <a:solidFill>
                  <a:srgbClr val="008000"/>
                </a:solidFill>
                <a:latin typeface="Osaka"/>
                <a:ea typeface="Osaka"/>
                <a:cs typeface="Osaka"/>
              </a:rPr>
              <a:t>に評</a:t>
            </a:r>
            <a:r>
              <a:rPr kumimoji="1"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価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される．また，</a:t>
            </a:r>
            <a:r>
              <a:rPr lang="en-US" altLang="ja-JP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( ) </a:t>
            </a:r>
            <a:r>
              <a:rPr lang="ja-JP" altLang="en-US" sz="2000" dirty="0">
                <a:solidFill>
                  <a:srgbClr val="008000"/>
                </a:solidFill>
                <a:latin typeface="Osaka"/>
                <a:ea typeface="Osaka"/>
                <a:cs typeface="Osaka"/>
              </a:rPr>
              <a:t>でくくってあればその中が先に評価される．</a:t>
            </a:r>
            <a:endParaRPr kumimoji="1" lang="ja-JP" altLang="en-US" sz="2000" dirty="0">
              <a:solidFill>
                <a:srgbClr val="008000"/>
              </a:solidFill>
              <a:latin typeface="Osaka"/>
              <a:ea typeface="Osaka"/>
              <a:cs typeface="Osaka"/>
            </a:endParaRPr>
          </a:p>
        </p:txBody>
      </p:sp>
    </p:spTree>
    <p:extLst>
      <p:ext uri="{BB962C8B-B14F-4D97-AF65-F5344CB8AC3E}">
        <p14:creationId xmlns:p14="http://schemas.microsoft.com/office/powerpoint/2010/main" val="58324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99FF9F"/>
                </a:solidFill>
              </a:rPr>
              <a:t>「</a:t>
            </a:r>
            <a:r>
              <a:rPr kumimoji="1" lang="en-US" altLang="ja-JP" dirty="0">
                <a:solidFill>
                  <a:srgbClr val="99FF9F"/>
                </a:solidFill>
              </a:rPr>
              <a:t>if</a:t>
            </a:r>
            <a:r>
              <a:rPr kumimoji="1" lang="ja-JP" altLang="en-US" dirty="0">
                <a:solidFill>
                  <a:srgbClr val="99FF9F"/>
                </a:solidFill>
              </a:rPr>
              <a:t>文」の書き方（コツ）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7"/>
            <a:ext cx="8686800" cy="516788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ja-JP" dirty="0"/>
              <a:t>If</a:t>
            </a:r>
            <a:r>
              <a:rPr lang="ja-JP" altLang="en-US" dirty="0"/>
              <a:t>文は、カッコが多いので、先にカッコを書いてしまうのがコツです。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endParaRPr lang="en-US" altLang="ja-JP" dirty="0"/>
          </a:p>
          <a:p>
            <a:pPr>
              <a:buNone/>
            </a:pP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後から</a:t>
            </a:r>
            <a:r>
              <a:rPr lang="en-US" altLang="ja-JP" dirty="0"/>
              <a:t>(  )</a:t>
            </a:r>
            <a:r>
              <a:rPr lang="ja-JP" altLang="en-US" dirty="0"/>
              <a:t>内に条件式、</a:t>
            </a:r>
            <a:r>
              <a:rPr lang="en-US" altLang="ja-JP" dirty="0"/>
              <a:t>{  }</a:t>
            </a:r>
            <a:r>
              <a:rPr lang="ja-JP" altLang="en-US" dirty="0"/>
              <a:t>内に文を書きます。</a:t>
            </a:r>
          </a:p>
          <a:p>
            <a:pPr>
              <a:buNone/>
            </a:pP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42417" y="2393004"/>
            <a:ext cx="307394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if(){</a:t>
            </a:r>
          </a:p>
          <a:p>
            <a:r>
              <a:rPr lang="en-US" altLang="ja-JP" dirty="0"/>
              <a:t>}</a:t>
            </a:r>
          </a:p>
          <a:p>
            <a:r>
              <a:rPr kumimoji="1" lang="en-US" altLang="ja-JP" dirty="0"/>
              <a:t>else{</a:t>
            </a:r>
          </a:p>
          <a:p>
            <a:r>
              <a:rPr lang="en-US" altLang="ja-JP" dirty="0"/>
              <a:t>}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42417" y="4299626"/>
            <a:ext cx="3073940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if(</a:t>
            </a:r>
            <a:r>
              <a:rPr kumimoji="1" lang="en-US" altLang="ja-JP" dirty="0">
                <a:solidFill>
                  <a:srgbClr val="FF0000"/>
                </a:solidFill>
              </a:rPr>
              <a:t>x&gt;=0</a:t>
            </a:r>
            <a:r>
              <a:rPr kumimoji="1" lang="en-US" altLang="ja-JP" dirty="0"/>
              <a:t>){</a:t>
            </a:r>
            <a:endParaRPr lang="en-US" altLang="ja-JP" dirty="0"/>
          </a:p>
          <a:p>
            <a:r>
              <a:rPr lang="en-US" altLang="ja-JP" dirty="0">
                <a:solidFill>
                  <a:srgbClr val="00B050"/>
                </a:solidFill>
              </a:rPr>
              <a:t>      </a:t>
            </a:r>
            <a:r>
              <a:rPr lang="en-US" altLang="ja-JP" dirty="0" err="1">
                <a:solidFill>
                  <a:srgbClr val="00B050"/>
                </a:solidFill>
              </a:rPr>
              <a:t>printf</a:t>
            </a:r>
            <a:r>
              <a:rPr lang="en-US" altLang="ja-JP" dirty="0">
                <a:solidFill>
                  <a:srgbClr val="00B050"/>
                </a:solidFill>
              </a:rPr>
              <a:t>(”|x|=%f\</a:t>
            </a:r>
            <a:r>
              <a:rPr lang="en-US" altLang="ja-JP" dirty="0" err="1">
                <a:solidFill>
                  <a:srgbClr val="00B050"/>
                </a:solidFill>
              </a:rPr>
              <a:t>n”,x</a:t>
            </a:r>
            <a:r>
              <a:rPr lang="en-US" altLang="ja-JP" dirty="0">
                <a:solidFill>
                  <a:srgbClr val="00B050"/>
                </a:solidFill>
              </a:rPr>
              <a:t>);</a:t>
            </a:r>
          </a:p>
          <a:p>
            <a:r>
              <a:rPr lang="en-US" altLang="ja-JP" dirty="0"/>
              <a:t>}</a:t>
            </a:r>
          </a:p>
          <a:p>
            <a:r>
              <a:rPr kumimoji="1" lang="en-US" altLang="ja-JP" dirty="0"/>
              <a:t>else{</a:t>
            </a:r>
          </a:p>
          <a:p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      </a:t>
            </a:r>
            <a:r>
              <a:rPr lang="en-US" altLang="ja-JP" dirty="0" err="1">
                <a:solidFill>
                  <a:schemeClr val="accent6">
                    <a:lumMod val="75000"/>
                  </a:schemeClr>
                </a:solidFill>
              </a:rPr>
              <a:t>printf</a:t>
            </a:r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(”|x|=%f\n”,-x);</a:t>
            </a:r>
            <a:endParaRPr kumimoji="1" lang="en-US" altLang="ja-JP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altLang="ja-JP" dirty="0"/>
              <a:t>}</a:t>
            </a:r>
            <a:endParaRPr kumimoji="1" lang="ja-JP" altLang="en-US" dirty="0"/>
          </a:p>
        </p:txBody>
      </p:sp>
      <p:cxnSp>
        <p:nvCxnSpPr>
          <p:cNvPr id="7" name="直線コネクタ 6"/>
          <p:cNvCxnSpPr/>
          <p:nvPr/>
        </p:nvCxnSpPr>
        <p:spPr>
          <a:xfrm>
            <a:off x="1681018" y="4626864"/>
            <a:ext cx="0" cy="1832302"/>
          </a:xfrm>
          <a:prstGeom prst="line">
            <a:avLst/>
          </a:prstGeom>
          <a:ln>
            <a:solidFill>
              <a:srgbClr val="00B0F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H="1">
            <a:off x="1681018" y="6253018"/>
            <a:ext cx="3140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995055" y="6089834"/>
            <a:ext cx="2618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頭をそろえる（インデント）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01046" y="2393004"/>
            <a:ext cx="40158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カッコ</a:t>
            </a:r>
            <a:r>
              <a:rPr kumimoji="1" lang="ja-JP" altLang="en-US" dirty="0"/>
              <a:t>類は左の例のようにそろえると</a:t>
            </a:r>
            <a:endParaRPr kumimoji="1" lang="en-US" altLang="ja-JP" dirty="0"/>
          </a:p>
          <a:p>
            <a:r>
              <a:rPr lang="ja-JP" altLang="en-US" dirty="0"/>
              <a:t>見やすいです（他のスタイルもあります）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756727" y="4299626"/>
            <a:ext cx="41601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dirty="0"/>
              <a:t>（  ）内に条件式： </a:t>
            </a:r>
            <a:r>
              <a:rPr kumimoji="1" lang="en-US" altLang="ja-JP" dirty="0">
                <a:solidFill>
                  <a:srgbClr val="FF0000"/>
                </a:solidFill>
              </a:rPr>
              <a:t>x&gt;=0</a:t>
            </a:r>
            <a:endParaRPr lang="en-US" altLang="ja-JP" dirty="0"/>
          </a:p>
          <a:p>
            <a:pPr>
              <a:buFont typeface="Arial" pitchFamily="34" charset="0"/>
              <a:buChar char="•"/>
            </a:pPr>
            <a:r>
              <a:rPr lang="ja-JP" altLang="en-US" dirty="0"/>
              <a:t>初めの</a:t>
            </a:r>
            <a:r>
              <a:rPr kumimoji="1" lang="en-US" altLang="ja-JP" dirty="0"/>
              <a:t>{  }</a:t>
            </a:r>
            <a:r>
              <a:rPr kumimoji="1" lang="ja-JP" altLang="en-US" dirty="0"/>
              <a:t>内に文１</a:t>
            </a:r>
            <a:r>
              <a:rPr kumimoji="1" lang="en-US" altLang="ja-JP" dirty="0"/>
              <a:t>: </a:t>
            </a:r>
            <a:r>
              <a:rPr kumimoji="1" lang="en-US" altLang="ja-JP" dirty="0" err="1">
                <a:solidFill>
                  <a:srgbClr val="00B050"/>
                </a:solidFill>
              </a:rPr>
              <a:t>printf</a:t>
            </a:r>
            <a:r>
              <a:rPr kumimoji="1" lang="en-US" altLang="ja-JP" dirty="0">
                <a:solidFill>
                  <a:srgbClr val="00B050"/>
                </a:solidFill>
              </a:rPr>
              <a:t>(”|x|=%f\</a:t>
            </a:r>
            <a:r>
              <a:rPr kumimoji="1" lang="en-US" altLang="ja-JP" dirty="0" err="1">
                <a:solidFill>
                  <a:srgbClr val="00B050"/>
                </a:solidFill>
              </a:rPr>
              <a:t>n”,x</a:t>
            </a:r>
            <a:r>
              <a:rPr kumimoji="1" lang="en-US" altLang="ja-JP" dirty="0">
                <a:solidFill>
                  <a:srgbClr val="00B050"/>
                </a:solidFill>
              </a:rPr>
              <a:t>);</a:t>
            </a:r>
          </a:p>
          <a:p>
            <a:pPr>
              <a:buFont typeface="Arial" pitchFamily="34" charset="0"/>
              <a:buChar char="•"/>
            </a:pPr>
            <a:r>
              <a:rPr kumimoji="1" lang="ja-JP" altLang="en-US" dirty="0"/>
              <a:t>次の</a:t>
            </a:r>
            <a:r>
              <a:rPr kumimoji="1" lang="en-US" altLang="ja-JP" dirty="0"/>
              <a:t>{  }</a:t>
            </a:r>
            <a:r>
              <a:rPr kumimoji="1" lang="ja-JP" altLang="en-US" dirty="0"/>
              <a:t>内に文２：</a:t>
            </a:r>
            <a:r>
              <a:rPr lang="en-US" altLang="ja-JP" dirty="0"/>
              <a:t> </a:t>
            </a:r>
            <a:r>
              <a:rPr lang="en-US" altLang="ja-JP" dirty="0" err="1">
                <a:solidFill>
                  <a:schemeClr val="accent6">
                    <a:lumMod val="75000"/>
                  </a:schemeClr>
                </a:solidFill>
              </a:rPr>
              <a:t>printf</a:t>
            </a:r>
            <a:r>
              <a:rPr lang="en-US" altLang="ja-JP" dirty="0">
                <a:solidFill>
                  <a:schemeClr val="accent6">
                    <a:lumMod val="75000"/>
                  </a:schemeClr>
                </a:solidFill>
              </a:rPr>
              <a:t>(”|x|=%f\n”,-x);</a:t>
            </a:r>
            <a:endParaRPr kumimoji="1" lang="en-US" altLang="ja-JP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86AF08-723A-4F14-A8CB-3877F3158B96}"/>
              </a:ext>
            </a:extLst>
          </p:cNvPr>
          <p:cNvSpPr txBox="1"/>
          <p:nvPr/>
        </p:nvSpPr>
        <p:spPr>
          <a:xfrm>
            <a:off x="4901046" y="5360908"/>
            <a:ext cx="3718069" cy="1077218"/>
          </a:xfrm>
          <a:prstGeom prst="rect">
            <a:avLst/>
          </a:prstGeom>
          <a:solidFill>
            <a:srgbClr val="FFFF00"/>
          </a:solidFill>
          <a:ln w="38100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3200" dirty="0"/>
              <a:t>Eclipse</a:t>
            </a:r>
            <a:r>
              <a:rPr kumimoji="1" lang="ja-JP" altLang="en-US" sz="3200" dirty="0"/>
              <a:t>では自動的に</a:t>
            </a:r>
            <a:endParaRPr kumimoji="1" lang="en-US" altLang="ja-JP" sz="3200" dirty="0"/>
          </a:p>
          <a:p>
            <a:r>
              <a:rPr kumimoji="1" lang="ja-JP" altLang="en-US" sz="3200" dirty="0"/>
              <a:t>補ってくれます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41775" y="621328"/>
            <a:ext cx="8337839" cy="4893647"/>
          </a:xfrm>
          <a:prstGeom prst="rect">
            <a:avLst/>
          </a:prstGeom>
          <a:noFill/>
          <a:ln w="28575" cmpd="sng">
            <a:solidFill>
              <a:srgbClr val="FF49E5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前回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課題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EX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6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-4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：　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二次方程式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ax</a:t>
            </a:r>
            <a:r>
              <a:rPr kumimoji="1" lang="en-US" altLang="ja-JP" sz="2400" b="1" baseline="30000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2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+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bx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+</a:t>
            </a:r>
            <a:r>
              <a:rPr kumimoji="1" lang="en-US" altLang="ja-JP" sz="2400" b="1" i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c</a:t>
            </a:r>
            <a:r>
              <a:rPr kumimoji="1" lang="en-US" altLang="ja-JP" sz="2400" b="1" dirty="0">
                <a:solidFill>
                  <a:srgbClr val="000090"/>
                </a:solidFill>
                <a:latin typeface="Times New Roman"/>
                <a:ea typeface="ＭＳ Ｐゴシック"/>
                <a:cs typeface="Times New Roman"/>
              </a:rPr>
              <a:t>=0 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の</a:t>
            </a:r>
            <a:r>
              <a:rPr kumimoji="1" lang="ja-JP" altLang="en-US" sz="2400" dirty="0">
                <a:solidFill>
                  <a:srgbClr val="FF0000"/>
                </a:solidFill>
                <a:latin typeface="ＭＳ Ｐゴシック"/>
                <a:ea typeface="ＭＳ Ｐゴシック"/>
                <a:cs typeface="ＭＳ Ｐゴシック"/>
              </a:rPr>
              <a:t>解を具体的に出力する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プログラムを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作れ．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ただし</a:t>
            </a:r>
            <a:endParaRPr kumimoji="1" lang="en-US" altLang="ja-JP" sz="2400" dirty="0">
              <a:solidFill>
                <a:srgbClr val="000090"/>
              </a:solidFill>
              <a:latin typeface="ＭＳ Ｐゴシック"/>
              <a:ea typeface="ＭＳ Ｐゴシック"/>
              <a:cs typeface="ＭＳ Ｐゴシック"/>
            </a:endParaRP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解が重解なら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         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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重解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								 x = … </a:t>
            </a:r>
          </a:p>
          <a:p>
            <a:r>
              <a:rPr lang="ja-JP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解が２つの実解なら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　相異なる</a:t>
            </a:r>
            <a:r>
              <a:rPr lang="en-US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実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数解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x</a:t>
            </a:r>
            <a:r>
              <a:rPr lang="en-US" altLang="ja-JP" sz="2400" baseline="-250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 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</a:rPr>
              <a:t>=…, …</a:t>
            </a:r>
          </a:p>
          <a:p>
            <a:r>
              <a:rPr kumimoji="1" lang="ja-JP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　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解が複素数なら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</a:rPr>
              <a:t>       </a:t>
            </a:r>
            <a:r>
              <a:rPr kumimoji="1"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　</a:t>
            </a:r>
            <a:r>
              <a:rPr lang="ja-JP" altLang="en-US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相異なる複素数解</a:t>
            </a:r>
            <a:endParaRPr lang="en-US" altLang="ja-JP" sz="2400" dirty="0">
              <a:solidFill>
                <a:srgbClr val="00009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</a:t>
            </a:r>
            <a:r>
              <a:rPr kumimoji="1"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x = …  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+ … </a:t>
            </a:r>
            <a:r>
              <a:rPr lang="en-US" altLang="ja-JP" sz="2400" b="1" dirty="0" err="1">
                <a:solidFill>
                  <a:srgbClr val="FF0000"/>
                </a:solidFill>
                <a:latin typeface="Times New Roman"/>
                <a:ea typeface="ＭＳ Ｐゴシック"/>
                <a:cs typeface="Times New Roman"/>
                <a:sym typeface="Wingdings"/>
              </a:rPr>
              <a:t>i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 </a:t>
            </a:r>
          </a:p>
          <a:p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								 x = …  - … </a:t>
            </a:r>
            <a:r>
              <a:rPr lang="en-US" altLang="ja-JP" sz="2400" b="1" dirty="0" err="1">
                <a:solidFill>
                  <a:srgbClr val="FF0000"/>
                </a:solidFill>
                <a:latin typeface="Times New Roman"/>
                <a:cs typeface="Times New Roman"/>
                <a:sym typeface="Wingdings"/>
              </a:rPr>
              <a:t>i</a:t>
            </a:r>
            <a:r>
              <a:rPr lang="en-US" altLang="ja-JP" sz="2400" dirty="0">
                <a:solidFill>
                  <a:srgbClr val="000090"/>
                </a:solidFill>
                <a:latin typeface="ＭＳ Ｐゴシック"/>
                <a:cs typeface="ＭＳ Ｐゴシック"/>
                <a:sym typeface="Wingdings"/>
              </a:rPr>
              <a:t> </a:t>
            </a:r>
          </a:p>
          <a:p>
            <a:r>
              <a:rPr lang="ja-JP" altLang="en-US" sz="2400" dirty="0">
                <a:solidFill>
                  <a:srgbClr val="000090"/>
                </a:solidFill>
                <a:latin typeface="ＭＳ Ｐゴシック"/>
                <a:ea typeface="ＭＳ Ｐゴシック"/>
                <a:cs typeface="ＭＳ Ｐゴシック"/>
                <a:sym typeface="Wingdings"/>
              </a:rPr>
              <a:t>のように表現せよ．</a:t>
            </a:r>
            <a:r>
              <a:rPr lang="en-US" altLang="ja-JP" sz="2400" dirty="0">
                <a:latin typeface="ＭＳ Ｐゴシック"/>
                <a:cs typeface="ＭＳ Ｐゴシック"/>
              </a:rPr>
              <a:t>(</a:t>
            </a:r>
            <a:r>
              <a:rPr lang="ja-JP" altLang="en-US" sz="2400" dirty="0">
                <a:latin typeface="ＭＳ Ｐゴシック"/>
                <a:cs typeface="ＭＳ Ｐゴシック"/>
                <a:sym typeface="Wingdings"/>
              </a:rPr>
              <a:t></a:t>
            </a:r>
            <a:r>
              <a:rPr lang="en-US" altLang="ja-JP" sz="2400" dirty="0">
                <a:latin typeface="ＭＳ Ｐゴシック"/>
                <a:cs typeface="ＭＳ Ｐゴシック"/>
                <a:sym typeface="Wingdings"/>
              </a:rPr>
              <a:t> </a:t>
            </a:r>
            <a:r>
              <a:rPr lang="en-US" altLang="ja-JP" sz="2400" dirty="0">
                <a:solidFill>
                  <a:srgbClr val="FF0000"/>
                </a:solidFill>
                <a:sym typeface="Wingdings"/>
              </a:rPr>
              <a:t>EX6-4.c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)  </a:t>
            </a:r>
            <a:r>
              <a:rPr lang="ja-JP" altLang="en-US" sz="2400" dirty="0">
                <a:solidFill>
                  <a:srgbClr val="000000"/>
                </a:solidFill>
                <a:latin typeface="ＭＳ Ｐゴシック"/>
                <a:cs typeface="ＭＳ Ｐゴシック"/>
                <a:sym typeface="Wingdings"/>
              </a:rPr>
              <a:t>実行例として</a:t>
            </a:r>
            <a:endParaRPr lang="en-US" altLang="ja-JP" sz="2400" dirty="0">
              <a:solidFill>
                <a:srgbClr val="000000"/>
              </a:solidFill>
              <a:latin typeface="ＭＳ Ｐゴシック"/>
              <a:cs typeface="ＭＳ Ｐゴシック"/>
              <a:sym typeface="Wingdings"/>
            </a:endParaRPr>
          </a:p>
          <a:p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(1)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=-2, (2)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=-2,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 (3)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a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b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=1, </a:t>
            </a:r>
            <a:r>
              <a:rPr lang="en-US" altLang="ja-JP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c</a:t>
            </a:r>
            <a:r>
              <a:rPr lang="en-US" altLang="ja-JP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=1</a:t>
            </a:r>
          </a:p>
          <a:p>
            <a:r>
              <a:rPr lang="ja-JP" altLang="en-US" sz="2400" b="1" dirty="0">
                <a:solidFill>
                  <a:srgbClr val="000000"/>
                </a:solidFill>
                <a:latin typeface="Times New Roman"/>
                <a:cs typeface="Times New Roman"/>
              </a:rPr>
              <a:t>を試みよ．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186D2-AFC2-584C-A244-75779A522BAD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9636" y="5562736"/>
            <a:ext cx="76991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solidFill>
                  <a:srgbClr val="008000"/>
                </a:solidFill>
              </a:rPr>
              <a:t>（注）　平方根の計算が必要になるので　　</a:t>
            </a:r>
            <a:r>
              <a:rPr lang="en-US" altLang="ja-JP" sz="2000" dirty="0">
                <a:solidFill>
                  <a:srgbClr val="008000"/>
                </a:solidFill>
              </a:rPr>
              <a:t>#include&lt;</a:t>
            </a:r>
            <a:r>
              <a:rPr lang="en-US" altLang="ja-JP" sz="2000" dirty="0" err="1">
                <a:solidFill>
                  <a:srgbClr val="008000"/>
                </a:solidFill>
              </a:rPr>
              <a:t>stdio.h</a:t>
            </a:r>
            <a:r>
              <a:rPr lang="en-US" altLang="ja-JP" sz="2000" dirty="0">
                <a:solidFill>
                  <a:srgbClr val="008000"/>
                </a:solidFill>
              </a:rPr>
              <a:t>&gt;</a:t>
            </a:r>
            <a:r>
              <a:rPr lang="ja-JP" altLang="en-US" sz="2000" dirty="0">
                <a:solidFill>
                  <a:srgbClr val="008000"/>
                </a:solidFill>
              </a:rPr>
              <a:t>　のつぎに</a:t>
            </a:r>
            <a:endParaRPr lang="en-US" altLang="ja-JP" sz="2000" dirty="0">
              <a:solidFill>
                <a:srgbClr val="008000"/>
              </a:solidFill>
            </a:endParaRPr>
          </a:p>
          <a:p>
            <a:r>
              <a:rPr lang="en-US" altLang="ja-JP" sz="2000" dirty="0">
                <a:solidFill>
                  <a:srgbClr val="008000"/>
                </a:solidFill>
              </a:rPr>
              <a:t>	</a:t>
            </a:r>
            <a:r>
              <a:rPr lang="ja-JP" altLang="en-US" sz="2000" dirty="0">
                <a:solidFill>
                  <a:srgbClr val="008000"/>
                </a:solidFill>
              </a:rPr>
              <a:t>　</a:t>
            </a:r>
            <a:r>
              <a:rPr lang="en-US" altLang="ja-JP" sz="2000" dirty="0">
                <a:solidFill>
                  <a:srgbClr val="008000"/>
                </a:solidFill>
              </a:rPr>
              <a:t>#include&lt;</a:t>
            </a:r>
            <a:r>
              <a:rPr lang="en-US" altLang="ja-JP" sz="2000" dirty="0" err="1">
                <a:solidFill>
                  <a:srgbClr val="008000"/>
                </a:solidFill>
              </a:rPr>
              <a:t>math.h</a:t>
            </a:r>
            <a:r>
              <a:rPr lang="en-US" altLang="ja-JP" sz="2000" dirty="0">
                <a:solidFill>
                  <a:srgbClr val="008000"/>
                </a:solidFill>
              </a:rPr>
              <a:t>&gt;</a:t>
            </a:r>
            <a:r>
              <a:rPr lang="ja-JP" altLang="en-US" sz="2000" dirty="0">
                <a:solidFill>
                  <a:srgbClr val="008000"/>
                </a:solidFill>
              </a:rPr>
              <a:t>　を書き加えること</a:t>
            </a:r>
            <a:endParaRPr kumimoji="1" lang="ja-JP" altLang="en-US" sz="2000" dirty="0">
              <a:solidFill>
                <a:srgbClr val="008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763818" y="1570182"/>
            <a:ext cx="2789382" cy="2747818"/>
          </a:xfrm>
          <a:prstGeom prst="rect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708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前回課題６</a:t>
            </a:r>
            <a:r>
              <a:rPr lang="en-US" altLang="ja-JP" dirty="0">
                <a:solidFill>
                  <a:srgbClr val="99FF9F"/>
                </a:solidFill>
              </a:rPr>
              <a:t>-</a:t>
            </a:r>
            <a:r>
              <a:rPr lang="ja-JP" altLang="en-US" dirty="0">
                <a:solidFill>
                  <a:srgbClr val="99FF9F"/>
                </a:solidFill>
              </a:rPr>
              <a:t>４の条件わけ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0946" y="1417638"/>
            <a:ext cx="8686800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２次方程式は判別式「</a:t>
            </a:r>
            <a:r>
              <a:rPr lang="en-US" altLang="ja-JP" dirty="0"/>
              <a:t>d=b*b-4*a*c</a:t>
            </a:r>
            <a:r>
              <a:rPr lang="ja-JP" altLang="en-US" dirty="0"/>
              <a:t>」で解が分類されます</a:t>
            </a:r>
            <a:endParaRPr lang="en-US" altLang="ja-JP" dirty="0"/>
          </a:p>
          <a:p>
            <a:pPr>
              <a:buFont typeface="Wingdings" pitchFamily="2" charset="2"/>
              <a:buChar char="Ø"/>
            </a:pPr>
            <a:r>
              <a:rPr lang="ja-JP" altLang="en-US" dirty="0"/>
              <a:t>「</a:t>
            </a:r>
            <a:r>
              <a:rPr lang="en-US" altLang="ja-JP" dirty="0"/>
              <a:t>d</a:t>
            </a:r>
            <a:r>
              <a:rPr lang="ja-JP" altLang="en-US" dirty="0"/>
              <a:t>が</a:t>
            </a:r>
            <a:r>
              <a:rPr lang="en-US" altLang="ja-JP" dirty="0"/>
              <a:t>0</a:t>
            </a:r>
            <a:r>
              <a:rPr lang="ja-JP" altLang="en-US" dirty="0"/>
              <a:t>か？」と「</a:t>
            </a:r>
            <a:r>
              <a:rPr lang="en-US" altLang="ja-JP" dirty="0"/>
              <a:t>d</a:t>
            </a:r>
            <a:r>
              <a:rPr lang="ja-JP" altLang="en-US" dirty="0"/>
              <a:t>が正か負か？」の２段階で条件わけしてみます。</a:t>
            </a:r>
            <a:endParaRPr lang="en-US" altLang="ja-JP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2298727" y="3470030"/>
            <a:ext cx="1311563" cy="677097"/>
            <a:chOff x="3094182" y="3470030"/>
            <a:chExt cx="1311563" cy="677097"/>
          </a:xfrm>
        </p:grpSpPr>
        <p:sp>
          <p:nvSpPr>
            <p:cNvPr id="4" name="ひし形 3"/>
            <p:cNvSpPr/>
            <p:nvPr/>
          </p:nvSpPr>
          <p:spPr>
            <a:xfrm>
              <a:off x="3094182" y="3470030"/>
              <a:ext cx="1311563" cy="677097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3306618" y="3611479"/>
              <a:ext cx="9781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Ｄ＝０？</a:t>
              </a:r>
            </a:p>
          </p:txBody>
        </p:sp>
      </p:grpSp>
      <p:sp>
        <p:nvSpPr>
          <p:cNvPr id="6" name="正方形/長方形 5"/>
          <p:cNvSpPr/>
          <p:nvPr/>
        </p:nvSpPr>
        <p:spPr>
          <a:xfrm>
            <a:off x="2603290" y="5781964"/>
            <a:ext cx="665491" cy="397102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03290" y="5809734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重解</a:t>
            </a:r>
            <a:endParaRPr kumimoji="1" lang="ja-JP" altLang="en-US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4150618" y="4588758"/>
            <a:ext cx="1311563" cy="677097"/>
            <a:chOff x="3094182" y="3470030"/>
            <a:chExt cx="1311563" cy="677097"/>
          </a:xfrm>
        </p:grpSpPr>
        <p:sp>
          <p:nvSpPr>
            <p:cNvPr id="10" name="ひし形 9"/>
            <p:cNvSpPr/>
            <p:nvPr/>
          </p:nvSpPr>
          <p:spPr>
            <a:xfrm>
              <a:off x="3094182" y="3470030"/>
              <a:ext cx="1311563" cy="677097"/>
            </a:xfrm>
            <a:prstGeom prst="diamond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3306618" y="3611479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 Ｄ</a:t>
              </a:r>
              <a:r>
                <a:rPr kumimoji="1" lang="en-US" altLang="ja-JP" dirty="0"/>
                <a:t>&gt;</a:t>
              </a:r>
              <a:r>
                <a:rPr kumimoji="1" lang="ja-JP" altLang="en-US" dirty="0"/>
                <a:t>０？</a:t>
              </a:r>
            </a:p>
          </p:txBody>
        </p:sp>
      </p:grpSp>
      <p:cxnSp>
        <p:nvCxnSpPr>
          <p:cNvPr id="13" name="直線矢印コネクタ 12"/>
          <p:cNvCxnSpPr>
            <a:stCxn id="4" idx="2"/>
          </p:cNvCxnSpPr>
          <p:nvPr/>
        </p:nvCxnSpPr>
        <p:spPr>
          <a:xfrm flipH="1">
            <a:off x="2936036" y="4147127"/>
            <a:ext cx="18473" cy="16348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カギ線コネクタ 15"/>
          <p:cNvCxnSpPr>
            <a:stCxn id="4" idx="3"/>
            <a:endCxn id="10" idx="0"/>
          </p:cNvCxnSpPr>
          <p:nvPr/>
        </p:nvCxnSpPr>
        <p:spPr>
          <a:xfrm>
            <a:off x="3610290" y="3808579"/>
            <a:ext cx="1196110" cy="780179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4408672" y="5749698"/>
            <a:ext cx="795455" cy="397102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408672" y="5781964"/>
            <a:ext cx="978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２実解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941999" y="5749698"/>
            <a:ext cx="1113455" cy="397102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41999" y="5777468"/>
            <a:ext cx="111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２複素解</a:t>
            </a:r>
            <a:endParaRPr kumimoji="1" lang="ja-JP" altLang="en-US" dirty="0"/>
          </a:p>
        </p:txBody>
      </p:sp>
      <p:cxnSp>
        <p:nvCxnSpPr>
          <p:cNvPr id="24" name="直線矢印コネクタ 23"/>
          <p:cNvCxnSpPr>
            <a:stCxn id="10" idx="2"/>
          </p:cNvCxnSpPr>
          <p:nvPr/>
        </p:nvCxnSpPr>
        <p:spPr>
          <a:xfrm>
            <a:off x="4806400" y="5265855"/>
            <a:ext cx="0" cy="483843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カギ線コネクタ 26"/>
          <p:cNvCxnSpPr>
            <a:stCxn id="10" idx="3"/>
            <a:endCxn id="21" idx="0"/>
          </p:cNvCxnSpPr>
          <p:nvPr/>
        </p:nvCxnSpPr>
        <p:spPr>
          <a:xfrm>
            <a:off x="5462181" y="4927307"/>
            <a:ext cx="1036546" cy="822391"/>
          </a:xfrm>
          <a:prstGeom prst="bentConnector2">
            <a:avLst/>
          </a:prstGeom>
          <a:ln>
            <a:solidFill>
              <a:srgbClr val="00B0F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2511163" y="4276436"/>
            <a:ext cx="3297382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4543163" y="5384800"/>
            <a:ext cx="2992582" cy="0"/>
          </a:xfrm>
          <a:prstGeom prst="line">
            <a:avLst/>
          </a:prstGeom>
          <a:ln>
            <a:solidFill>
              <a:srgbClr val="00B0F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204127" y="390710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一段階目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783349" y="501546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二</a:t>
            </a:r>
            <a:r>
              <a:rPr kumimoji="1" lang="ja-JP" altLang="en-US" dirty="0"/>
              <a:t>段階目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511163" y="4730207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Yes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953098" y="3470030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No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00404" y="5380366"/>
            <a:ext cx="48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Yes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14212" y="4588758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No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rgbClr val="99FF9F"/>
                </a:solidFill>
              </a:rPr>
              <a:t>枠の準備</a:t>
            </a:r>
            <a:endParaRPr kumimoji="1" lang="ja-JP" altLang="en-US" dirty="0">
              <a:solidFill>
                <a:srgbClr val="99FF9F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7638"/>
            <a:ext cx="8391236" cy="486918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ja-JP" altLang="en-US" dirty="0"/>
              <a:t>二段階の枠を先に準備して、それから条件を入力します</a:t>
            </a:r>
            <a:r>
              <a:rPr lang="en-US" altLang="ja-JP" dirty="0"/>
              <a:t>(</a:t>
            </a:r>
            <a:r>
              <a:rPr lang="ja-JP" altLang="en-US" dirty="0"/>
              <a:t>インデントは</a:t>
            </a:r>
            <a:r>
              <a:rPr lang="en-US" altLang="ja-JP" dirty="0"/>
              <a:t>Eclipse</a:t>
            </a:r>
            <a:r>
              <a:rPr lang="ja-JP" altLang="en-US" dirty="0"/>
              <a:t>が自動的に行います</a:t>
            </a:r>
            <a:r>
              <a:rPr lang="en-US" altLang="ja-JP" dirty="0"/>
              <a:t>)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37617" y="3040912"/>
            <a:ext cx="3073940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if</a:t>
            </a:r>
            <a:r>
              <a:rPr kumimoji="1" lang="en-US" altLang="ja-JP" dirty="0"/>
              <a:t>( ){</a:t>
            </a:r>
          </a:p>
          <a:p>
            <a:r>
              <a:rPr lang="en-US" altLang="ja-JP" dirty="0"/>
              <a:t>}</a:t>
            </a:r>
          </a:p>
          <a:p>
            <a:r>
              <a:rPr kumimoji="1" lang="en-US" altLang="ja-JP" dirty="0">
                <a:solidFill>
                  <a:srgbClr val="FF0000"/>
                </a:solidFill>
              </a:rPr>
              <a:t>else</a:t>
            </a:r>
            <a:r>
              <a:rPr kumimoji="1" lang="en-US" altLang="ja-JP" dirty="0"/>
              <a:t>{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      if</a:t>
            </a:r>
            <a:r>
              <a:rPr lang="en-US" altLang="ja-JP" dirty="0"/>
              <a:t>( ){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      </a:t>
            </a:r>
            <a:r>
              <a:rPr lang="en-US" altLang="ja-JP" dirty="0">
                <a:solidFill>
                  <a:srgbClr val="00B0F0"/>
                </a:solidFill>
              </a:rPr>
              <a:t>else</a:t>
            </a:r>
            <a:r>
              <a:rPr lang="en-US" altLang="ja-JP" dirty="0"/>
              <a:t>{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}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189362" y="2789382"/>
            <a:ext cx="3073940" cy="31393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if</a:t>
            </a:r>
            <a:r>
              <a:rPr kumimoji="1" lang="en-US" altLang="ja-JP" dirty="0"/>
              <a:t>( d==0){</a:t>
            </a:r>
          </a:p>
          <a:p>
            <a:r>
              <a:rPr lang="en-US" altLang="ja-JP" dirty="0"/>
              <a:t>      </a:t>
            </a:r>
            <a:r>
              <a:rPr lang="ja-JP" altLang="en-US" dirty="0"/>
              <a:t>重解の時の文</a:t>
            </a:r>
            <a:r>
              <a:rPr lang="en-US" altLang="ja-JP" dirty="0"/>
              <a:t>;</a:t>
            </a:r>
            <a:endParaRPr kumimoji="1" lang="en-US" altLang="ja-JP" dirty="0"/>
          </a:p>
          <a:p>
            <a:r>
              <a:rPr lang="en-US" altLang="ja-JP" dirty="0"/>
              <a:t>}</a:t>
            </a:r>
          </a:p>
          <a:p>
            <a:r>
              <a:rPr kumimoji="1" lang="en-US" altLang="ja-JP" dirty="0">
                <a:solidFill>
                  <a:srgbClr val="FF0000"/>
                </a:solidFill>
              </a:rPr>
              <a:t>else</a:t>
            </a:r>
            <a:r>
              <a:rPr kumimoji="1" lang="en-US" altLang="ja-JP" dirty="0"/>
              <a:t>{</a:t>
            </a:r>
          </a:p>
          <a:p>
            <a:r>
              <a:rPr lang="en-US" altLang="ja-JP" dirty="0">
                <a:solidFill>
                  <a:srgbClr val="00B0F0"/>
                </a:solidFill>
              </a:rPr>
              <a:t>      if</a:t>
            </a:r>
            <a:r>
              <a:rPr lang="en-US" altLang="ja-JP" dirty="0"/>
              <a:t>( d&gt;0 ){</a:t>
            </a:r>
          </a:p>
          <a:p>
            <a:r>
              <a:rPr lang="en-US" altLang="ja-JP" dirty="0"/>
              <a:t>            </a:t>
            </a:r>
            <a:r>
              <a:rPr lang="ja-JP" altLang="en-US" dirty="0"/>
              <a:t>２実解の時の文</a:t>
            </a:r>
            <a:r>
              <a:rPr lang="en-US" altLang="ja-JP" dirty="0"/>
              <a:t>;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      </a:t>
            </a:r>
            <a:r>
              <a:rPr lang="en-US" altLang="ja-JP" dirty="0">
                <a:solidFill>
                  <a:srgbClr val="00B0F0"/>
                </a:solidFill>
              </a:rPr>
              <a:t>else</a:t>
            </a:r>
            <a:r>
              <a:rPr lang="en-US" altLang="ja-JP" dirty="0"/>
              <a:t>{</a:t>
            </a:r>
          </a:p>
          <a:p>
            <a:r>
              <a:rPr lang="en-US" altLang="ja-JP" dirty="0"/>
              <a:t>            </a:t>
            </a:r>
            <a:r>
              <a:rPr lang="ja-JP" altLang="en-US" dirty="0"/>
              <a:t>２複素解の時の文</a:t>
            </a:r>
            <a:r>
              <a:rPr lang="en-US" altLang="ja-JP" dirty="0"/>
              <a:t>;</a:t>
            </a:r>
          </a:p>
          <a:p>
            <a:r>
              <a:rPr kumimoji="1" lang="en-US" altLang="ja-JP" dirty="0"/>
              <a:t>      }</a:t>
            </a:r>
          </a:p>
          <a:p>
            <a:r>
              <a:rPr lang="en-US" altLang="ja-JP" dirty="0"/>
              <a:t>}</a:t>
            </a:r>
            <a:endParaRPr kumimoji="1" lang="ja-JP" altLang="en-US" dirty="0"/>
          </a:p>
        </p:txBody>
      </p:sp>
      <p:sp>
        <p:nvSpPr>
          <p:cNvPr id="6" name="右矢印 5"/>
          <p:cNvSpPr/>
          <p:nvPr/>
        </p:nvSpPr>
        <p:spPr>
          <a:xfrm>
            <a:off x="4331855" y="3842327"/>
            <a:ext cx="711200" cy="203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3339</TotalTime>
  <Words>1915</Words>
  <Application>Microsoft Office PowerPoint</Application>
  <PresentationFormat>画面に合わせる (4:3)</PresentationFormat>
  <Paragraphs>376</Paragraphs>
  <Slides>22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30" baseType="lpstr">
      <vt:lpstr>HGPｺﾞｼｯｸE</vt:lpstr>
      <vt:lpstr>ＭＳ Ｐゴシック</vt:lpstr>
      <vt:lpstr>Osaka</vt:lpstr>
      <vt:lpstr>Arial</vt:lpstr>
      <vt:lpstr>Calibri</vt:lpstr>
      <vt:lpstr>Times New Roman</vt:lpstr>
      <vt:lpstr>Wingdings</vt:lpstr>
      <vt:lpstr>ホワイト</vt:lpstr>
      <vt:lpstr>コンピュータ基礎実験　第７回</vt:lpstr>
      <vt:lpstr>条件分岐１（if文、復習）</vt:lpstr>
      <vt:lpstr>判断と分岐</vt:lpstr>
      <vt:lpstr>■ １．関係係演算子</vt:lpstr>
      <vt:lpstr>■ ２．論理演算子</vt:lpstr>
      <vt:lpstr>「if文」の書き方（コツ）</vt:lpstr>
      <vt:lpstr>PowerPoint プレゼンテーション</vt:lpstr>
      <vt:lpstr>前回課題６-４の条件わけ</vt:lpstr>
      <vt:lpstr>枠の準備</vt:lpstr>
      <vt:lpstr>フローチャートとソース</vt:lpstr>
      <vt:lpstr>複素解の表し方</vt:lpstr>
      <vt:lpstr>前回課題６-４解答例 EX6-4.c</vt:lpstr>
      <vt:lpstr>条件分岐2（switch、case文）</vt:lpstr>
      <vt:lpstr>switch、case文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実習結果のレポート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C言語のプログラミング (4)</dc:title>
  <dc:creator>Sano Osamu</dc:creator>
  <cp:lastModifiedBy>muroo</cp:lastModifiedBy>
  <cp:revision>173</cp:revision>
  <cp:lastPrinted>2013-05-28T08:23:41Z</cp:lastPrinted>
  <dcterms:created xsi:type="dcterms:W3CDTF">2011-06-02T05:46:41Z</dcterms:created>
  <dcterms:modified xsi:type="dcterms:W3CDTF">2018-05-28T03:41:13Z</dcterms:modified>
</cp:coreProperties>
</file>