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98" r:id="rId2"/>
    <p:sldId id="299" r:id="rId3"/>
    <p:sldId id="300" r:id="rId4"/>
    <p:sldId id="301" r:id="rId5"/>
    <p:sldId id="314" r:id="rId6"/>
    <p:sldId id="304" r:id="rId7"/>
    <p:sldId id="303" r:id="rId8"/>
    <p:sldId id="306" r:id="rId9"/>
    <p:sldId id="305" r:id="rId10"/>
    <p:sldId id="282" r:id="rId11"/>
    <p:sldId id="277" r:id="rId12"/>
    <p:sldId id="283" r:id="rId13"/>
    <p:sldId id="295" r:id="rId14"/>
    <p:sldId id="315" r:id="rId15"/>
    <p:sldId id="289" r:id="rId16"/>
    <p:sldId id="308" r:id="rId17"/>
    <p:sldId id="309" r:id="rId18"/>
    <p:sldId id="310" r:id="rId19"/>
    <p:sldId id="312" r:id="rId20"/>
    <p:sldId id="296" r:id="rId21"/>
    <p:sldId id="288" r:id="rId22"/>
    <p:sldId id="316" r:id="rId23"/>
    <p:sldId id="286" r:id="rId24"/>
    <p:sldId id="294" r:id="rId25"/>
    <p:sldId id="311" r:id="rId26"/>
  </p:sldIdLst>
  <p:sldSz cx="9144000" cy="6858000" type="screen4x3"/>
  <p:notesSz cx="9144000" cy="6858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CA0000"/>
    <a:srgbClr val="FE08DB"/>
    <a:srgbClr val="0000FF"/>
    <a:srgbClr val="12FF0E"/>
    <a:srgbClr val="FF49E5"/>
    <a:srgbClr val="FFCA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中間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中間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9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9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F265C-E468-0C4C-A9F3-F4CAF9F1E6D2}" type="datetimeFigureOut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CEA19-557E-F24A-82AC-C4705611E81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5497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7AB4D-C446-1745-A475-F3B8A40D8F1C}" type="datetimeFigureOut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90BED-932B-6B45-9BD2-74B83EA51A0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5036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90BED-932B-6B45-9BD2-74B83EA51A05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78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9B5F-EDD4-9142-BFCD-4547B53D7DBF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287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84E18-F79F-B143-999C-1176ABF9AB2E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35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95D33-3AB0-5449-A8FB-8CFDBBE77FF1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474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5799-98C3-7644-AB0E-5C6D51D783A7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821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E91B8-A92B-D846-8E67-2A472E41FE00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02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91DF3-4643-614E-BA27-6285AD48C2AE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12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0CCC-A58F-F946-83B0-059C9504B020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86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6C222-1601-D64C-A1E1-D56673A0A8D3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68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4B8E-30C8-7744-90CA-449535B3519D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05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64B3-DCBC-624F-A103-A564F450D2A0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447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94BE-F581-2E4D-BD57-7ECFE231C046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6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0E9F2-78FA-0047-A6F8-61EB909DAD75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186D2-AFC2-584C-A244-75779A522BA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642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muroo@cc.tuat.ac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jineko.co.jp/tech/superstitions/printf-format-for-doubl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81863" y="819887"/>
            <a:ext cx="7772400" cy="1470025"/>
          </a:xfrm>
          <a:solidFill>
            <a:srgbClr val="99FF9F"/>
          </a:solidFill>
          <a:ln w="57150" cmpd="sng">
            <a:solidFill>
              <a:srgbClr val="3366FF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000090"/>
                </a:solidFill>
              </a:rPr>
              <a:t>コンピュータ基礎実験　</a:t>
            </a:r>
            <a:r>
              <a:rPr lang="ja-JP" altLang="en-US" dirty="0">
                <a:solidFill>
                  <a:srgbClr val="000090"/>
                </a:solidFill>
              </a:rPr>
              <a:t>第６</a:t>
            </a:r>
            <a:r>
              <a:rPr kumimoji="1" lang="ja-JP" altLang="en-US" dirty="0">
                <a:solidFill>
                  <a:srgbClr val="000090"/>
                </a:solidFill>
              </a:rPr>
              <a:t>回</a:t>
            </a: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237129" y="3177540"/>
            <a:ext cx="6917167" cy="3223260"/>
          </a:xfrm>
          <a:solidFill>
            <a:srgbClr val="FFC5ED"/>
          </a:solidFill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ja-JP" altLang="en-US" sz="4400" dirty="0">
                <a:solidFill>
                  <a:srgbClr val="7030A0"/>
                </a:solidFill>
              </a:rPr>
              <a:t>コンピュータープログラミング（</a:t>
            </a:r>
            <a:r>
              <a:rPr lang="en-US" altLang="ja-JP" sz="4400" dirty="0">
                <a:solidFill>
                  <a:srgbClr val="7030A0"/>
                </a:solidFill>
              </a:rPr>
              <a:t>C</a:t>
            </a:r>
            <a:r>
              <a:rPr lang="ja-JP" altLang="en-US" sz="4400" dirty="0">
                <a:solidFill>
                  <a:srgbClr val="7030A0"/>
                </a:solidFill>
              </a:rPr>
              <a:t>言語）（４）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 dirty="0">
                <a:solidFill>
                  <a:srgbClr val="7030A0"/>
                </a:solidFill>
              </a:rPr>
              <a:t>１．キーボード入力（復習）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 dirty="0">
                <a:solidFill>
                  <a:srgbClr val="7030A0"/>
                </a:solidFill>
              </a:rPr>
              <a:t>２．条件分岐（</a:t>
            </a:r>
            <a:r>
              <a:rPr lang="en-US" altLang="ja-JP" sz="4400" dirty="0">
                <a:solidFill>
                  <a:srgbClr val="7030A0"/>
                </a:solidFill>
              </a:rPr>
              <a:t>if</a:t>
            </a:r>
            <a:r>
              <a:rPr lang="ja-JP" altLang="en-US" sz="4400" dirty="0">
                <a:solidFill>
                  <a:srgbClr val="7030A0"/>
                </a:solidFill>
              </a:rPr>
              <a:t>文</a:t>
            </a:r>
            <a:r>
              <a:rPr lang="en-US" altLang="ja-JP" sz="4400" dirty="0">
                <a:solidFill>
                  <a:srgbClr val="7030A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41418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0804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/>
              <a:t>判断と</a:t>
            </a:r>
            <a:r>
              <a:rPr lang="ja-JP" altLang="en-US" dirty="0"/>
              <a:t>分岐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57200" y="1214702"/>
            <a:ext cx="8229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rgbClr val="12FF0E"/>
                </a:solidFill>
              </a:rPr>
              <a:t>■ </a:t>
            </a:r>
            <a:r>
              <a:rPr lang="ja-JP" altLang="en-US" sz="2400" dirty="0">
                <a:solidFill>
                  <a:srgbClr val="000090"/>
                </a:solidFill>
              </a:rPr>
              <a:t>２重分岐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ja-JP" sz="2400" dirty="0">
                <a:solidFill>
                  <a:srgbClr val="000090"/>
                </a:solidFill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</a:rPr>
              <a:t>         </a:t>
            </a:r>
            <a:r>
              <a:rPr lang="ja-JP" altLang="en-US" sz="2400" dirty="0">
                <a:solidFill>
                  <a:srgbClr val="000090"/>
                </a:solidFill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</a:rPr>
              <a:t>…</a:t>
            </a:r>
            <a:r>
              <a:rPr lang="ja-JP" altLang="en-US" sz="2400" dirty="0">
                <a:solidFill>
                  <a:srgbClr val="FF0000"/>
                </a:solidFill>
              </a:rPr>
              <a:t>条件式</a:t>
            </a:r>
            <a:r>
              <a:rPr lang="ja-JP" altLang="en-US" sz="2400" dirty="0">
                <a:solidFill>
                  <a:srgbClr val="000090"/>
                </a:solidFill>
              </a:rPr>
              <a:t>により２分岐選択制御</a:t>
            </a:r>
            <a:r>
              <a:rPr lang="en-US" altLang="ja-JP" sz="2400" dirty="0">
                <a:solidFill>
                  <a:srgbClr val="000090"/>
                </a:solidFill>
              </a:rPr>
              <a:t> [  </a:t>
            </a:r>
            <a:r>
              <a:rPr lang="en-US" altLang="ja-JP" sz="2400" b="1" dirty="0">
                <a:solidFill>
                  <a:srgbClr val="000090"/>
                </a:solidFill>
                <a:latin typeface="Times New Roman"/>
                <a:cs typeface="Times New Roman"/>
              </a:rPr>
              <a:t>if  〜 else</a:t>
            </a:r>
            <a:r>
              <a:rPr lang="en-US" altLang="ja-JP" sz="2400" dirty="0">
                <a:solidFill>
                  <a:srgbClr val="000090"/>
                </a:solidFill>
              </a:rPr>
              <a:t>]</a:t>
            </a:r>
          </a:p>
          <a:p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　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b="1" dirty="0">
                <a:solidFill>
                  <a:srgbClr val="000090"/>
                </a:solidFill>
                <a:latin typeface="Times New Roman"/>
                <a:cs typeface="Times New Roman"/>
              </a:rPr>
              <a:t>if 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文</a:t>
            </a:r>
            <a:endParaRPr lang="en-US" altLang="ja-JP" sz="2400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r>
              <a:rPr lang="ja-JP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　　　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if  (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条件式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)</a:t>
            </a:r>
          </a:p>
          <a:p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        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    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文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1;</a:t>
            </a:r>
          </a:p>
          <a:p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        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else</a:t>
            </a:r>
          </a:p>
          <a:p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        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    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文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2;</a:t>
            </a:r>
          </a:p>
          <a:p>
            <a:endParaRPr lang="en-US" altLang="ja-JP" sz="2400" dirty="0">
              <a:solidFill>
                <a:srgbClr val="000090"/>
              </a:solidFill>
            </a:endParaRPr>
          </a:p>
          <a:p>
            <a:endParaRPr lang="en-US" altLang="ja-JP" sz="2400" dirty="0">
              <a:solidFill>
                <a:srgbClr val="000090"/>
              </a:solidFill>
            </a:endParaRPr>
          </a:p>
          <a:p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12FF0E"/>
                </a:solidFill>
              </a:rPr>
              <a:t>■ </a:t>
            </a:r>
            <a:r>
              <a:rPr lang="ja-JP" altLang="en-US" sz="2400" dirty="0">
                <a:solidFill>
                  <a:srgbClr val="000090"/>
                </a:solidFill>
              </a:rPr>
              <a:t>多重分岐</a:t>
            </a:r>
            <a:r>
              <a:rPr lang="en-US" altLang="ja-JP" sz="2400" dirty="0">
                <a:solidFill>
                  <a:srgbClr val="000090"/>
                </a:solidFill>
              </a:rPr>
              <a:t>…</a:t>
            </a:r>
            <a:r>
              <a:rPr lang="ja-JP" altLang="en-US" sz="2400" dirty="0">
                <a:solidFill>
                  <a:srgbClr val="000090"/>
                </a:solidFill>
              </a:rPr>
              <a:t>番号による場合分け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   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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b="1" dirty="0">
                <a:solidFill>
                  <a:srgbClr val="000090"/>
                </a:solidFill>
                <a:latin typeface="Times New Roman"/>
                <a:cs typeface="Times New Roman"/>
                <a:sym typeface="Wingdings"/>
              </a:rPr>
              <a:t>switch</a:t>
            </a:r>
            <a:r>
              <a:rPr lang="ja-JP" altLang="en-US" sz="2400" b="1" dirty="0">
                <a:solidFill>
                  <a:srgbClr val="000090"/>
                </a:solidFill>
                <a:latin typeface="Times New Roman"/>
                <a:cs typeface="Times New Roman"/>
                <a:sym typeface="Wingdings"/>
              </a:rPr>
              <a:t>文　</a:t>
            </a:r>
            <a:r>
              <a:rPr lang="en-US" altLang="ja-JP" sz="2400" b="1" dirty="0">
                <a:solidFill>
                  <a:srgbClr val="000090"/>
                </a:solidFill>
                <a:latin typeface="Times New Roman"/>
                <a:cs typeface="Times New Roman"/>
                <a:sym typeface="Wingdings"/>
              </a:rPr>
              <a:t>〜</a:t>
            </a:r>
            <a:r>
              <a:rPr lang="ja-JP" altLang="en-US" sz="2400" b="1" dirty="0">
                <a:solidFill>
                  <a:srgbClr val="000090"/>
                </a:solidFill>
                <a:latin typeface="Times New Roman"/>
                <a:cs typeface="Times New Roman"/>
                <a:sym typeface="Wingdings"/>
              </a:rPr>
              <a:t>　</a:t>
            </a:r>
            <a:r>
              <a:rPr lang="en-US" altLang="ja-JP" sz="2400" b="1" dirty="0">
                <a:solidFill>
                  <a:srgbClr val="000090"/>
                </a:solidFill>
                <a:latin typeface="Times New Roman"/>
                <a:cs typeface="Times New Roman"/>
                <a:sym typeface="Wingdings"/>
              </a:rPr>
              <a:t>case</a:t>
            </a:r>
            <a:endParaRPr lang="ja-JP" altLang="en-US" sz="2400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endParaRPr kumimoji="1" lang="ja-JP" altLang="en-US" sz="2400" dirty="0">
              <a:solidFill>
                <a:srgbClr val="000090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534269" y="2337286"/>
            <a:ext cx="4857169" cy="2308324"/>
          </a:xfrm>
          <a:prstGeom prst="rect">
            <a:avLst/>
          </a:prstGeom>
          <a:noFill/>
          <a:ln w="28575" cmpd="sng"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000090"/>
                </a:solidFill>
              </a:rPr>
              <a:t>条件式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000090"/>
                </a:solidFill>
              </a:rPr>
              <a:t>  (1)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関係演算</a:t>
            </a:r>
            <a:endParaRPr lang="en-US" altLang="ja-JP" sz="2400" dirty="0">
              <a:solidFill>
                <a:srgbClr val="000090"/>
              </a:solidFill>
              <a:sym typeface="Wingdings"/>
            </a:endParaRPr>
          </a:p>
          <a:p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    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… </a:t>
            </a:r>
            <a:r>
              <a:rPr lang="ja-JP" altLang="en-US" sz="2400" dirty="0">
                <a:solidFill>
                  <a:srgbClr val="000090"/>
                </a:solidFill>
              </a:rPr>
              <a:t>２つの値の大小関係の比較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ja-JP" sz="2400" dirty="0">
                <a:solidFill>
                  <a:srgbClr val="000090"/>
                </a:solidFill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</a:rPr>
              <a:t>　　　　　</a:t>
            </a:r>
            <a:r>
              <a:rPr lang="en-US" altLang="ja-JP" sz="2400" dirty="0">
                <a:solidFill>
                  <a:srgbClr val="000090"/>
                </a:solidFill>
              </a:rPr>
              <a:t> </a:t>
            </a:r>
            <a:endParaRPr lang="en-US" altLang="ja-JP" sz="2400" dirty="0">
              <a:solidFill>
                <a:srgbClr val="000090"/>
              </a:solidFill>
              <a:sym typeface="Wingdings"/>
            </a:endParaRPr>
          </a:p>
          <a:p>
            <a:r>
              <a:rPr lang="en-US" altLang="ja-JP" sz="2400" dirty="0">
                <a:solidFill>
                  <a:srgbClr val="000090"/>
                </a:solidFill>
              </a:rPr>
              <a:t>  (2) </a:t>
            </a:r>
            <a:r>
              <a:rPr lang="ja-JP" altLang="en-US" sz="2400" dirty="0">
                <a:solidFill>
                  <a:srgbClr val="000090"/>
                </a:solidFill>
              </a:rPr>
              <a:t>論理演算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ja-JP" sz="2400" dirty="0">
                <a:solidFill>
                  <a:srgbClr val="000090"/>
                </a:solidFill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</a:rPr>
              <a:t> … </a:t>
            </a:r>
            <a:r>
              <a:rPr lang="ja-JP" altLang="en-US" sz="2400" dirty="0">
                <a:solidFill>
                  <a:srgbClr val="000090"/>
                </a:solidFill>
              </a:rPr>
              <a:t>条件を満たすか否かを判定</a:t>
            </a:r>
            <a:endParaRPr lang="en-US" altLang="ja-JP" sz="2400" dirty="0"/>
          </a:p>
        </p:txBody>
      </p:sp>
      <p:sp>
        <p:nvSpPr>
          <p:cNvPr id="3" name="正方形/長方形 2"/>
          <p:cNvSpPr/>
          <p:nvPr/>
        </p:nvSpPr>
        <p:spPr>
          <a:xfrm>
            <a:off x="920383" y="2337286"/>
            <a:ext cx="2043250" cy="2079809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爆発 2 5"/>
          <p:cNvSpPr/>
          <p:nvPr/>
        </p:nvSpPr>
        <p:spPr>
          <a:xfrm>
            <a:off x="5612480" y="5392524"/>
            <a:ext cx="2116378" cy="963826"/>
          </a:xfrm>
          <a:prstGeom prst="irregularSeal2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/>
              <a:t>次回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069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6504" y="440284"/>
            <a:ext cx="3219004" cy="571972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ja-JP" sz="2800" dirty="0">
                <a:solidFill>
                  <a:srgbClr val="12FF0E"/>
                </a:solidFill>
              </a:rPr>
              <a:t>■ </a:t>
            </a:r>
            <a:r>
              <a:rPr kumimoji="1" lang="ja-JP" altLang="en-US" sz="2800" dirty="0">
                <a:solidFill>
                  <a:srgbClr val="000090"/>
                </a:solidFill>
              </a:rPr>
              <a:t>１．関係係演算子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470007"/>
              </p:ext>
            </p:extLst>
          </p:nvPr>
        </p:nvGraphicFramePr>
        <p:xfrm>
          <a:off x="481454" y="1330413"/>
          <a:ext cx="4816956" cy="473043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605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5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5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8570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solidFill>
                            <a:srgbClr val="008000"/>
                          </a:solidFill>
                        </a:rPr>
                        <a:t>意味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rgbClr val="008000"/>
                          </a:solidFill>
                        </a:rPr>
                        <a:t>数学記号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8000"/>
                          </a:solidFill>
                        </a:rPr>
                        <a:t>C</a:t>
                      </a:r>
                      <a:r>
                        <a:rPr kumimoji="1" lang="ja-JP" altLang="en-US" sz="2400" dirty="0">
                          <a:solidFill>
                            <a:srgbClr val="008000"/>
                          </a:solidFill>
                        </a:rPr>
                        <a:t>言語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等しい</a:t>
                      </a:r>
                      <a:endParaRPr kumimoji="1" lang="en-US" altLang="ja-JP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=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0090"/>
                          </a:solidFill>
                        </a:rPr>
                        <a:t>==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より大きい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&gt;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0090"/>
                          </a:solidFill>
                        </a:rPr>
                        <a:t>&gt;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より小さい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&lt;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0090"/>
                          </a:solidFill>
                        </a:rPr>
                        <a:t>&lt;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等しいか，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より大きい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≧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0090"/>
                          </a:solidFill>
                        </a:rPr>
                        <a:t>&gt;=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等しいか，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より小さい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≦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0090"/>
                          </a:solidFill>
                        </a:rPr>
                        <a:t>&lt;=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等しくない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≠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0090"/>
                          </a:solidFill>
                        </a:rPr>
                        <a:t>!=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3530692" y="970881"/>
            <a:ext cx="2046746" cy="5532200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665638" y="2981589"/>
            <a:ext cx="33306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Osaka"/>
                <a:ea typeface="Osaka"/>
                <a:cs typeface="Osaka"/>
              </a:rPr>
              <a:t> (Ex.1) </a:t>
            </a:r>
            <a:r>
              <a:rPr lang="en-US" altLang="ja-JP" sz="2400" dirty="0" err="1">
                <a:latin typeface="Osaka"/>
                <a:ea typeface="Osaka"/>
                <a:cs typeface="Osaka"/>
              </a:rPr>
              <a:t>a+b</a:t>
            </a:r>
            <a:r>
              <a:rPr lang="en-US" altLang="ja-JP" sz="2400" dirty="0"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</a:rPr>
              <a:t>= </a:t>
            </a:r>
            <a:r>
              <a:rPr lang="en-US" altLang="ja-JP" sz="2400" dirty="0">
                <a:latin typeface="Osaka"/>
                <a:ea typeface="Osaka"/>
                <a:cs typeface="Osaka"/>
              </a:rPr>
              <a:t>c</a:t>
            </a:r>
          </a:p>
          <a:p>
            <a:r>
              <a:rPr kumimoji="1" lang="en-US" altLang="ja-JP" sz="2400" dirty="0">
                <a:latin typeface="Osaka"/>
                <a:ea typeface="Osaka"/>
                <a:cs typeface="Osaka"/>
              </a:rPr>
              <a:t>         </a:t>
            </a:r>
            <a:r>
              <a:rPr kumimoji="1"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kumimoji="1"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  </a:t>
            </a:r>
            <a:r>
              <a:rPr kumimoji="1" lang="en-US" altLang="ja-JP" sz="2400" dirty="0" err="1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a+b</a:t>
            </a:r>
            <a:r>
              <a:rPr kumimoji="1"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kumimoji="1"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== </a:t>
            </a:r>
            <a:r>
              <a:rPr kumimoji="1"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c</a:t>
            </a:r>
          </a:p>
          <a:p>
            <a:endParaRPr kumimoji="1" lang="en-US" altLang="ja-JP" sz="2400" dirty="0">
              <a:solidFill>
                <a:srgbClr val="0000FF"/>
              </a:solidFill>
              <a:latin typeface="Osaka"/>
              <a:ea typeface="Osaka"/>
              <a:cs typeface="Osaka"/>
              <a:sym typeface="Wingdings"/>
            </a:endParaRPr>
          </a:p>
          <a:p>
            <a:r>
              <a:rPr lang="en-US" altLang="ja-JP" sz="2400" dirty="0">
                <a:latin typeface="Osaka"/>
                <a:ea typeface="Osaka"/>
                <a:cs typeface="Osaka"/>
              </a:rPr>
              <a:t> (Ex.2) </a:t>
            </a:r>
            <a:r>
              <a:rPr lang="en-US" altLang="ja-JP" sz="2400" dirty="0" err="1">
                <a:latin typeface="Osaka"/>
                <a:ea typeface="Osaka"/>
                <a:cs typeface="Osaka"/>
              </a:rPr>
              <a:t>a+b</a:t>
            </a:r>
            <a:r>
              <a:rPr lang="en-US" altLang="ja-JP" sz="2400" dirty="0"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</a:rPr>
              <a:t>≧</a:t>
            </a:r>
            <a:r>
              <a:rPr lang="en-US" altLang="ja-JP" sz="2400" dirty="0">
                <a:latin typeface="Osaka"/>
                <a:ea typeface="Osaka"/>
                <a:cs typeface="Osaka"/>
              </a:rPr>
              <a:t>c</a:t>
            </a:r>
          </a:p>
          <a:p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        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   </a:t>
            </a:r>
            <a:r>
              <a:rPr lang="en-US" altLang="ja-JP" sz="2400" dirty="0" err="1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a+b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&gt;= 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c</a:t>
            </a:r>
            <a:endParaRPr lang="ja-JP" altLang="en-US" sz="2400" dirty="0">
              <a:solidFill>
                <a:srgbClr val="0000FF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13" name="スライド番号プレースホルダー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821111" y="2381555"/>
            <a:ext cx="2274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Osaka"/>
                <a:ea typeface="Osaka"/>
                <a:cs typeface="Osaka"/>
              </a:rPr>
              <a:t>条件式の書き方</a:t>
            </a:r>
          </a:p>
        </p:txBody>
      </p:sp>
    </p:spTree>
    <p:extLst>
      <p:ext uri="{BB962C8B-B14F-4D97-AF65-F5344CB8AC3E}">
        <p14:creationId xmlns:p14="http://schemas.microsoft.com/office/powerpoint/2010/main" val="348820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4653992"/>
              </p:ext>
            </p:extLst>
          </p:nvPr>
        </p:nvGraphicFramePr>
        <p:xfrm>
          <a:off x="512424" y="1402329"/>
          <a:ext cx="8229600" cy="25603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81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1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66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rgbClr val="008000"/>
                          </a:solidFill>
                        </a:rPr>
                        <a:t>意味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rgbClr val="008000"/>
                          </a:solidFill>
                        </a:rPr>
                        <a:t>名前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8000"/>
                          </a:solidFill>
                        </a:rPr>
                        <a:t>C</a:t>
                      </a:r>
                      <a:r>
                        <a:rPr kumimoji="1" lang="ja-JP" altLang="en-US" sz="2400" dirty="0">
                          <a:solidFill>
                            <a:srgbClr val="008000"/>
                          </a:solidFill>
                        </a:rPr>
                        <a:t>言語での表現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A, B</a:t>
                      </a:r>
                      <a:r>
                        <a:rPr kumimoji="1" lang="ja-JP" altLang="en-US" sz="2000" dirty="0"/>
                        <a:t>の両者とも成立すれば　真</a:t>
                      </a:r>
                      <a:endParaRPr kumimoji="1" lang="en-US" altLang="ja-JP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i="0" dirty="0">
                          <a:latin typeface="Times New Roman"/>
                          <a:cs typeface="Times New Roman"/>
                        </a:rPr>
                        <a:t>論理積</a:t>
                      </a:r>
                      <a:endParaRPr kumimoji="1" lang="en-US" altLang="ja-JP" sz="2000" b="1" i="0" dirty="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kumimoji="1" lang="en-US" altLang="ja-JP" sz="2000" b="1" i="0" dirty="0">
                          <a:latin typeface="Times New Roman"/>
                          <a:cs typeface="Times New Roman"/>
                        </a:rPr>
                        <a:t>AND</a:t>
                      </a:r>
                      <a:endParaRPr kumimoji="1" lang="ja-JP" altLang="en-US" sz="20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i="0" dirty="0">
                          <a:latin typeface="Times New Roman"/>
                          <a:cs typeface="Times New Roman"/>
                        </a:rPr>
                        <a:t>A &amp;&amp; B</a:t>
                      </a:r>
                      <a:endParaRPr kumimoji="1" lang="ja-JP" altLang="en-US" sz="24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A, B</a:t>
                      </a:r>
                      <a:r>
                        <a:rPr kumimoji="1" lang="ja-JP" altLang="en-US" sz="2000" dirty="0"/>
                        <a:t>のどちらかが成立すれば　</a:t>
                      </a:r>
                      <a:r>
                        <a:rPr kumimoji="1" lang="ja-JP" altLang="ja-JP" sz="2000" dirty="0"/>
                        <a:t>　</a:t>
                      </a:r>
                      <a:r>
                        <a:rPr kumimoji="1" lang="ja-JP" altLang="en-US" sz="2000" dirty="0"/>
                        <a:t>真</a:t>
                      </a:r>
                      <a:endParaRPr kumimoji="1" lang="en-US" altLang="ja-JP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i="0" dirty="0">
                          <a:latin typeface="Times New Roman"/>
                          <a:cs typeface="Times New Roman"/>
                        </a:rPr>
                        <a:t>論理和</a:t>
                      </a:r>
                      <a:endParaRPr kumimoji="1" lang="en-US" altLang="ja-JP" sz="2000" b="1" i="0" dirty="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kumimoji="1" lang="en-US" altLang="ja-JP" sz="2000" b="1" i="0" dirty="0">
                          <a:latin typeface="Times New Roman"/>
                          <a:cs typeface="Times New Roman"/>
                        </a:rPr>
                        <a:t>OR</a:t>
                      </a:r>
                      <a:endParaRPr kumimoji="1" lang="ja-JP" altLang="en-US" sz="20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i="0" dirty="0">
                          <a:latin typeface="Times New Roman"/>
                          <a:cs typeface="Times New Roman"/>
                        </a:rPr>
                        <a:t>A || B</a:t>
                      </a:r>
                      <a:endParaRPr kumimoji="1" lang="ja-JP" altLang="en-US" sz="24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A</a:t>
                      </a:r>
                      <a:r>
                        <a:rPr kumimoji="1" lang="ja-JP" altLang="en-US" sz="2000" dirty="0"/>
                        <a:t>が成立しなければれば</a:t>
                      </a:r>
                      <a:r>
                        <a:rPr kumimoji="1" lang="ja-JP" altLang="ja-JP" sz="2000" dirty="0"/>
                        <a:t>　</a:t>
                      </a:r>
                      <a:r>
                        <a:rPr kumimoji="1" lang="ja-JP" altLang="en-US" sz="2000" dirty="0"/>
                        <a:t>真</a:t>
                      </a:r>
                      <a:endParaRPr kumimoji="1" lang="en-US" altLang="ja-JP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i="0" dirty="0">
                          <a:latin typeface="Times New Roman"/>
                          <a:cs typeface="Times New Roman"/>
                        </a:rPr>
                        <a:t>否定</a:t>
                      </a:r>
                      <a:endParaRPr kumimoji="1" lang="en-US" altLang="ja-JP" sz="2000" b="1" i="0" dirty="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kumimoji="1" lang="en-US" altLang="ja-JP" sz="2000" b="1" i="0" dirty="0">
                          <a:latin typeface="Times New Roman"/>
                          <a:cs typeface="Times New Roman"/>
                        </a:rPr>
                        <a:t>NOT</a:t>
                      </a:r>
                      <a:endParaRPr kumimoji="1" lang="ja-JP" altLang="en-US" sz="20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i="0" dirty="0">
                          <a:latin typeface="Times New Roman"/>
                          <a:cs typeface="Times New Roman"/>
                        </a:rPr>
                        <a:t>!A</a:t>
                      </a:r>
                      <a:endParaRPr kumimoji="1" lang="ja-JP" altLang="en-US" sz="24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96504" y="293044"/>
            <a:ext cx="2984542" cy="571972"/>
          </a:xfrm>
        </p:spPr>
        <p:txBody>
          <a:bodyPr>
            <a:normAutofit/>
          </a:bodyPr>
          <a:lstStyle/>
          <a:p>
            <a:pPr algn="l"/>
            <a:r>
              <a:rPr lang="en-US" altLang="ja-JP" sz="2800" dirty="0">
                <a:solidFill>
                  <a:srgbClr val="12FF0E"/>
                </a:solidFill>
              </a:rPr>
              <a:t>■ </a:t>
            </a:r>
            <a:r>
              <a:rPr kumimoji="1" lang="ja-JP" altLang="en-US" sz="2800" dirty="0">
                <a:solidFill>
                  <a:srgbClr val="000090"/>
                </a:solidFill>
              </a:rPr>
              <a:t>２．論理演算子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7401" y="832781"/>
            <a:ext cx="4184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000090"/>
                </a:solidFill>
              </a:rPr>
              <a:t>A, B </a:t>
            </a:r>
            <a:r>
              <a:rPr kumimoji="1" lang="ja-JP" altLang="en-US" sz="2400" dirty="0">
                <a:solidFill>
                  <a:srgbClr val="000090"/>
                </a:solidFill>
              </a:rPr>
              <a:t>のそれぞれを条件式として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81217" y="4239836"/>
            <a:ext cx="7372932" cy="1569660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Osaka"/>
                <a:ea typeface="Osaka"/>
                <a:cs typeface="Osaka"/>
              </a:rPr>
              <a:t>(Ex.1) “</a:t>
            </a:r>
            <a:r>
              <a:rPr kumimoji="1" lang="en-US" altLang="ja-JP" sz="2400" dirty="0" err="1">
                <a:latin typeface="Osaka"/>
                <a:ea typeface="Osaka"/>
                <a:cs typeface="Osaka"/>
              </a:rPr>
              <a:t>x+y</a:t>
            </a:r>
            <a:r>
              <a:rPr kumimoji="1" lang="en-US" altLang="ja-JP" sz="2400" dirty="0">
                <a:latin typeface="Osaka"/>
                <a:ea typeface="Osaka"/>
                <a:cs typeface="Osaka"/>
              </a:rPr>
              <a:t> = c” </a:t>
            </a:r>
            <a:r>
              <a:rPr kumimoji="1" lang="ja-JP" altLang="en-US" sz="2400" dirty="0">
                <a:latin typeface="Osaka"/>
                <a:ea typeface="Osaka"/>
                <a:cs typeface="Osaka"/>
              </a:rPr>
              <a:t>と</a:t>
            </a:r>
            <a:r>
              <a:rPr kumimoji="1" lang="en-US" altLang="ja-JP" sz="2400" dirty="0">
                <a:latin typeface="Osaka"/>
                <a:ea typeface="Osaka"/>
                <a:cs typeface="Osaka"/>
              </a:rPr>
              <a:t> </a:t>
            </a:r>
            <a:r>
              <a:rPr kumimoji="1" lang="ja-JP" altLang="en-US" sz="2400" dirty="0">
                <a:latin typeface="Osaka"/>
                <a:ea typeface="Osaka"/>
                <a:cs typeface="Osaka"/>
              </a:rPr>
              <a:t>“</a:t>
            </a:r>
            <a:r>
              <a:rPr kumimoji="1" lang="en-US" altLang="ja-JP" sz="2400" dirty="0">
                <a:latin typeface="Osaka"/>
                <a:ea typeface="Osaka"/>
                <a:cs typeface="Osaka"/>
              </a:rPr>
              <a:t>z &gt; 0</a:t>
            </a:r>
            <a:r>
              <a:rPr kumimoji="1" lang="ja-JP" altLang="en-US" sz="2400" dirty="0">
                <a:latin typeface="Osaka"/>
                <a:ea typeface="Osaka"/>
                <a:cs typeface="Osaka"/>
              </a:rPr>
              <a:t>”</a:t>
            </a:r>
            <a:r>
              <a:rPr kumimoji="1" lang="en-US" altLang="ja-JP" sz="2400" dirty="0">
                <a:latin typeface="Osaka"/>
                <a:ea typeface="Osaka"/>
                <a:cs typeface="Osaka"/>
              </a:rPr>
              <a:t> </a:t>
            </a:r>
            <a:r>
              <a:rPr kumimoji="1" lang="ja-JP" altLang="en-US" sz="2400" dirty="0">
                <a:latin typeface="Osaka"/>
                <a:ea typeface="Osaka"/>
                <a:cs typeface="Osaka"/>
              </a:rPr>
              <a:t>の両方が成立すれば真</a:t>
            </a:r>
            <a:endParaRPr kumimoji="1" lang="en-US" altLang="ja-JP" sz="2400" dirty="0">
              <a:latin typeface="Osaka"/>
              <a:ea typeface="Osaka"/>
              <a:cs typeface="Osaka"/>
            </a:endParaRPr>
          </a:p>
          <a:p>
            <a:r>
              <a:rPr lang="ja-JP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         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　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lang="en-US" altLang="ja-JP" sz="2400" dirty="0" err="1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x+y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==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c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&amp;&amp;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z &gt; 0</a:t>
            </a:r>
          </a:p>
          <a:p>
            <a:r>
              <a:rPr lang="en-US" altLang="ja-JP" sz="2400" dirty="0">
                <a:latin typeface="Osaka"/>
                <a:ea typeface="Osaka"/>
                <a:cs typeface="Osaka"/>
              </a:rPr>
              <a:t>(Ex.2) “0 &lt; x &lt; 100 ”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　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0 &lt; x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&amp;&amp;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x &lt; 100</a:t>
            </a:r>
          </a:p>
          <a:p>
            <a:r>
              <a:rPr lang="en-US" altLang="ja-JP" sz="2400" dirty="0">
                <a:latin typeface="Osaka"/>
                <a:ea typeface="Osaka"/>
                <a:cs typeface="Osaka"/>
              </a:rPr>
              <a:t>(Ex.3) “x = y = 1”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　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x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==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1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&amp;&amp;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y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==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1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2773" y="5997998"/>
            <a:ext cx="86205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(</a:t>
            </a:r>
            <a:r>
              <a:rPr kumimoji="1"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注</a:t>
            </a:r>
            <a:r>
              <a:rPr kumimoji="1"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) || </a:t>
            </a:r>
            <a:r>
              <a:rPr kumimoji="1"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よりも</a:t>
            </a:r>
            <a:r>
              <a:rPr kumimoji="1"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 &amp;&amp; </a:t>
            </a:r>
            <a:r>
              <a:rPr kumimoji="1"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の方が優先順位は高い．　同じ順位の間では左から順</a:t>
            </a:r>
            <a:endParaRPr kumimoji="1" lang="en-US" altLang="ja-JP" sz="2000" dirty="0">
              <a:solidFill>
                <a:srgbClr val="008000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　　</a:t>
            </a:r>
            <a:r>
              <a:rPr kumimoji="1" lang="ja-JP" altLang="en-US" sz="2000" dirty="0" err="1">
                <a:solidFill>
                  <a:srgbClr val="008000"/>
                </a:solidFill>
                <a:latin typeface="Osaka"/>
                <a:ea typeface="Osaka"/>
                <a:cs typeface="Osaka"/>
              </a:rPr>
              <a:t>に評</a:t>
            </a:r>
            <a:r>
              <a:rPr kumimoji="1"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価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される．また，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( ) 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でくくってあればその中が先に評価される．</a:t>
            </a:r>
            <a:endParaRPr kumimoji="1" lang="ja-JP" altLang="en-US" sz="2000" dirty="0">
              <a:solidFill>
                <a:srgbClr val="008000"/>
              </a:solidFill>
              <a:latin typeface="Osaka"/>
              <a:ea typeface="Osaka"/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58324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13</a:t>
            </a:fld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7977" y="856699"/>
            <a:ext cx="3896608" cy="3046988"/>
          </a:xfrm>
          <a:prstGeom prst="rect">
            <a:avLst/>
          </a:prstGeom>
          <a:noFill/>
          <a:ln w="28575" cmpd="sng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/>
              <a:t>int</a:t>
            </a:r>
            <a:r>
              <a:rPr kumimoji="1" lang="en-US" altLang="ja-JP" sz="2400" dirty="0"/>
              <a:t> a;</a:t>
            </a:r>
          </a:p>
          <a:p>
            <a:r>
              <a:rPr lang="en-US" altLang="ja-JP" sz="2400" dirty="0"/>
              <a:t>…</a:t>
            </a:r>
          </a:p>
          <a:p>
            <a:r>
              <a:rPr kumimoji="1" lang="en-US" altLang="ja-JP" sz="2400" dirty="0">
                <a:solidFill>
                  <a:srgbClr val="FF0000"/>
                </a:solidFill>
              </a:rPr>
              <a:t>if (</a:t>
            </a:r>
            <a:r>
              <a:rPr lang="en-US" altLang="ja-JP" sz="2400" dirty="0">
                <a:solidFill>
                  <a:srgbClr val="FF0000"/>
                </a:solidFill>
              </a:rPr>
              <a:t>a%2==0</a:t>
            </a:r>
            <a:r>
              <a:rPr lang="en-US" altLang="en-US" sz="2400" dirty="0">
                <a:solidFill>
                  <a:srgbClr val="FF0000"/>
                </a:solidFill>
              </a:rPr>
              <a:t>){  </a:t>
            </a:r>
          </a:p>
          <a:p>
            <a:r>
              <a:rPr lang="en-US" altLang="en-US" sz="2400" dirty="0">
                <a:solidFill>
                  <a:srgbClr val="000090"/>
                </a:solidFill>
              </a:rPr>
              <a:t>	</a:t>
            </a:r>
            <a:r>
              <a:rPr lang="en-US" altLang="en-US" sz="2400" dirty="0" err="1">
                <a:solidFill>
                  <a:srgbClr val="0070C0"/>
                </a:solidFill>
              </a:rPr>
              <a:t>printf</a:t>
            </a:r>
            <a:r>
              <a:rPr lang="en-US" altLang="en-US" sz="2400" dirty="0">
                <a:solidFill>
                  <a:srgbClr val="0070C0"/>
                </a:solidFill>
              </a:rPr>
              <a:t>(”a</a:t>
            </a:r>
            <a:r>
              <a:rPr lang="ja-JP" altLang="en-US" sz="2400" dirty="0">
                <a:solidFill>
                  <a:srgbClr val="0070C0"/>
                </a:solidFill>
              </a:rPr>
              <a:t>は偶数</a:t>
            </a:r>
            <a:r>
              <a:rPr lang="en-US" altLang="en-US" sz="2400" dirty="0">
                <a:solidFill>
                  <a:srgbClr val="0070C0"/>
                </a:solidFill>
              </a:rPr>
              <a:t>”);</a:t>
            </a:r>
          </a:p>
          <a:p>
            <a:r>
              <a:rPr lang="en-US" altLang="en-US" sz="2400" dirty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sz="2400" dirty="0">
                <a:solidFill>
                  <a:srgbClr val="FF0000"/>
                </a:solidFill>
              </a:rPr>
              <a:t>e</a:t>
            </a:r>
            <a:r>
              <a:rPr lang="en-US" altLang="en-US" sz="2400" dirty="0">
                <a:solidFill>
                  <a:srgbClr val="FF0000"/>
                </a:solidFill>
              </a:rPr>
              <a:t>lse {</a:t>
            </a:r>
          </a:p>
          <a:p>
            <a:r>
              <a:rPr lang="en-US" altLang="ja-JP" sz="2400" dirty="0">
                <a:solidFill>
                  <a:srgbClr val="000090"/>
                </a:solidFill>
              </a:rPr>
              <a:t>	</a:t>
            </a:r>
            <a:r>
              <a:rPr lang="en-US" altLang="ja-JP" sz="2400" dirty="0" err="1">
                <a:solidFill>
                  <a:srgbClr val="00B050"/>
                </a:solidFill>
              </a:rPr>
              <a:t>printf</a:t>
            </a:r>
            <a:r>
              <a:rPr lang="en-US" altLang="ja-JP" sz="2400" dirty="0">
                <a:solidFill>
                  <a:srgbClr val="00B050"/>
                </a:solidFill>
              </a:rPr>
              <a:t>(”a</a:t>
            </a:r>
            <a:r>
              <a:rPr lang="ja-JP" altLang="en-US" sz="2400" dirty="0">
                <a:solidFill>
                  <a:srgbClr val="00B050"/>
                </a:solidFill>
              </a:rPr>
              <a:t>は奇数</a:t>
            </a:r>
            <a:r>
              <a:rPr lang="en-US" altLang="ja-JP" sz="2400" dirty="0">
                <a:solidFill>
                  <a:srgbClr val="00B050"/>
                </a:solidFill>
              </a:rPr>
              <a:t>”); </a:t>
            </a:r>
            <a:r>
              <a:rPr lang="en-US" altLang="ja-JP" sz="2400" dirty="0">
                <a:solidFill>
                  <a:srgbClr val="000090"/>
                </a:solidFill>
              </a:rPr>
              <a:t>    </a:t>
            </a:r>
          </a:p>
          <a:p>
            <a:r>
              <a:rPr kumimoji="1" lang="en-US" altLang="ja-JP" sz="2400" dirty="0">
                <a:solidFill>
                  <a:srgbClr val="FF0000"/>
                </a:solidFill>
              </a:rPr>
              <a:t>}</a:t>
            </a:r>
            <a:r>
              <a:rPr kumimoji="1" lang="en-US" altLang="ja-JP" sz="2400" dirty="0">
                <a:solidFill>
                  <a:srgbClr val="660066"/>
                </a:solidFill>
              </a:rPr>
              <a:t>	</a:t>
            </a:r>
            <a:endParaRPr kumimoji="1" lang="ja-JP" altLang="en-US" sz="2400" dirty="0">
              <a:solidFill>
                <a:srgbClr val="660066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51310" y="5318395"/>
            <a:ext cx="559379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rgbClr val="0000FF"/>
                </a:solidFill>
              </a:rPr>
              <a:t>（注）文が複数行になる場合は</a:t>
            </a:r>
            <a:r>
              <a:rPr lang="en-US" altLang="ja-JP" sz="2000" dirty="0">
                <a:solidFill>
                  <a:srgbClr val="0000FF"/>
                </a:solidFill>
              </a:rPr>
              <a:t> {  } </a:t>
            </a:r>
            <a:r>
              <a:rPr lang="ja-JP" altLang="en-US" sz="2000" dirty="0">
                <a:solidFill>
                  <a:srgbClr val="0000FF"/>
                </a:solidFill>
              </a:rPr>
              <a:t>で囲む．</a:t>
            </a:r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ja-JP" altLang="ja-JP" sz="2000" dirty="0">
                <a:solidFill>
                  <a:srgbClr val="0000FF"/>
                </a:solidFill>
              </a:rPr>
              <a:t>　</a:t>
            </a:r>
            <a:r>
              <a:rPr lang="ja-JP" altLang="en-US" sz="2000" dirty="0">
                <a:solidFill>
                  <a:srgbClr val="0000FF"/>
                </a:solidFill>
              </a:rPr>
              <a:t>　　１行の文の場合は</a:t>
            </a:r>
            <a:r>
              <a:rPr lang="en-US" altLang="ja-JP" sz="2000" dirty="0">
                <a:solidFill>
                  <a:srgbClr val="0000FF"/>
                </a:solidFill>
              </a:rPr>
              <a:t>{ }</a:t>
            </a:r>
            <a:r>
              <a:rPr lang="ja-JP" altLang="en-US" sz="2000" dirty="0">
                <a:solidFill>
                  <a:srgbClr val="0000FF"/>
                </a:solidFill>
              </a:rPr>
              <a:t>は省略可能．</a:t>
            </a:r>
            <a:endParaRPr lang="en-US" altLang="ja-JP" sz="2000" dirty="0">
              <a:solidFill>
                <a:srgbClr val="0000FF"/>
              </a:solidFill>
            </a:endParaRPr>
          </a:p>
          <a:p>
            <a:r>
              <a:rPr kumimoji="1" lang="ja-JP" altLang="en-US" sz="2000" dirty="0">
                <a:solidFill>
                  <a:srgbClr val="008000"/>
                </a:solidFill>
              </a:rPr>
              <a:t>　　　文のかたまりが見えやすいように，</a:t>
            </a:r>
            <a:endParaRPr kumimoji="1" lang="en-US" altLang="ja-JP" sz="2000" dirty="0">
              <a:solidFill>
                <a:srgbClr val="008000"/>
              </a:solidFill>
            </a:endParaRPr>
          </a:p>
          <a:p>
            <a:r>
              <a:rPr lang="ja-JP" altLang="ja-JP" sz="2000" dirty="0">
                <a:solidFill>
                  <a:srgbClr val="008000"/>
                </a:solidFill>
              </a:rPr>
              <a:t>　</a:t>
            </a:r>
            <a:r>
              <a:rPr lang="ja-JP" altLang="en-US" sz="2000" dirty="0">
                <a:solidFill>
                  <a:srgbClr val="008000"/>
                </a:solidFill>
              </a:rPr>
              <a:t>　　</a:t>
            </a:r>
            <a:r>
              <a:rPr kumimoji="1" lang="ja-JP" altLang="en-US" sz="2000" dirty="0">
                <a:solidFill>
                  <a:srgbClr val="008000"/>
                </a:solidFill>
              </a:rPr>
              <a:t>先頭の文字の頭を下げる（インデント）とよい．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00644" y="403761"/>
            <a:ext cx="3948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>
                <a:latin typeface="+mj-ea"/>
                <a:ea typeface="+mj-ea"/>
              </a:rPr>
              <a:t>例１：</a:t>
            </a:r>
            <a:r>
              <a:rPr lang="en-US" altLang="ja-JP" sz="2400" b="1" dirty="0">
                <a:latin typeface="+mj-ea"/>
                <a:ea typeface="+mj-ea"/>
              </a:rPr>
              <a:t>2</a:t>
            </a:r>
            <a:r>
              <a:rPr lang="ja-JP" altLang="en-US" sz="2400" b="1" dirty="0">
                <a:latin typeface="+mj-ea"/>
                <a:ea typeface="+mj-ea"/>
              </a:rPr>
              <a:t>分岐「偶数 </a:t>
            </a:r>
            <a:r>
              <a:rPr lang="en-US" altLang="ja-JP" sz="2400" b="1" dirty="0">
                <a:latin typeface="+mj-ea"/>
                <a:ea typeface="+mj-ea"/>
              </a:rPr>
              <a:t>or </a:t>
            </a:r>
            <a:r>
              <a:rPr lang="ja-JP" altLang="en-US" sz="2400" b="1" dirty="0">
                <a:latin typeface="+mj-ea"/>
                <a:ea typeface="+mj-ea"/>
              </a:rPr>
              <a:t>奇数？」</a:t>
            </a:r>
            <a:endParaRPr kumimoji="1" lang="ja-JP" altLang="en-US" sz="2400" b="1" dirty="0">
              <a:latin typeface="+mj-ea"/>
              <a:ea typeface="+mj-ea"/>
            </a:endParaRPr>
          </a:p>
        </p:txBody>
      </p:sp>
      <p:sp>
        <p:nvSpPr>
          <p:cNvPr id="9" name="フローチャート : 判断 8"/>
          <p:cNvSpPr/>
          <p:nvPr/>
        </p:nvSpPr>
        <p:spPr>
          <a:xfrm>
            <a:off x="326817" y="1270660"/>
            <a:ext cx="2766951" cy="1365662"/>
          </a:xfrm>
          <a:prstGeom prst="flowChartDecision">
            <a:avLst/>
          </a:prstGeom>
          <a:noFill/>
          <a:ln w="508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rgbClr val="FF0000"/>
                </a:solidFill>
              </a:rPr>
              <a:t>条件：</a:t>
            </a:r>
            <a:r>
              <a:rPr lang="en-US" altLang="ja-JP" b="1" dirty="0">
                <a:solidFill>
                  <a:srgbClr val="FF0000"/>
                </a:solidFill>
              </a:rPr>
              <a:t>2</a:t>
            </a:r>
            <a:r>
              <a:rPr lang="ja-JP" altLang="en-US" b="1" dirty="0">
                <a:solidFill>
                  <a:srgbClr val="FF0000"/>
                </a:solidFill>
              </a:rPr>
              <a:t>で割り切れる？</a:t>
            </a:r>
            <a:endParaRPr lang="en-US" altLang="ja-JP" b="1" dirty="0">
              <a:solidFill>
                <a:srgbClr val="FF0000"/>
              </a:solidFill>
            </a:endParaRPr>
          </a:p>
          <a:p>
            <a:pPr algn="ctr"/>
            <a:r>
              <a:rPr kumimoji="1" lang="en-US" altLang="ja-JP" b="1" dirty="0">
                <a:solidFill>
                  <a:srgbClr val="FF0000"/>
                </a:solidFill>
              </a:rPr>
              <a:t>a%2==0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0" name="フローチャート: 処理 9"/>
          <p:cNvSpPr/>
          <p:nvPr/>
        </p:nvSpPr>
        <p:spPr>
          <a:xfrm>
            <a:off x="908708" y="4251366"/>
            <a:ext cx="1603169" cy="760317"/>
          </a:xfrm>
          <a:prstGeom prst="flowChartProcess">
            <a:avLst/>
          </a:prstGeom>
          <a:noFill/>
          <a:ln w="508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rgbClr val="0070C0"/>
                </a:solidFill>
              </a:rPr>
              <a:t>a</a:t>
            </a:r>
            <a:r>
              <a:rPr kumimoji="1" lang="ja-JP" altLang="en-US" b="1" dirty="0">
                <a:solidFill>
                  <a:srgbClr val="0070C0"/>
                </a:solidFill>
              </a:rPr>
              <a:t>は偶数</a:t>
            </a:r>
          </a:p>
        </p:txBody>
      </p:sp>
      <p:sp>
        <p:nvSpPr>
          <p:cNvPr id="11" name="フローチャート: 処理 10"/>
          <p:cNvSpPr/>
          <p:nvPr/>
        </p:nvSpPr>
        <p:spPr>
          <a:xfrm>
            <a:off x="2881049" y="4251366"/>
            <a:ext cx="1603169" cy="760317"/>
          </a:xfrm>
          <a:prstGeom prst="flowChartProcess">
            <a:avLst/>
          </a:prstGeom>
          <a:noFill/>
          <a:ln w="508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rgbClr val="00B050"/>
                </a:solidFill>
              </a:rPr>
              <a:t>a</a:t>
            </a:r>
            <a:r>
              <a:rPr kumimoji="1" lang="ja-JP" altLang="en-US" b="1" dirty="0">
                <a:solidFill>
                  <a:srgbClr val="00B050"/>
                </a:solidFill>
              </a:rPr>
              <a:t>は</a:t>
            </a:r>
            <a:r>
              <a:rPr lang="ja-JP" altLang="en-US" b="1" dirty="0">
                <a:solidFill>
                  <a:srgbClr val="00B050"/>
                </a:solidFill>
              </a:rPr>
              <a:t>奇</a:t>
            </a:r>
            <a:r>
              <a:rPr kumimoji="1" lang="ja-JP" altLang="en-US" b="1" dirty="0">
                <a:solidFill>
                  <a:srgbClr val="00B050"/>
                </a:solidFill>
              </a:rPr>
              <a:t>数</a:t>
            </a:r>
          </a:p>
        </p:txBody>
      </p:sp>
      <p:cxnSp>
        <p:nvCxnSpPr>
          <p:cNvPr id="13" name="直線矢印コネクタ 12"/>
          <p:cNvCxnSpPr>
            <a:stCxn id="9" idx="2"/>
            <a:endCxn id="10" idx="0"/>
          </p:cNvCxnSpPr>
          <p:nvPr/>
        </p:nvCxnSpPr>
        <p:spPr>
          <a:xfrm>
            <a:off x="1710293" y="2636322"/>
            <a:ext cx="0" cy="1615044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>
            <a:endCxn id="11" idx="0"/>
          </p:cNvCxnSpPr>
          <p:nvPr/>
        </p:nvCxnSpPr>
        <p:spPr>
          <a:xfrm>
            <a:off x="3682634" y="1953491"/>
            <a:ext cx="0" cy="2297875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>
            <a:stCxn id="9" idx="3"/>
          </p:cNvCxnSpPr>
          <p:nvPr/>
        </p:nvCxnSpPr>
        <p:spPr>
          <a:xfrm>
            <a:off x="3093768" y="1953491"/>
            <a:ext cx="588866" cy="0"/>
          </a:xfrm>
          <a:prstGeom prst="line">
            <a:avLst/>
          </a:prstGeom>
          <a:ln w="508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930111" y="2795691"/>
            <a:ext cx="523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YES</a:t>
            </a:r>
            <a:endParaRPr kumimoji="1" lang="ja-JP" altLang="en-US" b="1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682634" y="1686296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NO</a:t>
            </a:r>
            <a:endParaRPr kumimoji="1" lang="ja-JP" altLang="en-US" b="1" dirty="0"/>
          </a:p>
        </p:txBody>
      </p:sp>
      <p:sp>
        <p:nvSpPr>
          <p:cNvPr id="31" name="正方形/長方形 30"/>
          <p:cNvSpPr/>
          <p:nvPr/>
        </p:nvSpPr>
        <p:spPr>
          <a:xfrm>
            <a:off x="5228585" y="3995202"/>
            <a:ext cx="3556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660066"/>
                </a:solidFill>
              </a:rPr>
              <a:t>もし，</a:t>
            </a:r>
            <a:r>
              <a:rPr lang="en-US" altLang="ja-JP" sz="2000" dirty="0">
                <a:solidFill>
                  <a:srgbClr val="660066"/>
                </a:solidFill>
              </a:rPr>
              <a:t>else</a:t>
            </a:r>
            <a:r>
              <a:rPr lang="ja-JP" altLang="en-US" sz="2000" dirty="0">
                <a:solidFill>
                  <a:srgbClr val="660066"/>
                </a:solidFill>
              </a:rPr>
              <a:t>以下の文が省略され</a:t>
            </a:r>
            <a:endParaRPr lang="en-US" altLang="ja-JP" sz="2000" dirty="0">
              <a:solidFill>
                <a:srgbClr val="660066"/>
              </a:solidFill>
            </a:endParaRPr>
          </a:p>
          <a:p>
            <a:r>
              <a:rPr lang="ja-JP" altLang="en-US" sz="2000" dirty="0">
                <a:solidFill>
                  <a:srgbClr val="660066"/>
                </a:solidFill>
              </a:rPr>
              <a:t>どの条件も満たさないと，</a:t>
            </a:r>
            <a:endParaRPr lang="en-US" altLang="ja-JP" sz="2000" dirty="0">
              <a:solidFill>
                <a:srgbClr val="660066"/>
              </a:solidFill>
            </a:endParaRPr>
          </a:p>
          <a:p>
            <a:r>
              <a:rPr lang="ja-JP" altLang="en-US" sz="2000" dirty="0">
                <a:solidFill>
                  <a:srgbClr val="660066"/>
                </a:solidFill>
              </a:rPr>
              <a:t>何も実行しないで終了する．</a:t>
            </a:r>
            <a:endParaRPr lang="en-US" altLang="ja-JP" sz="20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63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14</a:t>
            </a:fld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917136" y="865426"/>
            <a:ext cx="3110897" cy="4893647"/>
          </a:xfrm>
          <a:prstGeom prst="rect">
            <a:avLst/>
          </a:prstGeom>
          <a:noFill/>
          <a:ln w="28575" cmpd="sng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400" dirty="0" err="1"/>
              <a:t>int</a:t>
            </a:r>
            <a:r>
              <a:rPr kumimoji="1" lang="en-US" altLang="ja-JP" sz="2400" dirty="0"/>
              <a:t> a;</a:t>
            </a:r>
          </a:p>
          <a:p>
            <a:r>
              <a:rPr lang="en-US" altLang="ja-JP" sz="2400" dirty="0"/>
              <a:t> …</a:t>
            </a:r>
          </a:p>
          <a:p>
            <a:r>
              <a:rPr kumimoji="1" lang="en-US" altLang="ja-JP" sz="2400" dirty="0">
                <a:solidFill>
                  <a:srgbClr val="FF0000"/>
                </a:solidFill>
              </a:rPr>
              <a:t>if (</a:t>
            </a:r>
            <a:r>
              <a:rPr lang="en-US" altLang="ja-JP" sz="2400" dirty="0">
                <a:solidFill>
                  <a:srgbClr val="FF0000"/>
                </a:solidFill>
              </a:rPr>
              <a:t>a&gt;0</a:t>
            </a:r>
            <a:r>
              <a:rPr lang="en-US" altLang="en-US" sz="2400" dirty="0">
                <a:solidFill>
                  <a:srgbClr val="FF0000"/>
                </a:solidFill>
              </a:rPr>
              <a:t>){  </a:t>
            </a:r>
          </a:p>
          <a:p>
            <a:r>
              <a:rPr lang="en-US" altLang="en-US" sz="2400" dirty="0">
                <a:solidFill>
                  <a:srgbClr val="000090"/>
                </a:solidFill>
              </a:rPr>
              <a:t>	</a:t>
            </a:r>
            <a:r>
              <a:rPr lang="en-US" altLang="en-US" sz="2400" dirty="0" err="1">
                <a:solidFill>
                  <a:srgbClr val="0070C0"/>
                </a:solidFill>
              </a:rPr>
              <a:t>printf</a:t>
            </a:r>
            <a:r>
              <a:rPr lang="en-US" altLang="en-US" sz="2400" dirty="0">
                <a:solidFill>
                  <a:srgbClr val="0070C0"/>
                </a:solidFill>
              </a:rPr>
              <a:t>(”a</a:t>
            </a:r>
            <a:r>
              <a:rPr lang="ja-JP" altLang="en-US" sz="2400" dirty="0">
                <a:solidFill>
                  <a:srgbClr val="0070C0"/>
                </a:solidFill>
              </a:rPr>
              <a:t>は正</a:t>
            </a:r>
            <a:r>
              <a:rPr lang="en-US" altLang="en-US" sz="2400" dirty="0">
                <a:solidFill>
                  <a:srgbClr val="0070C0"/>
                </a:solidFill>
              </a:rPr>
              <a:t>”);</a:t>
            </a:r>
          </a:p>
          <a:p>
            <a:r>
              <a:rPr lang="en-US" altLang="en-US" sz="2400" dirty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sz="2400" dirty="0">
                <a:solidFill>
                  <a:srgbClr val="FF0000"/>
                </a:solidFill>
              </a:rPr>
              <a:t>e</a:t>
            </a:r>
            <a:r>
              <a:rPr lang="en-US" altLang="en-US" sz="2400" dirty="0">
                <a:solidFill>
                  <a:srgbClr val="FF0000"/>
                </a:solidFill>
              </a:rPr>
              <a:t>lse{</a:t>
            </a:r>
          </a:p>
          <a:p>
            <a:r>
              <a:rPr lang="en-US" altLang="en-US" sz="2400">
                <a:solidFill>
                  <a:srgbClr val="FF0000"/>
                </a:solidFill>
              </a:rPr>
              <a:t>	</a:t>
            </a:r>
            <a:r>
              <a:rPr lang="en-US" altLang="en-US" sz="2400">
                <a:solidFill>
                  <a:srgbClr val="7030A0"/>
                </a:solidFill>
              </a:rPr>
              <a:t>if(a&lt;0</a:t>
            </a:r>
            <a:r>
              <a:rPr lang="en-US" altLang="en-US" sz="2400" dirty="0">
                <a:solidFill>
                  <a:srgbClr val="7030A0"/>
                </a:solidFill>
              </a:rPr>
              <a:t>){</a:t>
            </a:r>
          </a:p>
          <a:p>
            <a:r>
              <a:rPr lang="en-US" altLang="ja-JP" sz="2400" dirty="0">
                <a:solidFill>
                  <a:srgbClr val="000090"/>
                </a:solidFill>
              </a:rPr>
              <a:t>		</a:t>
            </a:r>
            <a:r>
              <a:rPr lang="en-US" altLang="ja-JP" sz="2400" dirty="0" err="1">
                <a:solidFill>
                  <a:srgbClr val="00B050"/>
                </a:solidFill>
              </a:rPr>
              <a:t>printf</a:t>
            </a:r>
            <a:r>
              <a:rPr lang="en-US" altLang="ja-JP" sz="2400" dirty="0">
                <a:solidFill>
                  <a:srgbClr val="00B050"/>
                </a:solidFill>
              </a:rPr>
              <a:t>(”a</a:t>
            </a:r>
            <a:r>
              <a:rPr lang="ja-JP" altLang="en-US" sz="2400" dirty="0" err="1">
                <a:solidFill>
                  <a:srgbClr val="00B050"/>
                </a:solidFill>
              </a:rPr>
              <a:t>は負</a:t>
            </a:r>
            <a:r>
              <a:rPr lang="en-US" altLang="ja-JP" sz="2400" dirty="0">
                <a:solidFill>
                  <a:srgbClr val="00B050"/>
                </a:solidFill>
              </a:rPr>
              <a:t>”);</a:t>
            </a:r>
          </a:p>
          <a:p>
            <a:r>
              <a:rPr lang="en-US" altLang="ja-JP" sz="2400" dirty="0">
                <a:solidFill>
                  <a:srgbClr val="00B050"/>
                </a:solidFill>
              </a:rPr>
              <a:t>	</a:t>
            </a:r>
            <a:r>
              <a:rPr lang="en-US" altLang="ja-JP" sz="2400" dirty="0">
                <a:solidFill>
                  <a:srgbClr val="7030A0"/>
                </a:solidFill>
              </a:rPr>
              <a:t>}</a:t>
            </a:r>
          </a:p>
          <a:p>
            <a:r>
              <a:rPr lang="en-US" altLang="ja-JP" sz="2400" dirty="0">
                <a:solidFill>
                  <a:srgbClr val="7030A0"/>
                </a:solidFill>
              </a:rPr>
              <a:t>	else{</a:t>
            </a:r>
          </a:p>
          <a:p>
            <a:r>
              <a:rPr lang="en-US" altLang="ja-JP" sz="2400" dirty="0">
                <a:solidFill>
                  <a:srgbClr val="000090"/>
                </a:solidFill>
              </a:rPr>
              <a:t>		</a:t>
            </a:r>
            <a:r>
              <a:rPr lang="en-US" altLang="ja-JP" sz="2400" dirty="0" err="1">
                <a:solidFill>
                  <a:schemeClr val="accent6">
                    <a:lumMod val="75000"/>
                  </a:schemeClr>
                </a:solidFill>
              </a:rPr>
              <a:t>printf</a:t>
            </a:r>
            <a:r>
              <a:rPr lang="en-US" altLang="ja-JP" sz="2400" dirty="0">
                <a:solidFill>
                  <a:schemeClr val="accent6">
                    <a:lumMod val="75000"/>
                  </a:schemeClr>
                </a:solidFill>
              </a:rPr>
              <a:t>(”a</a:t>
            </a:r>
            <a:r>
              <a:rPr lang="ja-JP" altLang="en-US" sz="2400" dirty="0">
                <a:solidFill>
                  <a:schemeClr val="accent6">
                    <a:lumMod val="75000"/>
                  </a:schemeClr>
                </a:solidFill>
              </a:rPr>
              <a:t>は</a:t>
            </a:r>
            <a:r>
              <a:rPr lang="en-US" altLang="ja-JP" sz="2400" dirty="0">
                <a:solidFill>
                  <a:schemeClr val="accent6">
                    <a:lumMod val="75000"/>
                  </a:schemeClr>
                </a:solidFill>
              </a:rPr>
              <a:t>0”);</a:t>
            </a:r>
          </a:p>
          <a:p>
            <a:r>
              <a:rPr lang="en-US" altLang="ja-JP" sz="2400" dirty="0">
                <a:solidFill>
                  <a:srgbClr val="000090"/>
                </a:solidFill>
              </a:rPr>
              <a:t>	</a:t>
            </a:r>
            <a:r>
              <a:rPr lang="en-US" altLang="ja-JP" sz="2400" dirty="0">
                <a:solidFill>
                  <a:srgbClr val="7030A0"/>
                </a:solidFill>
              </a:rPr>
              <a:t>}</a:t>
            </a:r>
          </a:p>
          <a:p>
            <a:r>
              <a:rPr lang="en-US" altLang="ja-JP" sz="24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51310" y="5318395"/>
            <a:ext cx="559379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rgbClr val="0000FF"/>
                </a:solidFill>
              </a:rPr>
              <a:t>（注）文が複数行になる場合は</a:t>
            </a:r>
            <a:r>
              <a:rPr lang="en-US" altLang="ja-JP" sz="2000" dirty="0">
                <a:solidFill>
                  <a:srgbClr val="0000FF"/>
                </a:solidFill>
              </a:rPr>
              <a:t> {  } </a:t>
            </a:r>
            <a:r>
              <a:rPr lang="ja-JP" altLang="en-US" sz="2000" dirty="0">
                <a:solidFill>
                  <a:srgbClr val="0000FF"/>
                </a:solidFill>
              </a:rPr>
              <a:t>で囲む．</a:t>
            </a:r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ja-JP" altLang="ja-JP" sz="2000" dirty="0">
                <a:solidFill>
                  <a:srgbClr val="0000FF"/>
                </a:solidFill>
              </a:rPr>
              <a:t>　</a:t>
            </a:r>
            <a:r>
              <a:rPr lang="ja-JP" altLang="en-US" sz="2000" dirty="0">
                <a:solidFill>
                  <a:srgbClr val="0000FF"/>
                </a:solidFill>
              </a:rPr>
              <a:t>　　１行の文の場合は</a:t>
            </a:r>
            <a:r>
              <a:rPr lang="en-US" altLang="ja-JP" sz="2000" dirty="0">
                <a:solidFill>
                  <a:srgbClr val="0000FF"/>
                </a:solidFill>
              </a:rPr>
              <a:t>{ }</a:t>
            </a:r>
            <a:r>
              <a:rPr lang="ja-JP" altLang="en-US" sz="2000" dirty="0">
                <a:solidFill>
                  <a:srgbClr val="0000FF"/>
                </a:solidFill>
              </a:rPr>
              <a:t>は省略可能．</a:t>
            </a:r>
            <a:endParaRPr lang="en-US" altLang="ja-JP" sz="2000" dirty="0">
              <a:solidFill>
                <a:srgbClr val="0000FF"/>
              </a:solidFill>
            </a:endParaRPr>
          </a:p>
          <a:p>
            <a:r>
              <a:rPr kumimoji="1" lang="ja-JP" altLang="en-US" sz="2000" dirty="0">
                <a:solidFill>
                  <a:srgbClr val="008000"/>
                </a:solidFill>
              </a:rPr>
              <a:t>　　　文のかたまりが見えやすいように，</a:t>
            </a:r>
            <a:endParaRPr kumimoji="1" lang="en-US" altLang="ja-JP" sz="2000" dirty="0">
              <a:solidFill>
                <a:srgbClr val="008000"/>
              </a:solidFill>
            </a:endParaRPr>
          </a:p>
          <a:p>
            <a:r>
              <a:rPr lang="ja-JP" altLang="ja-JP" sz="2000" dirty="0">
                <a:solidFill>
                  <a:srgbClr val="008000"/>
                </a:solidFill>
              </a:rPr>
              <a:t>　</a:t>
            </a:r>
            <a:r>
              <a:rPr lang="ja-JP" altLang="en-US" sz="2000" dirty="0">
                <a:solidFill>
                  <a:srgbClr val="008000"/>
                </a:solidFill>
              </a:rPr>
              <a:t>　　</a:t>
            </a:r>
            <a:r>
              <a:rPr kumimoji="1" lang="ja-JP" altLang="en-US" sz="2000" dirty="0">
                <a:solidFill>
                  <a:srgbClr val="008000"/>
                </a:solidFill>
              </a:rPr>
              <a:t>先頭の文字の頭を下げる（インデント）とよい．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00644" y="403761"/>
            <a:ext cx="52164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>
                <a:latin typeface="+mj-ea"/>
                <a:ea typeface="+mj-ea"/>
              </a:rPr>
              <a:t>例</a:t>
            </a:r>
            <a:r>
              <a:rPr lang="en-US" altLang="ja-JP" sz="2400" b="1" dirty="0">
                <a:latin typeface="+mj-ea"/>
                <a:ea typeface="+mj-ea"/>
              </a:rPr>
              <a:t>2</a:t>
            </a:r>
            <a:r>
              <a:rPr lang="ja-JP" altLang="en-US" sz="2400" b="1" dirty="0">
                <a:latin typeface="+mj-ea"/>
                <a:ea typeface="+mj-ea"/>
              </a:rPr>
              <a:t>：入れ子の</a:t>
            </a:r>
            <a:r>
              <a:rPr lang="en-US" altLang="ja-JP" sz="2400" b="1" dirty="0">
                <a:latin typeface="+mj-ea"/>
                <a:ea typeface="+mj-ea"/>
              </a:rPr>
              <a:t>2</a:t>
            </a:r>
            <a:r>
              <a:rPr lang="ja-JP" altLang="en-US" sz="2400" b="1" dirty="0">
                <a:latin typeface="+mj-ea"/>
                <a:ea typeface="+mj-ea"/>
              </a:rPr>
              <a:t>分岐「正 </a:t>
            </a:r>
            <a:r>
              <a:rPr lang="en-US" altLang="ja-JP" sz="2400" b="1" dirty="0">
                <a:latin typeface="+mj-ea"/>
                <a:ea typeface="+mj-ea"/>
              </a:rPr>
              <a:t>or </a:t>
            </a:r>
            <a:r>
              <a:rPr lang="ja-JP" altLang="en-US" sz="2400" b="1" dirty="0">
                <a:latin typeface="+mj-ea"/>
                <a:ea typeface="+mj-ea"/>
              </a:rPr>
              <a:t>負 </a:t>
            </a:r>
            <a:r>
              <a:rPr lang="en-US" altLang="ja-JP" sz="2400" b="1" dirty="0">
                <a:latin typeface="+mj-ea"/>
                <a:ea typeface="+mj-ea"/>
              </a:rPr>
              <a:t>or  0</a:t>
            </a:r>
            <a:r>
              <a:rPr lang="ja-JP" altLang="en-US" sz="2400" b="1" dirty="0">
                <a:latin typeface="+mj-ea"/>
                <a:ea typeface="+mj-ea"/>
              </a:rPr>
              <a:t>？」</a:t>
            </a:r>
            <a:endParaRPr kumimoji="1" lang="ja-JP" altLang="en-US" sz="2400" b="1" dirty="0">
              <a:latin typeface="+mj-ea"/>
              <a:ea typeface="+mj-ea"/>
            </a:endParaRPr>
          </a:p>
        </p:txBody>
      </p:sp>
      <p:sp>
        <p:nvSpPr>
          <p:cNvPr id="9" name="フローチャート : 判断 8"/>
          <p:cNvSpPr/>
          <p:nvPr/>
        </p:nvSpPr>
        <p:spPr>
          <a:xfrm>
            <a:off x="176436" y="1003465"/>
            <a:ext cx="2766951" cy="1365662"/>
          </a:xfrm>
          <a:prstGeom prst="flowChartDecision">
            <a:avLst/>
          </a:prstGeom>
          <a:noFill/>
          <a:ln w="508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rgbClr val="FF0000"/>
                </a:solidFill>
              </a:rPr>
              <a:t>条件</a:t>
            </a:r>
            <a:r>
              <a:rPr lang="en-US" altLang="ja-JP" b="1" dirty="0">
                <a:solidFill>
                  <a:srgbClr val="FF0000"/>
                </a:solidFill>
              </a:rPr>
              <a:t>1</a:t>
            </a:r>
            <a:r>
              <a:rPr lang="ja-JP" altLang="en-US" b="1" dirty="0">
                <a:solidFill>
                  <a:srgbClr val="FF0000"/>
                </a:solidFill>
              </a:rPr>
              <a:t>：</a:t>
            </a:r>
            <a:r>
              <a:rPr lang="en-US" altLang="ja-JP" b="1" dirty="0">
                <a:solidFill>
                  <a:srgbClr val="FF0000"/>
                </a:solidFill>
              </a:rPr>
              <a:t>0</a:t>
            </a:r>
            <a:r>
              <a:rPr lang="ja-JP" altLang="en-US" b="1" dirty="0">
                <a:solidFill>
                  <a:srgbClr val="FF0000"/>
                </a:solidFill>
              </a:rPr>
              <a:t>より大きい</a:t>
            </a:r>
            <a:r>
              <a:rPr lang="en-US" altLang="ja-JP" b="1" dirty="0">
                <a:solidFill>
                  <a:srgbClr val="FF0000"/>
                </a:solidFill>
              </a:rPr>
              <a:t>?</a:t>
            </a:r>
          </a:p>
          <a:p>
            <a:pPr algn="ctr"/>
            <a:r>
              <a:rPr kumimoji="1" lang="en-US" altLang="ja-JP" b="1" dirty="0">
                <a:solidFill>
                  <a:srgbClr val="FF0000"/>
                </a:solidFill>
              </a:rPr>
              <a:t>a&gt;0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0" name="フローチャート: 処理 9"/>
          <p:cNvSpPr/>
          <p:nvPr/>
        </p:nvSpPr>
        <p:spPr>
          <a:xfrm>
            <a:off x="875388" y="4364329"/>
            <a:ext cx="1369048" cy="760317"/>
          </a:xfrm>
          <a:prstGeom prst="flowChartProcess">
            <a:avLst/>
          </a:prstGeom>
          <a:noFill/>
          <a:ln w="508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rgbClr val="0070C0"/>
                </a:solidFill>
              </a:rPr>
              <a:t>a</a:t>
            </a:r>
            <a:r>
              <a:rPr kumimoji="1" lang="ja-JP" altLang="en-US" b="1" dirty="0">
                <a:solidFill>
                  <a:srgbClr val="0070C0"/>
                </a:solidFill>
              </a:rPr>
              <a:t>は正</a:t>
            </a:r>
          </a:p>
        </p:txBody>
      </p:sp>
      <p:sp>
        <p:nvSpPr>
          <p:cNvPr id="11" name="フローチャート: 処理 10"/>
          <p:cNvSpPr/>
          <p:nvPr/>
        </p:nvSpPr>
        <p:spPr>
          <a:xfrm>
            <a:off x="2730669" y="4364329"/>
            <a:ext cx="1294028" cy="760317"/>
          </a:xfrm>
          <a:prstGeom prst="flowChartProcess">
            <a:avLst/>
          </a:prstGeom>
          <a:noFill/>
          <a:ln w="508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rgbClr val="00B050"/>
                </a:solidFill>
              </a:rPr>
              <a:t>a</a:t>
            </a:r>
            <a:r>
              <a:rPr kumimoji="1" lang="ja-JP" altLang="en-US" b="1" dirty="0" err="1">
                <a:solidFill>
                  <a:srgbClr val="00B050"/>
                </a:solidFill>
              </a:rPr>
              <a:t>は</a:t>
            </a:r>
            <a:r>
              <a:rPr lang="ja-JP" altLang="en-US" b="1" dirty="0" err="1">
                <a:solidFill>
                  <a:srgbClr val="00B050"/>
                </a:solidFill>
              </a:rPr>
              <a:t>負</a:t>
            </a:r>
            <a:endParaRPr kumimoji="1" lang="ja-JP" altLang="en-US" b="1" dirty="0">
              <a:solidFill>
                <a:srgbClr val="00B050"/>
              </a:solidFill>
            </a:endParaRPr>
          </a:p>
        </p:txBody>
      </p:sp>
      <p:cxnSp>
        <p:nvCxnSpPr>
          <p:cNvPr id="13" name="直線矢印コネクタ 12"/>
          <p:cNvCxnSpPr>
            <a:stCxn id="9" idx="2"/>
            <a:endCxn id="10" idx="0"/>
          </p:cNvCxnSpPr>
          <p:nvPr/>
        </p:nvCxnSpPr>
        <p:spPr>
          <a:xfrm>
            <a:off x="1559912" y="2369127"/>
            <a:ext cx="0" cy="1995202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>
            <a:endCxn id="14" idx="0"/>
          </p:cNvCxnSpPr>
          <p:nvPr/>
        </p:nvCxnSpPr>
        <p:spPr>
          <a:xfrm>
            <a:off x="3355162" y="1686296"/>
            <a:ext cx="0" cy="682831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>
            <a:stCxn id="9" idx="3"/>
          </p:cNvCxnSpPr>
          <p:nvPr/>
        </p:nvCxnSpPr>
        <p:spPr>
          <a:xfrm>
            <a:off x="2943387" y="1686296"/>
            <a:ext cx="411775" cy="0"/>
          </a:xfrm>
          <a:prstGeom prst="line">
            <a:avLst/>
          </a:prstGeom>
          <a:ln w="508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779730" y="2528496"/>
            <a:ext cx="523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YES</a:t>
            </a:r>
            <a:endParaRPr kumimoji="1" lang="ja-JP" altLang="en-US" b="1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139360" y="2694502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NO</a:t>
            </a:r>
            <a:endParaRPr kumimoji="1" lang="ja-JP" altLang="en-US" b="1" dirty="0"/>
          </a:p>
        </p:txBody>
      </p:sp>
      <p:sp>
        <p:nvSpPr>
          <p:cNvPr id="14" name="フローチャート : 判断 13"/>
          <p:cNvSpPr/>
          <p:nvPr/>
        </p:nvSpPr>
        <p:spPr>
          <a:xfrm>
            <a:off x="1971686" y="2369127"/>
            <a:ext cx="2766951" cy="1365662"/>
          </a:xfrm>
          <a:prstGeom prst="flowChartDecision">
            <a:avLst/>
          </a:prstGeom>
          <a:noFill/>
          <a:ln w="508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rgbClr val="7030A0"/>
                </a:solidFill>
              </a:rPr>
              <a:t>条件</a:t>
            </a:r>
            <a:r>
              <a:rPr lang="en-US" altLang="ja-JP" b="1" dirty="0">
                <a:solidFill>
                  <a:srgbClr val="7030A0"/>
                </a:solidFill>
              </a:rPr>
              <a:t>2</a:t>
            </a:r>
            <a:r>
              <a:rPr lang="ja-JP" altLang="en-US" b="1" dirty="0">
                <a:solidFill>
                  <a:srgbClr val="7030A0"/>
                </a:solidFill>
              </a:rPr>
              <a:t>：</a:t>
            </a:r>
            <a:r>
              <a:rPr lang="en-US" altLang="ja-JP" b="1" dirty="0">
                <a:solidFill>
                  <a:srgbClr val="7030A0"/>
                </a:solidFill>
              </a:rPr>
              <a:t>0</a:t>
            </a:r>
            <a:r>
              <a:rPr lang="ja-JP" altLang="en-US" b="1" dirty="0">
                <a:solidFill>
                  <a:srgbClr val="7030A0"/>
                </a:solidFill>
              </a:rPr>
              <a:t>より小さい？</a:t>
            </a:r>
            <a:endParaRPr lang="en-US" altLang="ja-JP" b="1" dirty="0">
              <a:solidFill>
                <a:srgbClr val="7030A0"/>
              </a:solidFill>
            </a:endParaRPr>
          </a:p>
          <a:p>
            <a:pPr algn="ctr"/>
            <a:r>
              <a:rPr kumimoji="1" lang="en-US" altLang="ja-JP" b="1" dirty="0">
                <a:solidFill>
                  <a:srgbClr val="7030A0"/>
                </a:solidFill>
              </a:rPr>
              <a:t>a&lt;0</a:t>
            </a:r>
            <a:endParaRPr kumimoji="1" lang="ja-JP" altLang="en-US" b="1" dirty="0">
              <a:solidFill>
                <a:srgbClr val="7030A0"/>
              </a:solidFill>
            </a:endParaRPr>
          </a:p>
        </p:txBody>
      </p:sp>
      <p:sp>
        <p:nvSpPr>
          <p:cNvPr id="18" name="フローチャート: 処理 17"/>
          <p:cNvSpPr/>
          <p:nvPr/>
        </p:nvSpPr>
        <p:spPr>
          <a:xfrm>
            <a:off x="4511965" y="4364329"/>
            <a:ext cx="1254791" cy="760317"/>
          </a:xfrm>
          <a:prstGeom prst="flowChartProcess">
            <a:avLst/>
          </a:prstGeom>
          <a:noFill/>
          <a:ln w="50800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kumimoji="1" lang="ja-JP" altLang="en-US" b="1" dirty="0">
                <a:solidFill>
                  <a:schemeClr val="accent6">
                    <a:lumMod val="75000"/>
                  </a:schemeClr>
                </a:solidFill>
              </a:rPr>
              <a:t>は</a:t>
            </a:r>
            <a:r>
              <a:rPr lang="en-US" altLang="ja-JP" b="1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endParaRPr kumimoji="1" lang="ja-JP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24" name="直線矢印コネクタ 23"/>
          <p:cNvCxnSpPr>
            <a:endCxn id="11" idx="0"/>
          </p:cNvCxnSpPr>
          <p:nvPr/>
        </p:nvCxnSpPr>
        <p:spPr>
          <a:xfrm>
            <a:off x="3355162" y="3734789"/>
            <a:ext cx="22521" cy="629540"/>
          </a:xfrm>
          <a:prstGeom prst="straightConnector1">
            <a:avLst/>
          </a:prstGeom>
          <a:ln w="50800">
            <a:solidFill>
              <a:srgbClr val="7030A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4738637" y="3063834"/>
            <a:ext cx="411775" cy="0"/>
          </a:xfrm>
          <a:prstGeom prst="line">
            <a:avLst/>
          </a:prstGeom>
          <a:ln w="50800">
            <a:solidFill>
              <a:srgbClr val="7030A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>
            <a:endCxn id="18" idx="0"/>
          </p:cNvCxnSpPr>
          <p:nvPr/>
        </p:nvCxnSpPr>
        <p:spPr>
          <a:xfrm flipH="1">
            <a:off x="5139361" y="3063834"/>
            <a:ext cx="11051" cy="1300495"/>
          </a:xfrm>
          <a:prstGeom prst="straightConnector1">
            <a:avLst/>
          </a:prstGeom>
          <a:ln w="50800">
            <a:solidFill>
              <a:srgbClr val="7030A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3500836" y="3734789"/>
            <a:ext cx="523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YES</a:t>
            </a:r>
            <a:endParaRPr kumimoji="1" lang="ja-JP" altLang="en-US" b="1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32254" y="1571501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NO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336363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23197" y="319808"/>
            <a:ext cx="7923964" cy="1938992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例題</a:t>
            </a:r>
            <a:r>
              <a:rPr kumimoji="1" lang="en-US" altLang="ja-JP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EX6-</a:t>
            </a:r>
            <a:r>
              <a:rPr kumimoji="1" lang="ja-JP" altLang="en-US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１：</a:t>
            </a:r>
            <a:r>
              <a:rPr kumimoji="1" lang="en-US" altLang="ja-JP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 </a:t>
            </a:r>
          </a:p>
          <a:p>
            <a:r>
              <a:rPr lang="ja-JP" altLang="en-US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コンピューターが「２つの実数</a:t>
            </a:r>
            <a:r>
              <a:rPr lang="en-US" altLang="ja-JP" sz="2000" dirty="0" err="1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a,b</a:t>
            </a:r>
            <a:r>
              <a:rPr lang="ja-JP" altLang="en-US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をいれてください</a:t>
            </a:r>
            <a:r>
              <a:rPr lang="en-US" altLang="ja-JP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: </a:t>
            </a:r>
            <a:r>
              <a:rPr lang="ja-JP" altLang="en-US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」と出力</a:t>
            </a:r>
            <a:endParaRPr lang="en-US" altLang="ja-JP" sz="2000" dirty="0">
              <a:solidFill>
                <a:srgbClr val="00009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r>
              <a:rPr lang="ja-JP" altLang="en-US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　　　２数を入力する（スペースを開けて）</a:t>
            </a:r>
            <a:endParaRPr lang="en-US" altLang="ja-JP" sz="2000" dirty="0">
              <a:solidFill>
                <a:srgbClr val="00009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r>
              <a:rPr lang="ja-JP" altLang="en-US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コンピューター：「和と差を計算（１を入力）　積と商を計算（１以外入力）</a:t>
            </a:r>
            <a:r>
              <a:rPr lang="en-US" altLang="ja-JP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: </a:t>
            </a:r>
            <a:r>
              <a:rPr lang="ja-JP" altLang="en-US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」</a:t>
            </a:r>
            <a:endParaRPr lang="en-US" altLang="ja-JP" sz="2000" dirty="0">
              <a:solidFill>
                <a:srgbClr val="00009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r>
              <a:rPr lang="en-US" altLang="ja-JP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	</a:t>
            </a:r>
            <a:r>
              <a:rPr lang="ja-JP" altLang="en-US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「</a:t>
            </a:r>
            <a:r>
              <a:rPr lang="en-US" altLang="ja-JP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1</a:t>
            </a:r>
            <a:r>
              <a:rPr lang="ja-JP" altLang="en-US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」を入力⇒和と差を出力</a:t>
            </a:r>
            <a:endParaRPr lang="en-US" altLang="ja-JP" sz="2000" dirty="0">
              <a:solidFill>
                <a:srgbClr val="00009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r>
              <a:rPr lang="ja-JP" altLang="en-US" sz="20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　　　「１」以外を入力⇒積と商を出力</a:t>
            </a:r>
            <a:endParaRPr lang="en-US" altLang="ja-JP" sz="2000" dirty="0">
              <a:solidFill>
                <a:srgbClr val="000090"/>
              </a:solidFill>
              <a:latin typeface="ＭＳ Ｐゴシック"/>
              <a:ea typeface="ＭＳ Ｐゴシック"/>
              <a:cs typeface="ＭＳ Ｐゴシック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23196" y="2933299"/>
            <a:ext cx="80636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ＭＳ Ｐゴシック"/>
                <a:cs typeface="ＭＳ Ｐゴシック"/>
              </a:rPr>
              <a:t>第</a:t>
            </a:r>
            <a:r>
              <a:rPr lang="en-US" altLang="ja-JP" sz="2000" dirty="0">
                <a:latin typeface="ＭＳ Ｐゴシック"/>
                <a:cs typeface="ＭＳ Ｐゴシック"/>
              </a:rPr>
              <a:t>4</a:t>
            </a:r>
            <a:r>
              <a:rPr lang="ja-JP" altLang="en-US" sz="2000" dirty="0">
                <a:latin typeface="ＭＳ Ｐゴシック"/>
                <a:cs typeface="ＭＳ Ｐゴシック"/>
              </a:rPr>
              <a:t>回：分割コンパイルの練習プロジェクト「</a:t>
            </a:r>
            <a:r>
              <a:rPr lang="en-US" altLang="ja-JP" sz="2000" dirty="0">
                <a:latin typeface="ＭＳ Ｐゴシック"/>
                <a:cs typeface="ＭＳ Ｐゴシック"/>
              </a:rPr>
              <a:t>EX4-8</a:t>
            </a:r>
            <a:r>
              <a:rPr lang="ja-JP" altLang="en-US" sz="2000" dirty="0">
                <a:latin typeface="ＭＳ Ｐゴシック"/>
                <a:cs typeface="ＭＳ Ｐゴシック"/>
              </a:rPr>
              <a:t>」と「</a:t>
            </a:r>
            <a:r>
              <a:rPr lang="en-US" altLang="ja-JP" sz="2000" dirty="0">
                <a:latin typeface="ＭＳ Ｐゴシック"/>
                <a:cs typeface="ＭＳ Ｐゴシック"/>
              </a:rPr>
              <a:t>EX4-9</a:t>
            </a:r>
            <a:r>
              <a:rPr lang="ja-JP" altLang="en-US" sz="2000" dirty="0">
                <a:latin typeface="ＭＳ Ｐゴシック"/>
                <a:cs typeface="ＭＳ Ｐゴシック"/>
              </a:rPr>
              <a:t>」を組み合わせたプログラムです。</a:t>
            </a:r>
            <a:endParaRPr lang="en-US" altLang="ja-JP" sz="2000" dirty="0">
              <a:latin typeface="ＭＳ Ｐゴシック"/>
              <a:cs typeface="ＭＳ Ｐゴシック"/>
            </a:endParaRPr>
          </a:p>
          <a:p>
            <a:r>
              <a:rPr lang="ja-JP" altLang="en-US" sz="2000" dirty="0">
                <a:latin typeface="ＭＳ Ｐゴシック"/>
                <a:cs typeface="ＭＳ Ｐゴシック"/>
              </a:rPr>
              <a:t>    </a:t>
            </a:r>
            <a:r>
              <a:rPr lang="en-US" altLang="ja-JP" sz="2000" dirty="0">
                <a:latin typeface="ＭＳ Ｐゴシック"/>
                <a:cs typeface="ＭＳ Ｐゴシック"/>
              </a:rPr>
              <a:t>EX4-8.c    </a:t>
            </a:r>
            <a:r>
              <a:rPr lang="ja-JP" altLang="en-US" sz="2000" dirty="0">
                <a:latin typeface="ＭＳ Ｐゴシック"/>
                <a:cs typeface="ＭＳ Ｐゴシック"/>
              </a:rPr>
              <a:t>→ </a:t>
            </a:r>
            <a:r>
              <a:rPr lang="en-US" altLang="ja-JP" sz="2000" dirty="0">
                <a:latin typeface="ＭＳ Ｐゴシック"/>
                <a:cs typeface="ＭＳ Ｐゴシック"/>
              </a:rPr>
              <a:t>EX6-1.c</a:t>
            </a:r>
          </a:p>
          <a:p>
            <a:r>
              <a:rPr lang="en-US" altLang="ja-JP" sz="2000" dirty="0">
                <a:latin typeface="ＭＳ Ｐゴシック"/>
                <a:cs typeface="ＭＳ Ｐゴシック"/>
              </a:rPr>
              <a:t>    EX4-8-1.c </a:t>
            </a:r>
            <a:r>
              <a:rPr lang="ja-JP" altLang="en-US" sz="2000" dirty="0">
                <a:latin typeface="ＭＳ Ｐゴシック"/>
                <a:cs typeface="ＭＳ Ｐゴシック"/>
              </a:rPr>
              <a:t>→ </a:t>
            </a:r>
            <a:r>
              <a:rPr lang="en-US" altLang="ja-JP" sz="2000" dirty="0">
                <a:latin typeface="ＭＳ Ｐゴシック"/>
                <a:cs typeface="ＭＳ Ｐゴシック"/>
              </a:rPr>
              <a:t>EX6-1-1.c</a:t>
            </a:r>
          </a:p>
          <a:p>
            <a:r>
              <a:rPr lang="en-US" altLang="ja-JP" sz="2000" dirty="0">
                <a:latin typeface="ＭＳ Ｐゴシック"/>
                <a:cs typeface="ＭＳ Ｐゴシック"/>
              </a:rPr>
              <a:t>    EX4-9-1.c </a:t>
            </a:r>
            <a:r>
              <a:rPr lang="ja-JP" altLang="en-US" sz="2000" dirty="0">
                <a:latin typeface="ＭＳ Ｐゴシック"/>
                <a:cs typeface="ＭＳ Ｐゴシック"/>
              </a:rPr>
              <a:t>→ </a:t>
            </a:r>
            <a:r>
              <a:rPr lang="en-US" altLang="ja-JP" sz="2000" dirty="0">
                <a:latin typeface="ＭＳ Ｐゴシック"/>
                <a:cs typeface="ＭＳ Ｐゴシック"/>
              </a:rPr>
              <a:t>EX6-1-2.c</a:t>
            </a:r>
            <a:endParaRPr lang="en-US" altLang="ja-JP" sz="2000" dirty="0">
              <a:latin typeface="ＭＳ Ｐゴシック"/>
            </a:endParaRPr>
          </a:p>
          <a:p>
            <a:r>
              <a:rPr lang="ja-JP" altLang="en-US" sz="2000" dirty="0" err="1">
                <a:latin typeface="ＭＳ Ｐゴシック"/>
              </a:rPr>
              <a:t>のように</a:t>
            </a:r>
            <a:r>
              <a:rPr kumimoji="1" lang="ja-JP" altLang="en-US" sz="2000" dirty="0">
                <a:latin typeface="ＭＳ Ｐゴシック"/>
              </a:rPr>
              <a:t>３つのソースをコピーして、改造しよ</a:t>
            </a:r>
            <a:r>
              <a:rPr lang="ja-JP" altLang="en-US" sz="2000" dirty="0">
                <a:latin typeface="ＭＳ Ｐゴシック"/>
              </a:rPr>
              <a:t>う。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619600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4637"/>
            <a:ext cx="6890657" cy="1457343"/>
          </a:xfrm>
        </p:spPr>
        <p:txBody>
          <a:bodyPr>
            <a:normAutofit/>
          </a:bodyPr>
          <a:lstStyle/>
          <a:p>
            <a:r>
              <a:rPr lang="ja-JP" altLang="en-US" dirty="0"/>
              <a:t>例題</a:t>
            </a:r>
            <a:r>
              <a:rPr lang="en-US" altLang="ja-JP" dirty="0"/>
              <a:t>EX6-</a:t>
            </a:r>
            <a:r>
              <a:rPr lang="ja-JP" altLang="en-US" dirty="0"/>
              <a:t>１ </a:t>
            </a:r>
            <a:r>
              <a:rPr lang="en-US" altLang="ja-JP" dirty="0"/>
              <a:t>1/2</a:t>
            </a:r>
            <a:br>
              <a:rPr lang="en-US" altLang="ja-JP" dirty="0"/>
            </a:br>
            <a:r>
              <a:rPr lang="en-US" altLang="ja-JP" dirty="0"/>
              <a:t>EX6</a:t>
            </a:r>
            <a:r>
              <a:rPr kumimoji="1" lang="en-US" altLang="ja-JP" dirty="0"/>
              <a:t>-1.c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1513" y="1962812"/>
            <a:ext cx="4078795" cy="4708981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solidFill>
                  <a:srgbClr val="0000FF"/>
                </a:solidFill>
              </a:rPr>
              <a:t>#include &lt;</a:t>
            </a:r>
            <a:r>
              <a:rPr lang="en-US" altLang="ja-JP" sz="2000" dirty="0" err="1">
                <a:solidFill>
                  <a:srgbClr val="0000FF"/>
                </a:solidFill>
              </a:rPr>
              <a:t>stdio.h</a:t>
            </a:r>
            <a:r>
              <a:rPr lang="en-US" altLang="ja-JP" sz="2000" dirty="0">
                <a:solidFill>
                  <a:srgbClr val="0000FF"/>
                </a:solidFill>
              </a:rPr>
              <a:t>&gt; </a:t>
            </a:r>
          </a:p>
          <a:p>
            <a:r>
              <a:rPr lang="en-US" altLang="ja-JP" sz="2000" dirty="0">
                <a:solidFill>
                  <a:srgbClr val="FF0000"/>
                </a:solidFill>
              </a:rPr>
              <a:t>void basiccalc1(float a, float b);</a:t>
            </a:r>
          </a:p>
          <a:p>
            <a:r>
              <a:rPr lang="en-US" altLang="ja-JP" sz="2000" dirty="0">
                <a:solidFill>
                  <a:srgbClr val="FF0000"/>
                </a:solidFill>
              </a:rPr>
              <a:t>void basiccalc2(float a, float b);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 err="1">
                <a:solidFill>
                  <a:srgbClr val="0000FF"/>
                </a:solidFill>
              </a:rPr>
              <a:t>int</a:t>
            </a:r>
            <a:r>
              <a:rPr lang="en-US" altLang="ja-JP" sz="2000" dirty="0">
                <a:solidFill>
                  <a:srgbClr val="0000FF"/>
                </a:solidFill>
              </a:rPr>
              <a:t> main(void)</a:t>
            </a:r>
          </a:p>
          <a:p>
            <a:r>
              <a:rPr kumimoji="1" lang="en-US" altLang="ja-JP" sz="2000" dirty="0">
                <a:solidFill>
                  <a:srgbClr val="0000FF"/>
                </a:solidFill>
              </a:rPr>
              <a:t>{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float </a:t>
            </a:r>
            <a:r>
              <a:rPr lang="en-US" altLang="ja-JP" sz="2000" dirty="0" err="1">
                <a:solidFill>
                  <a:srgbClr val="0000FF"/>
                </a:solidFill>
              </a:rPr>
              <a:t>a,b</a:t>
            </a:r>
            <a:r>
              <a:rPr lang="en-US" altLang="ja-JP" sz="2000" dirty="0">
                <a:solidFill>
                  <a:srgbClr val="0000FF"/>
                </a:solidFill>
              </a:rPr>
              <a:t>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</a:t>
            </a:r>
            <a:r>
              <a:rPr lang="en-US" altLang="ja-JP" sz="2000" dirty="0" err="1">
                <a:solidFill>
                  <a:srgbClr val="0000FF"/>
                </a:solidFill>
              </a:rPr>
              <a:t>int</a:t>
            </a:r>
            <a:r>
              <a:rPr lang="en-US" altLang="ja-JP" sz="2000" dirty="0">
                <a:solidFill>
                  <a:srgbClr val="0000FF"/>
                </a:solidFill>
              </a:rPr>
              <a:t> c;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	</a:t>
            </a:r>
            <a:r>
              <a:rPr lang="en-US" altLang="ja-JP" sz="2000" dirty="0" err="1">
                <a:solidFill>
                  <a:srgbClr val="0000FF"/>
                </a:solidFill>
              </a:rPr>
              <a:t>printf</a:t>
            </a:r>
            <a:r>
              <a:rPr lang="en-US" altLang="ja-JP" sz="2000" dirty="0">
                <a:solidFill>
                  <a:srgbClr val="0000FF"/>
                </a:solidFill>
              </a:rPr>
              <a:t>(”2</a:t>
            </a:r>
            <a:r>
              <a:rPr lang="ja-JP" altLang="en-US" sz="2000" dirty="0" err="1">
                <a:solidFill>
                  <a:srgbClr val="0000FF"/>
                </a:solidFill>
              </a:rPr>
              <a:t>つの</a:t>
            </a:r>
            <a:r>
              <a:rPr lang="ja-JP" altLang="en-US" sz="2000" dirty="0">
                <a:solidFill>
                  <a:srgbClr val="0000FF"/>
                </a:solidFill>
              </a:rPr>
              <a:t>実数を入れてください</a:t>
            </a:r>
            <a:r>
              <a:rPr lang="en-US" altLang="ja-JP" sz="2000" dirty="0">
                <a:solidFill>
                  <a:srgbClr val="0000FF"/>
                </a:solidFill>
              </a:rPr>
              <a:t>: ”);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</a:t>
            </a:r>
            <a:r>
              <a:rPr lang="en-US" altLang="ja-JP" sz="2000" dirty="0" err="1">
                <a:solidFill>
                  <a:srgbClr val="0000FF"/>
                </a:solidFill>
              </a:rPr>
              <a:t>scanf</a:t>
            </a:r>
            <a:r>
              <a:rPr lang="en-US" altLang="ja-JP" sz="2000" dirty="0">
                <a:solidFill>
                  <a:srgbClr val="0000FF"/>
                </a:solidFill>
              </a:rPr>
              <a:t>(”%f  %</a:t>
            </a:r>
            <a:r>
              <a:rPr lang="en-US" altLang="ja-JP" sz="2000" dirty="0" err="1">
                <a:solidFill>
                  <a:srgbClr val="0000FF"/>
                </a:solidFill>
              </a:rPr>
              <a:t>f”,&amp;a,&amp;b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</a:t>
            </a:r>
            <a:r>
              <a:rPr lang="en-US" altLang="ja-JP" sz="2000" dirty="0" err="1">
                <a:solidFill>
                  <a:srgbClr val="0000FF"/>
                </a:solidFill>
              </a:rPr>
              <a:t>printf</a:t>
            </a:r>
            <a:r>
              <a:rPr lang="en-US" altLang="ja-JP" sz="2000" dirty="0">
                <a:solidFill>
                  <a:srgbClr val="0000FF"/>
                </a:solidFill>
              </a:rPr>
              <a:t>(”</a:t>
            </a:r>
            <a:r>
              <a:rPr lang="ja-JP" altLang="en-US" sz="2000" dirty="0">
                <a:solidFill>
                  <a:srgbClr val="0000FF"/>
                </a:solidFill>
              </a:rPr>
              <a:t>和と差を計算（１を入力） 積と商を計算（１以外入力）</a:t>
            </a:r>
            <a:r>
              <a:rPr lang="en-US" altLang="ja-JP" sz="2000" dirty="0">
                <a:solidFill>
                  <a:srgbClr val="0000FF"/>
                </a:solidFill>
              </a:rPr>
              <a:t>:</a:t>
            </a:r>
            <a:r>
              <a:rPr lang="ja-JP" altLang="en-US" sz="2000" dirty="0">
                <a:solidFill>
                  <a:srgbClr val="0000FF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”);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</a:t>
            </a:r>
            <a:r>
              <a:rPr lang="en-US" altLang="ja-JP" sz="2000" dirty="0" err="1">
                <a:solidFill>
                  <a:srgbClr val="0000FF"/>
                </a:solidFill>
              </a:rPr>
              <a:t>scanf</a:t>
            </a:r>
            <a:r>
              <a:rPr lang="en-US" altLang="ja-JP" sz="2000" dirty="0">
                <a:solidFill>
                  <a:srgbClr val="0000FF"/>
                </a:solidFill>
              </a:rPr>
              <a:t>(”%</a:t>
            </a:r>
            <a:r>
              <a:rPr lang="en-US" altLang="ja-JP" sz="2000" dirty="0" err="1">
                <a:solidFill>
                  <a:srgbClr val="0000FF"/>
                </a:solidFill>
              </a:rPr>
              <a:t>d”,&amp;c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1513" y="1501147"/>
            <a:ext cx="1258678" cy="461665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0000FF"/>
                </a:solidFill>
              </a:rPr>
              <a:t>EX6</a:t>
            </a:r>
            <a:r>
              <a:rPr kumimoji="1" lang="en-US" altLang="ja-JP" sz="2400" dirty="0">
                <a:solidFill>
                  <a:srgbClr val="0000FF"/>
                </a:solidFill>
              </a:rPr>
              <a:t>-1.c: </a:t>
            </a:r>
            <a:endParaRPr kumimoji="1" lang="ja-JP" altLang="en-US" sz="2400" dirty="0">
              <a:solidFill>
                <a:srgbClr val="0000FF"/>
              </a:solidFill>
            </a:endParaRPr>
          </a:p>
        </p:txBody>
      </p:sp>
      <p:sp>
        <p:nvSpPr>
          <p:cNvPr id="11" name="円形吹き出し 10"/>
          <p:cNvSpPr/>
          <p:nvPr/>
        </p:nvSpPr>
        <p:spPr>
          <a:xfrm>
            <a:off x="45569" y="2193645"/>
            <a:ext cx="3563913" cy="964541"/>
          </a:xfrm>
          <a:prstGeom prst="wedgeEllipseCallout">
            <a:avLst>
              <a:gd name="adj1" fmla="val 31543"/>
              <a:gd name="adj2" fmla="val 88510"/>
            </a:avLst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形吹き出し 11"/>
          <p:cNvSpPr/>
          <p:nvPr/>
        </p:nvSpPr>
        <p:spPr>
          <a:xfrm>
            <a:off x="4890438" y="2193645"/>
            <a:ext cx="1187090" cy="438720"/>
          </a:xfrm>
          <a:prstGeom prst="wedgeEllipseCallout">
            <a:avLst>
              <a:gd name="adj1" fmla="val 72709"/>
              <a:gd name="adj2" fmla="val -146262"/>
            </a:avLst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83390" y="3543300"/>
            <a:ext cx="2700162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0000FF"/>
                </a:solidFill>
              </a:rPr>
              <a:t>別ファイルの</a:t>
            </a:r>
            <a:r>
              <a:rPr kumimoji="1" lang="ja-JP" altLang="en-US" dirty="0">
                <a:solidFill>
                  <a:srgbClr val="0000FF"/>
                </a:solidFill>
              </a:rPr>
              <a:t>「</a:t>
            </a:r>
            <a:r>
              <a:rPr kumimoji="1" lang="en-US" altLang="ja-JP" dirty="0">
                <a:solidFill>
                  <a:srgbClr val="0000FF"/>
                </a:solidFill>
              </a:rPr>
              <a:t>basiccalc</a:t>
            </a:r>
            <a:r>
              <a:rPr lang="en-US" altLang="ja-JP" dirty="0">
                <a:solidFill>
                  <a:srgbClr val="0000FF"/>
                </a:solidFill>
              </a:rPr>
              <a:t>1</a:t>
            </a:r>
            <a:r>
              <a:rPr lang="ja-JP" altLang="en-US" dirty="0">
                <a:solidFill>
                  <a:srgbClr val="0000FF"/>
                </a:solidFill>
              </a:rPr>
              <a:t>」と「</a:t>
            </a:r>
            <a:r>
              <a:rPr lang="en-US" altLang="ja-JP" dirty="0">
                <a:solidFill>
                  <a:srgbClr val="0000FF"/>
                </a:solidFill>
              </a:rPr>
              <a:t>basiccalc2</a:t>
            </a:r>
            <a:r>
              <a:rPr lang="ja-JP" altLang="en-US" dirty="0">
                <a:solidFill>
                  <a:srgbClr val="0000FF"/>
                </a:solidFill>
              </a:rPr>
              <a:t>」を使う</a:t>
            </a:r>
            <a:endParaRPr lang="en-US" altLang="ja-JP" dirty="0">
              <a:solidFill>
                <a:srgbClr val="0000FF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077528" y="1085649"/>
            <a:ext cx="2712969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c</a:t>
            </a:r>
            <a:r>
              <a:rPr lang="ja-JP" altLang="en-US" dirty="0">
                <a:solidFill>
                  <a:srgbClr val="0000FF"/>
                </a:solidFill>
              </a:rPr>
              <a:t>が</a:t>
            </a:r>
            <a:r>
              <a:rPr lang="en-US" altLang="ja-JP" dirty="0">
                <a:solidFill>
                  <a:srgbClr val="0000FF"/>
                </a:solidFill>
              </a:rPr>
              <a:t>1</a:t>
            </a:r>
            <a:r>
              <a:rPr lang="ja-JP" altLang="en-US" dirty="0">
                <a:solidFill>
                  <a:srgbClr val="0000FF"/>
                </a:solidFill>
              </a:rPr>
              <a:t>のとき</a:t>
            </a:r>
            <a:r>
              <a:rPr lang="en-US" altLang="ja-JP" dirty="0">
                <a:solidFill>
                  <a:srgbClr val="0000FF"/>
                </a:solidFill>
              </a:rPr>
              <a:t>basiccalc2</a:t>
            </a:r>
          </a:p>
          <a:p>
            <a:r>
              <a:rPr lang="ja-JP" altLang="en-US" dirty="0">
                <a:solidFill>
                  <a:srgbClr val="0000FF"/>
                </a:solidFill>
              </a:rPr>
              <a:t>それ以外のとき</a:t>
            </a:r>
            <a:r>
              <a:rPr lang="en-US" altLang="ja-JP" dirty="0">
                <a:solidFill>
                  <a:srgbClr val="0000FF"/>
                </a:solidFill>
              </a:rPr>
              <a:t>basiccalc1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570351" y="4906169"/>
          <a:ext cx="2571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数式" r:id="rId3" imgW="75960" imgH="190440" progId="Equation.3">
                  <p:embed/>
                </p:oleObj>
              </mc:Choice>
              <mc:Fallback>
                <p:oleObj name="数式" r:id="rId3" imgW="75960" imgH="190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351" y="4906169"/>
                        <a:ext cx="257175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4527688" y="2193645"/>
            <a:ext cx="4392117" cy="2862322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solidFill>
                  <a:srgbClr val="0000FF"/>
                </a:solidFill>
              </a:rPr>
              <a:t>	if(c</a:t>
            </a:r>
            <a:r>
              <a:rPr lang="en-US" altLang="ja-JP" sz="2000" dirty="0">
                <a:solidFill>
                  <a:srgbClr val="FF0000"/>
                </a:solidFill>
              </a:rPr>
              <a:t>==</a:t>
            </a:r>
            <a:r>
              <a:rPr lang="en-US" altLang="ja-JP" sz="2000" dirty="0">
                <a:solidFill>
                  <a:srgbClr val="0000FF"/>
                </a:solidFill>
              </a:rPr>
              <a:t>1){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	basiccalc2(</a:t>
            </a:r>
            <a:r>
              <a:rPr lang="en-US" altLang="ja-JP" sz="2000" dirty="0" err="1">
                <a:solidFill>
                  <a:srgbClr val="0000FF"/>
                </a:solidFill>
              </a:rPr>
              <a:t>a,b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}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else{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	basiccalc1(</a:t>
            </a:r>
            <a:r>
              <a:rPr lang="en-US" altLang="ja-JP" sz="2000" dirty="0" err="1">
                <a:solidFill>
                  <a:srgbClr val="0000FF"/>
                </a:solidFill>
              </a:rPr>
              <a:t>a,b</a:t>
            </a:r>
            <a:r>
              <a:rPr lang="en-US" altLang="ja-JP" sz="2000">
                <a:solidFill>
                  <a:srgbClr val="0000FF"/>
                </a:solidFill>
              </a:rPr>
              <a:t>);</a:t>
            </a:r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	}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	return 0;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4637"/>
            <a:ext cx="6890657" cy="1457343"/>
          </a:xfrm>
        </p:spPr>
        <p:txBody>
          <a:bodyPr>
            <a:normAutofit/>
          </a:bodyPr>
          <a:lstStyle/>
          <a:p>
            <a:r>
              <a:rPr lang="ja-JP" altLang="en-US" dirty="0"/>
              <a:t>例題</a:t>
            </a:r>
            <a:r>
              <a:rPr lang="en-US" altLang="ja-JP" dirty="0"/>
              <a:t>EX6-</a:t>
            </a:r>
            <a:r>
              <a:rPr lang="ja-JP" altLang="en-US" dirty="0"/>
              <a:t>１ </a:t>
            </a:r>
            <a:r>
              <a:rPr lang="en-US" altLang="ja-JP" dirty="0"/>
              <a:t>2/2</a:t>
            </a:r>
            <a:r>
              <a:rPr lang="ja-JP" altLang="en-US" dirty="0"/>
              <a:t>：</a:t>
            </a:r>
            <a:br>
              <a:rPr lang="en-US" altLang="ja-JP" dirty="0"/>
            </a:br>
            <a:r>
              <a:rPr lang="en-US" altLang="ja-JP" dirty="0"/>
              <a:t>EX6-1-1.c, EX6</a:t>
            </a:r>
            <a:r>
              <a:rPr kumimoji="1" lang="en-US" altLang="ja-JP" dirty="0"/>
              <a:t>-1-2.c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01092" y="2346045"/>
            <a:ext cx="3985708" cy="3477875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solidFill>
                  <a:srgbClr val="0000FF"/>
                </a:solidFill>
              </a:rPr>
              <a:t>#include &lt;</a:t>
            </a:r>
            <a:r>
              <a:rPr lang="en-US" altLang="ja-JP" sz="2000" dirty="0" err="1">
                <a:solidFill>
                  <a:srgbClr val="0000FF"/>
                </a:solidFill>
              </a:rPr>
              <a:t>stdio.h</a:t>
            </a:r>
            <a:r>
              <a:rPr lang="en-US" altLang="ja-JP" sz="2000" dirty="0">
                <a:solidFill>
                  <a:srgbClr val="0000FF"/>
                </a:solidFill>
              </a:rPr>
              <a:t>&gt;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/* </a:t>
            </a:r>
            <a:r>
              <a:rPr lang="ja-JP" altLang="en-US" sz="2000" dirty="0">
                <a:solidFill>
                  <a:srgbClr val="0000FF"/>
                </a:solidFill>
              </a:rPr>
              <a:t>和と差の計算 </a:t>
            </a:r>
            <a:r>
              <a:rPr lang="en-US" altLang="ja-JP" sz="2000" dirty="0">
                <a:solidFill>
                  <a:srgbClr val="0000FF"/>
                </a:solidFill>
              </a:rPr>
              <a:t>*/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void </a:t>
            </a:r>
            <a:r>
              <a:rPr lang="en-US" altLang="ja-JP" sz="2000" dirty="0">
                <a:solidFill>
                  <a:srgbClr val="FF0000"/>
                </a:solidFill>
              </a:rPr>
              <a:t>basiccalc2</a:t>
            </a:r>
            <a:r>
              <a:rPr lang="en-US" altLang="ja-JP" sz="2000" dirty="0">
                <a:solidFill>
                  <a:srgbClr val="0000FF"/>
                </a:solidFill>
              </a:rPr>
              <a:t>(float a, float b)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{</a:t>
            </a:r>
          </a:p>
          <a:p>
            <a:r>
              <a:rPr lang="ja-JP" altLang="en-US" sz="2000" dirty="0">
                <a:solidFill>
                  <a:srgbClr val="0000FF"/>
                </a:solidFill>
              </a:rPr>
              <a:t>    </a:t>
            </a:r>
            <a:r>
              <a:rPr lang="en-US" altLang="ja-JP" sz="2000" dirty="0">
                <a:solidFill>
                  <a:srgbClr val="0000FF"/>
                </a:solidFill>
              </a:rPr>
              <a:t>float </a:t>
            </a:r>
            <a:r>
              <a:rPr lang="en-US" altLang="ja-JP" sz="2000" dirty="0" err="1">
                <a:solidFill>
                  <a:srgbClr val="0000FF"/>
                </a:solidFill>
              </a:rPr>
              <a:t>c,d</a:t>
            </a:r>
            <a:r>
              <a:rPr lang="en-US" altLang="ja-JP" sz="2000" dirty="0">
                <a:solidFill>
                  <a:srgbClr val="0000FF"/>
                </a:solidFill>
              </a:rPr>
              <a:t>;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    c=</a:t>
            </a:r>
            <a:r>
              <a:rPr lang="en-US" altLang="ja-JP" sz="2000" dirty="0" err="1">
                <a:solidFill>
                  <a:srgbClr val="0000FF"/>
                </a:solidFill>
              </a:rPr>
              <a:t>a+b</a:t>
            </a:r>
            <a:r>
              <a:rPr lang="en-US" altLang="ja-JP" sz="2000" dirty="0">
                <a:solidFill>
                  <a:srgbClr val="0000FF"/>
                </a:solidFill>
              </a:rPr>
              <a:t>;   d=a-b; 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    </a:t>
            </a:r>
            <a:r>
              <a:rPr lang="en-US" altLang="ja-JP" sz="2000" dirty="0" err="1">
                <a:solidFill>
                  <a:srgbClr val="0000FF"/>
                </a:solidFill>
              </a:rPr>
              <a:t>printf</a:t>
            </a:r>
            <a:r>
              <a:rPr lang="en-US" altLang="ja-JP" sz="2000" dirty="0">
                <a:solidFill>
                  <a:srgbClr val="0000FF"/>
                </a:solidFill>
              </a:rPr>
              <a:t>(”a=%f b=%f </a:t>
            </a:r>
            <a:r>
              <a:rPr lang="ja-JP" altLang="en-US" sz="2000" dirty="0">
                <a:solidFill>
                  <a:srgbClr val="0000FF"/>
                </a:solidFill>
              </a:rPr>
              <a:t>の時、</a:t>
            </a:r>
            <a:r>
              <a:rPr lang="en-US" altLang="ja-JP" sz="2000" dirty="0">
                <a:solidFill>
                  <a:srgbClr val="0000FF"/>
                </a:solidFill>
              </a:rPr>
              <a:t>”,</a:t>
            </a:r>
            <a:r>
              <a:rPr lang="en-US" altLang="ja-JP" sz="2000" dirty="0" err="1">
                <a:solidFill>
                  <a:srgbClr val="0000FF"/>
                </a:solidFill>
              </a:rPr>
              <a:t>a,b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    </a:t>
            </a:r>
            <a:r>
              <a:rPr lang="en-US" altLang="ja-JP" sz="2000" dirty="0" err="1">
                <a:solidFill>
                  <a:srgbClr val="0000FF"/>
                </a:solidFill>
              </a:rPr>
              <a:t>printf</a:t>
            </a:r>
            <a:r>
              <a:rPr lang="en-US" altLang="ja-JP" sz="2000" dirty="0">
                <a:solidFill>
                  <a:srgbClr val="0000FF"/>
                </a:solidFill>
              </a:rPr>
              <a:t>(”</a:t>
            </a:r>
            <a:r>
              <a:rPr lang="ja-JP" altLang="en-US" sz="2000" dirty="0">
                <a:solidFill>
                  <a:srgbClr val="0000FF"/>
                </a:solidFill>
              </a:rPr>
              <a:t>和</a:t>
            </a:r>
            <a:r>
              <a:rPr lang="en-US" altLang="ja-JP" sz="2000" dirty="0">
                <a:solidFill>
                  <a:srgbClr val="0000FF"/>
                </a:solidFill>
              </a:rPr>
              <a:t>%f </a:t>
            </a:r>
            <a:r>
              <a:rPr lang="ja-JP" altLang="en-US" sz="2000" dirty="0">
                <a:solidFill>
                  <a:srgbClr val="0000FF"/>
                </a:solidFill>
              </a:rPr>
              <a:t>差</a:t>
            </a:r>
            <a:r>
              <a:rPr lang="en-US" altLang="ja-JP" sz="2000" dirty="0">
                <a:solidFill>
                  <a:srgbClr val="0000FF"/>
                </a:solidFill>
              </a:rPr>
              <a:t>%f\</a:t>
            </a:r>
            <a:r>
              <a:rPr lang="en-US" altLang="ja-JP" sz="2000" dirty="0" err="1">
                <a:solidFill>
                  <a:srgbClr val="0000FF"/>
                </a:solidFill>
              </a:rPr>
              <a:t>n”,c,d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01092" y="1884380"/>
            <a:ext cx="1480021" cy="461665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rgbClr val="0000FF"/>
                </a:solidFill>
              </a:rPr>
              <a:t>EX6</a:t>
            </a:r>
            <a:r>
              <a:rPr kumimoji="1" lang="en-US" altLang="ja-JP" sz="2400" dirty="0">
                <a:solidFill>
                  <a:srgbClr val="0000FF"/>
                </a:solidFill>
              </a:rPr>
              <a:t>-1-2.c: </a:t>
            </a:r>
            <a:endParaRPr kumimoji="1" lang="ja-JP" altLang="en-US" sz="2400" dirty="0">
              <a:solidFill>
                <a:srgbClr val="0000FF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8384" y="2346045"/>
            <a:ext cx="3985708" cy="3477875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solidFill>
                  <a:srgbClr val="0000FF"/>
                </a:solidFill>
              </a:rPr>
              <a:t>#include &lt;</a:t>
            </a:r>
            <a:r>
              <a:rPr lang="en-US" altLang="ja-JP" sz="2000" dirty="0" err="1">
                <a:solidFill>
                  <a:srgbClr val="0000FF"/>
                </a:solidFill>
              </a:rPr>
              <a:t>stdio.h</a:t>
            </a:r>
            <a:r>
              <a:rPr lang="en-US" altLang="ja-JP" sz="2000" dirty="0">
                <a:solidFill>
                  <a:srgbClr val="0000FF"/>
                </a:solidFill>
              </a:rPr>
              <a:t>&gt;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/* </a:t>
            </a:r>
            <a:r>
              <a:rPr lang="ja-JP" altLang="en-US" sz="2000" dirty="0">
                <a:solidFill>
                  <a:srgbClr val="0000FF"/>
                </a:solidFill>
              </a:rPr>
              <a:t>積と商の計算 </a:t>
            </a:r>
            <a:r>
              <a:rPr lang="en-US" altLang="ja-JP" sz="2000" dirty="0">
                <a:solidFill>
                  <a:srgbClr val="0000FF"/>
                </a:solidFill>
              </a:rPr>
              <a:t>*/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void </a:t>
            </a:r>
            <a:r>
              <a:rPr lang="en-US" altLang="ja-JP" sz="2000" dirty="0">
                <a:solidFill>
                  <a:srgbClr val="FF0000"/>
                </a:solidFill>
              </a:rPr>
              <a:t>basiccalc1</a:t>
            </a:r>
            <a:r>
              <a:rPr lang="en-US" altLang="ja-JP" sz="2000" dirty="0">
                <a:solidFill>
                  <a:srgbClr val="0000FF"/>
                </a:solidFill>
              </a:rPr>
              <a:t>(float a, float b)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{</a:t>
            </a:r>
          </a:p>
          <a:p>
            <a:r>
              <a:rPr lang="ja-JP" altLang="en-US" sz="2000" dirty="0">
                <a:solidFill>
                  <a:srgbClr val="0000FF"/>
                </a:solidFill>
              </a:rPr>
              <a:t>    </a:t>
            </a:r>
            <a:r>
              <a:rPr lang="en-US" altLang="ja-JP" sz="2000" dirty="0">
                <a:solidFill>
                  <a:srgbClr val="0000FF"/>
                </a:solidFill>
              </a:rPr>
              <a:t>float </a:t>
            </a:r>
            <a:r>
              <a:rPr lang="en-US" altLang="ja-JP" sz="2000" dirty="0" err="1">
                <a:solidFill>
                  <a:srgbClr val="0000FF"/>
                </a:solidFill>
              </a:rPr>
              <a:t>c,d</a:t>
            </a:r>
            <a:r>
              <a:rPr lang="en-US" altLang="ja-JP" sz="2000" dirty="0">
                <a:solidFill>
                  <a:srgbClr val="0000FF"/>
                </a:solidFill>
              </a:rPr>
              <a:t>;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    c=a*b;   d=a/b; 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    </a:t>
            </a:r>
            <a:r>
              <a:rPr lang="en-US" altLang="ja-JP" sz="2000" dirty="0" err="1">
                <a:solidFill>
                  <a:srgbClr val="0000FF"/>
                </a:solidFill>
              </a:rPr>
              <a:t>printf</a:t>
            </a:r>
            <a:r>
              <a:rPr lang="en-US" altLang="ja-JP" sz="2000" dirty="0">
                <a:solidFill>
                  <a:srgbClr val="0000FF"/>
                </a:solidFill>
              </a:rPr>
              <a:t>(”a=%f b=%f </a:t>
            </a:r>
            <a:r>
              <a:rPr lang="ja-JP" altLang="en-US" sz="2000" dirty="0">
                <a:solidFill>
                  <a:srgbClr val="0000FF"/>
                </a:solidFill>
              </a:rPr>
              <a:t>の時、</a:t>
            </a:r>
            <a:r>
              <a:rPr lang="en-US" altLang="ja-JP" sz="2000" dirty="0">
                <a:solidFill>
                  <a:srgbClr val="0000FF"/>
                </a:solidFill>
              </a:rPr>
              <a:t>”,</a:t>
            </a:r>
            <a:r>
              <a:rPr lang="en-US" altLang="ja-JP" sz="2000" dirty="0" err="1">
                <a:solidFill>
                  <a:srgbClr val="0000FF"/>
                </a:solidFill>
              </a:rPr>
              <a:t>a,b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    </a:t>
            </a:r>
            <a:r>
              <a:rPr lang="en-US" altLang="ja-JP" sz="2000" dirty="0" err="1">
                <a:solidFill>
                  <a:srgbClr val="0000FF"/>
                </a:solidFill>
              </a:rPr>
              <a:t>printf</a:t>
            </a:r>
            <a:r>
              <a:rPr lang="en-US" altLang="ja-JP" sz="2000" dirty="0">
                <a:solidFill>
                  <a:srgbClr val="0000FF"/>
                </a:solidFill>
              </a:rPr>
              <a:t>(”</a:t>
            </a:r>
            <a:r>
              <a:rPr lang="ja-JP" altLang="en-US" sz="2000" dirty="0">
                <a:solidFill>
                  <a:srgbClr val="0000FF"/>
                </a:solidFill>
              </a:rPr>
              <a:t>積</a:t>
            </a:r>
            <a:r>
              <a:rPr lang="en-US" altLang="ja-JP" sz="2000" dirty="0">
                <a:solidFill>
                  <a:srgbClr val="0000FF"/>
                </a:solidFill>
              </a:rPr>
              <a:t>%f </a:t>
            </a:r>
            <a:r>
              <a:rPr lang="ja-JP" altLang="en-US" sz="2000" dirty="0">
                <a:solidFill>
                  <a:srgbClr val="0000FF"/>
                </a:solidFill>
              </a:rPr>
              <a:t>商</a:t>
            </a:r>
            <a:r>
              <a:rPr lang="en-US" altLang="ja-JP" sz="2000" dirty="0">
                <a:solidFill>
                  <a:srgbClr val="0000FF"/>
                </a:solidFill>
              </a:rPr>
              <a:t>%f\</a:t>
            </a:r>
            <a:r>
              <a:rPr lang="en-US" altLang="ja-JP" sz="2000" dirty="0" err="1">
                <a:solidFill>
                  <a:srgbClr val="0000FF"/>
                </a:solidFill>
              </a:rPr>
              <a:t>n”,c,d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28384" y="1884380"/>
            <a:ext cx="1508746" cy="461665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0000FF"/>
                </a:solidFill>
              </a:rPr>
              <a:t>EX6</a:t>
            </a:r>
            <a:r>
              <a:rPr kumimoji="1" lang="en-US" altLang="ja-JP" sz="2400" dirty="0">
                <a:solidFill>
                  <a:srgbClr val="0000FF"/>
                </a:solidFill>
              </a:rPr>
              <a:t>-1-1.c: </a:t>
            </a:r>
            <a:endParaRPr kumimoji="1" lang="ja-JP" alt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例題</a:t>
            </a:r>
            <a:r>
              <a:rPr lang="en-US" altLang="ja-JP" dirty="0"/>
              <a:t>EX6-1</a:t>
            </a:r>
            <a:r>
              <a:rPr lang="ja-JP" altLang="en-US" dirty="0"/>
              <a:t>分割コンパイルの手順</a:t>
            </a:r>
            <a:br>
              <a:rPr lang="en-US" altLang="ja-JP" dirty="0"/>
            </a:br>
            <a:r>
              <a:rPr lang="en-US" altLang="ja-JP" dirty="0"/>
              <a:t>(Eclipse </a:t>
            </a:r>
            <a:r>
              <a:rPr lang="ja-JP" altLang="en-US" dirty="0"/>
              <a:t>が自動で行う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「</a:t>
            </a:r>
            <a:r>
              <a:rPr lang="en-US" altLang="ja-JP" dirty="0"/>
              <a:t>EX6</a:t>
            </a:r>
            <a:r>
              <a:rPr kumimoji="1" lang="en-US" altLang="ja-JP" dirty="0"/>
              <a:t>-1.c</a:t>
            </a:r>
            <a:r>
              <a:rPr kumimoji="1" lang="ja-JP" altLang="en-US" dirty="0"/>
              <a:t>」をコンパイル</a:t>
            </a:r>
            <a:endParaRPr kumimoji="1" lang="en-US" altLang="ja-JP" dirty="0"/>
          </a:p>
          <a:p>
            <a:pPr lvl="2">
              <a:buNone/>
            </a:pPr>
            <a:r>
              <a:rPr lang="en-US" altLang="ja-JP" dirty="0"/>
              <a:t>$ </a:t>
            </a:r>
            <a:r>
              <a:rPr lang="en-US" altLang="ja-JP" dirty="0" err="1"/>
              <a:t>gcc</a:t>
            </a:r>
            <a:r>
              <a:rPr lang="en-US" altLang="ja-JP" dirty="0"/>
              <a:t> -c EX6-1.c </a:t>
            </a:r>
            <a:r>
              <a:rPr kumimoji="1" lang="ja-JP" altLang="en-US" dirty="0"/>
              <a:t>⇒ </a:t>
            </a:r>
            <a:r>
              <a:rPr lang="en-US" altLang="ja-JP" dirty="0">
                <a:solidFill>
                  <a:srgbClr val="00B050"/>
                </a:solidFill>
              </a:rPr>
              <a:t>EX6-1.o</a:t>
            </a:r>
          </a:p>
          <a:p>
            <a:r>
              <a:rPr lang="ja-JP" altLang="en-US" dirty="0"/>
              <a:t>「</a:t>
            </a:r>
            <a:r>
              <a:rPr lang="en-US" altLang="ja-JP" dirty="0"/>
              <a:t>EX6-1-1.c</a:t>
            </a:r>
            <a:r>
              <a:rPr lang="ja-JP" altLang="en-US" dirty="0"/>
              <a:t>」をコンパイル</a:t>
            </a:r>
            <a:endParaRPr lang="en-US" altLang="ja-JP" dirty="0"/>
          </a:p>
          <a:p>
            <a:pPr lvl="2">
              <a:buNone/>
            </a:pPr>
            <a:r>
              <a:rPr lang="en-US" altLang="ja-JP" dirty="0"/>
              <a:t>$ </a:t>
            </a:r>
            <a:r>
              <a:rPr lang="en-US" altLang="ja-JP" dirty="0" err="1"/>
              <a:t>gcc</a:t>
            </a:r>
            <a:r>
              <a:rPr lang="en-US" altLang="ja-JP" dirty="0"/>
              <a:t> -c EX6-1-1.c </a:t>
            </a:r>
            <a:r>
              <a:rPr lang="ja-JP" altLang="en-US" dirty="0"/>
              <a:t>⇒ </a:t>
            </a:r>
            <a:r>
              <a:rPr lang="en-US" altLang="ja-JP" dirty="0">
                <a:solidFill>
                  <a:srgbClr val="FF0000"/>
                </a:solidFill>
              </a:rPr>
              <a:t>EX6-1-1.o</a:t>
            </a:r>
          </a:p>
          <a:p>
            <a:r>
              <a:rPr lang="ja-JP" altLang="en-US" dirty="0"/>
              <a:t>「</a:t>
            </a:r>
            <a:r>
              <a:rPr lang="en-US" altLang="ja-JP" dirty="0"/>
              <a:t>EX6-1-2.c</a:t>
            </a:r>
            <a:r>
              <a:rPr lang="ja-JP" altLang="en-US" dirty="0"/>
              <a:t>」をコンパイル</a:t>
            </a:r>
            <a:endParaRPr lang="en-US" altLang="ja-JP" dirty="0"/>
          </a:p>
          <a:p>
            <a:pPr lvl="2">
              <a:buNone/>
            </a:pPr>
            <a:r>
              <a:rPr lang="en-US" altLang="ja-JP" dirty="0"/>
              <a:t>$ </a:t>
            </a:r>
            <a:r>
              <a:rPr lang="en-US" altLang="ja-JP" dirty="0" err="1"/>
              <a:t>gcc</a:t>
            </a:r>
            <a:r>
              <a:rPr lang="en-US" altLang="ja-JP" dirty="0"/>
              <a:t> -c EX6-1-2.c </a:t>
            </a:r>
            <a:r>
              <a:rPr lang="ja-JP" altLang="en-US" dirty="0"/>
              <a:t>⇒ </a:t>
            </a:r>
            <a:r>
              <a:rPr lang="en-US" altLang="ja-JP" dirty="0">
                <a:solidFill>
                  <a:srgbClr val="00B0F0"/>
                </a:solidFill>
              </a:rPr>
              <a:t>EX6-1-2.o</a:t>
            </a:r>
          </a:p>
          <a:p>
            <a:r>
              <a:rPr lang="ja-JP" altLang="en-US" dirty="0"/>
              <a:t>３つのオブジェクトファイルをリンク</a:t>
            </a:r>
            <a:endParaRPr lang="en-US" altLang="ja-JP" dirty="0"/>
          </a:p>
          <a:p>
            <a:pPr lvl="2">
              <a:buNone/>
            </a:pPr>
            <a:r>
              <a:rPr lang="en-US" altLang="ja-JP" dirty="0"/>
              <a:t>$ </a:t>
            </a:r>
            <a:r>
              <a:rPr lang="en-US" altLang="ja-JP" dirty="0" err="1"/>
              <a:t>gcc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00B050"/>
                </a:solidFill>
              </a:rPr>
              <a:t>EX6-1.o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FF0000"/>
                </a:solidFill>
              </a:rPr>
              <a:t>EX6-1-1.o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00B0F0"/>
                </a:solidFill>
              </a:rPr>
              <a:t>EX6-1-2.o</a:t>
            </a:r>
            <a:r>
              <a:rPr lang="en-US" altLang="ja-JP" dirty="0"/>
              <a:t> </a:t>
            </a:r>
            <a:r>
              <a:rPr lang="ja-JP" altLang="en-US" dirty="0"/>
              <a:t>⇒ </a:t>
            </a:r>
            <a:r>
              <a:rPr lang="en-US" altLang="ja-JP" dirty="0"/>
              <a:t>EX6-1.exe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07459" y="534224"/>
            <a:ext cx="7920507" cy="830997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課題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EX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6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-2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：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 </a:t>
            </a:r>
            <a:r>
              <a:rPr lang="ja-JP" altLang="en-US" sz="2400" dirty="0">
                <a:solidFill>
                  <a:srgbClr val="000090"/>
                </a:solidFill>
              </a:rPr>
              <a:t>次のプログラムの動作を予測せよ。また、実際にコンパイルして動作を確かめよ。</a:t>
            </a:r>
            <a:r>
              <a:rPr lang="en-US" altLang="ja-JP" sz="2400" dirty="0">
                <a:solidFill>
                  <a:srgbClr val="000090"/>
                </a:solidFill>
              </a:rPr>
              <a:t>(</a:t>
            </a:r>
            <a:r>
              <a:rPr lang="ja-JP" altLang="en-US" sz="2400" dirty="0">
                <a:solidFill>
                  <a:srgbClr val="000090"/>
                </a:solidFill>
              </a:rPr>
              <a:t>コピー</a:t>
            </a:r>
            <a:r>
              <a:rPr lang="en-US" altLang="ja-JP" sz="2400" dirty="0">
                <a:solidFill>
                  <a:srgbClr val="000090"/>
                </a:solidFill>
              </a:rPr>
              <a:t>&amp;</a:t>
            </a:r>
            <a:r>
              <a:rPr lang="ja-JP" altLang="en-US" sz="2400" dirty="0">
                <a:solidFill>
                  <a:srgbClr val="000090"/>
                </a:solidFill>
              </a:rPr>
              <a:t>ペースト</a:t>
            </a:r>
            <a:r>
              <a:rPr lang="en-US" altLang="ja-JP" sz="2400" dirty="0">
                <a:solidFill>
                  <a:srgbClr val="000090"/>
                </a:solidFill>
              </a:rPr>
              <a:t>OK)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07459" y="16646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1365221"/>
            <a:ext cx="2964873" cy="5047536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#include &lt;</a:t>
            </a:r>
            <a:r>
              <a:rPr lang="en-US" altLang="ja-JP" sz="1400" dirty="0" err="1"/>
              <a:t>stdio.h</a:t>
            </a:r>
            <a:r>
              <a:rPr lang="en-US" altLang="ja-JP" sz="1400" dirty="0"/>
              <a:t>&gt;</a:t>
            </a:r>
          </a:p>
          <a:p>
            <a:r>
              <a:rPr lang="en-US" altLang="ja-JP" sz="1400" dirty="0"/>
              <a:t>#include &lt;</a:t>
            </a:r>
            <a:r>
              <a:rPr lang="en-US" altLang="ja-JP" sz="1400" dirty="0" err="1"/>
              <a:t>unistd.h</a:t>
            </a:r>
            <a:r>
              <a:rPr lang="en-US" altLang="ja-JP" sz="1400" dirty="0"/>
              <a:t>&gt;</a:t>
            </a:r>
          </a:p>
          <a:p>
            <a:endParaRPr lang="en-US" altLang="ja-JP" sz="1400" dirty="0"/>
          </a:p>
          <a:p>
            <a:r>
              <a:rPr lang="en-US" altLang="ja-JP" sz="1400" dirty="0" err="1"/>
              <a:t>int</a:t>
            </a:r>
            <a:r>
              <a:rPr lang="en-US" altLang="ja-JP" sz="1400" dirty="0"/>
              <a:t> main(void)</a:t>
            </a:r>
          </a:p>
          <a:p>
            <a:r>
              <a:rPr lang="en-US" altLang="ja-JP" sz="1400" dirty="0"/>
              <a:t>{</a:t>
            </a:r>
          </a:p>
          <a:p>
            <a:r>
              <a:rPr lang="en-US" altLang="ja-JP" sz="1400" dirty="0"/>
              <a:t>  </a:t>
            </a:r>
            <a:r>
              <a:rPr lang="en-US" altLang="ja-JP" sz="1400" dirty="0" err="1"/>
              <a:t>int</a:t>
            </a:r>
            <a:r>
              <a:rPr lang="en-US" altLang="ja-JP" sz="1400" dirty="0"/>
              <a:t> a;</a:t>
            </a:r>
          </a:p>
          <a:p>
            <a:endParaRPr lang="en-US" altLang="ja-JP" sz="1400" dirty="0"/>
          </a:p>
          <a:p>
            <a:r>
              <a:rPr lang="en-US" altLang="ja-JP" sz="1400" dirty="0"/>
              <a:t>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</a:t>
            </a:r>
            <a:r>
              <a:rPr lang="ja-JP" altLang="en-US" sz="1400" dirty="0" err="1"/>
              <a:t>ちゃー</a:t>
            </a:r>
            <a:r>
              <a:rPr lang="ja-JP" altLang="en-US" sz="1400" dirty="0"/>
              <a:t>ちゃ ちゃちゃちゃちゃ ちゃちゃちゃ ちゃちゃちゃ </a:t>
            </a:r>
            <a:r>
              <a:rPr lang="ja-JP" altLang="en-US" sz="1400" dirty="0" err="1"/>
              <a:t>ちゃ</a:t>
            </a:r>
            <a:r>
              <a:rPr lang="en-US" altLang="ja-JP" sz="1400" dirty="0"/>
              <a:t>\n");</a:t>
            </a:r>
          </a:p>
          <a:p>
            <a:r>
              <a:rPr lang="en-US" altLang="ja-JP" sz="1400" dirty="0"/>
              <a:t>  sleep(2);</a:t>
            </a:r>
          </a:p>
          <a:p>
            <a:r>
              <a:rPr lang="en-US" altLang="ja-JP" sz="1400" dirty="0"/>
              <a:t>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</a:t>
            </a:r>
            <a:r>
              <a:rPr lang="ja-JP" altLang="en-US" sz="1400" dirty="0" err="1"/>
              <a:t>ちゃー</a:t>
            </a:r>
            <a:r>
              <a:rPr lang="ja-JP" altLang="en-US" sz="1400" dirty="0"/>
              <a:t>ちゃ ちゃちゃちゃ </a:t>
            </a:r>
            <a:r>
              <a:rPr lang="ja-JP" altLang="en-US" sz="1400" dirty="0" err="1"/>
              <a:t>ちゃん</a:t>
            </a:r>
            <a:r>
              <a:rPr lang="en-US" altLang="ja-JP" sz="1400" dirty="0"/>
              <a:t>\n\n");</a:t>
            </a:r>
          </a:p>
          <a:p>
            <a:r>
              <a:rPr lang="en-US" altLang="ja-JP" sz="1400" dirty="0"/>
              <a:t>  sleep(3);</a:t>
            </a:r>
          </a:p>
          <a:p>
            <a:endParaRPr lang="en-US" altLang="ja-JP" sz="1400" dirty="0"/>
          </a:p>
          <a:p>
            <a:r>
              <a:rPr lang="en-US" altLang="ja-JP" sz="1400" dirty="0"/>
              <a:t>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</a:t>
            </a:r>
            <a:r>
              <a:rPr lang="ja-JP" altLang="en-US" sz="1400" dirty="0"/>
              <a:t>「王様」ゆうしゃよ りゅうおうを たおすのじゃ</a:t>
            </a:r>
            <a:r>
              <a:rPr lang="en-US" altLang="ja-JP" sz="1400" dirty="0"/>
              <a:t>\n");</a:t>
            </a:r>
          </a:p>
          <a:p>
            <a:r>
              <a:rPr lang="en-US" altLang="ja-JP" sz="1400" dirty="0"/>
              <a:t>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("1: </a:t>
            </a:r>
            <a:r>
              <a:rPr lang="ja-JP" altLang="en-US" sz="1400" dirty="0" err="1"/>
              <a:t>たびに</a:t>
            </a:r>
            <a:r>
              <a:rPr lang="ja-JP" altLang="en-US" sz="1400" dirty="0"/>
              <a:t>でる  </a:t>
            </a:r>
            <a:r>
              <a:rPr lang="en-US" altLang="ja-JP" sz="1400" dirty="0"/>
              <a:t>2: </a:t>
            </a:r>
            <a:r>
              <a:rPr lang="ja-JP" altLang="en-US" sz="1400" dirty="0" err="1"/>
              <a:t>たびにで</a:t>
            </a:r>
            <a:r>
              <a:rPr lang="ja-JP" altLang="en-US" sz="1400" dirty="0"/>
              <a:t>ない</a:t>
            </a:r>
            <a:r>
              <a:rPr lang="en-US" altLang="ja-JP" sz="1400" dirty="0"/>
              <a:t>\n");</a:t>
            </a:r>
          </a:p>
          <a:p>
            <a:r>
              <a:rPr lang="en-US" altLang="ja-JP" sz="1400" dirty="0"/>
              <a:t>  </a:t>
            </a:r>
            <a:r>
              <a:rPr lang="en-US" altLang="ja-JP" sz="1400" dirty="0" err="1"/>
              <a:t>scanf</a:t>
            </a:r>
            <a:r>
              <a:rPr lang="en-US" altLang="ja-JP" sz="1400" dirty="0"/>
              <a:t>("%</a:t>
            </a:r>
            <a:r>
              <a:rPr lang="en-US" altLang="ja-JP" sz="1400" dirty="0" err="1"/>
              <a:t>d",&amp;a</a:t>
            </a:r>
            <a:r>
              <a:rPr lang="en-US" altLang="ja-JP" sz="1400" dirty="0"/>
              <a:t>);</a:t>
            </a:r>
          </a:p>
          <a:p>
            <a:r>
              <a:rPr lang="en-US" altLang="ja-JP" sz="1400" dirty="0"/>
              <a:t>  if(a==1){</a:t>
            </a:r>
          </a:p>
          <a:p>
            <a:r>
              <a:rPr lang="en-US" altLang="ja-JP" sz="1400" dirty="0"/>
              <a:t>    sleep(2);</a:t>
            </a:r>
          </a:p>
          <a:p>
            <a:r>
              <a:rPr lang="en-US" altLang="ja-JP" sz="1400" dirty="0"/>
              <a:t>  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</a:t>
            </a:r>
            <a:r>
              <a:rPr lang="ja-JP" altLang="en-US" sz="1400" dirty="0"/>
              <a:t>メタルスライムがあらわれた</a:t>
            </a:r>
            <a:r>
              <a:rPr lang="en-US" altLang="ja-JP" sz="1400" dirty="0"/>
              <a:t>\n");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79804" y="1365221"/>
            <a:ext cx="2984394" cy="526297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  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("1: </a:t>
            </a:r>
            <a:r>
              <a:rPr lang="ja-JP" altLang="en-US" sz="1400" dirty="0"/>
              <a:t>たたかう  </a:t>
            </a:r>
            <a:r>
              <a:rPr lang="en-US" altLang="ja-JP" sz="1400" dirty="0"/>
              <a:t>2: </a:t>
            </a:r>
            <a:r>
              <a:rPr lang="ja-JP" altLang="en-US" sz="1400" dirty="0"/>
              <a:t>にげる</a:t>
            </a:r>
            <a:r>
              <a:rPr lang="en-US" altLang="ja-JP" sz="1400" dirty="0"/>
              <a:t>\n");</a:t>
            </a:r>
          </a:p>
          <a:p>
            <a:r>
              <a:rPr lang="en-US" altLang="ja-JP" sz="1400" dirty="0"/>
              <a:t>    </a:t>
            </a:r>
            <a:r>
              <a:rPr lang="en-US" altLang="ja-JP" sz="1400" dirty="0" err="1"/>
              <a:t>scanf</a:t>
            </a:r>
            <a:r>
              <a:rPr lang="en-US" altLang="ja-JP" sz="1400" dirty="0"/>
              <a:t>("%</a:t>
            </a:r>
            <a:r>
              <a:rPr lang="en-US" altLang="ja-JP" sz="1400" dirty="0" err="1"/>
              <a:t>d",&amp;a</a:t>
            </a:r>
            <a:r>
              <a:rPr lang="en-US" altLang="ja-JP" sz="1400" dirty="0"/>
              <a:t>);</a:t>
            </a:r>
          </a:p>
          <a:p>
            <a:r>
              <a:rPr lang="en-US" altLang="ja-JP" sz="1400" dirty="0"/>
              <a:t>    if(a==1){</a:t>
            </a:r>
          </a:p>
          <a:p>
            <a:r>
              <a:rPr lang="en-US" altLang="ja-JP" sz="1400" dirty="0"/>
              <a:t>    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</a:t>
            </a:r>
            <a:r>
              <a:rPr lang="ja-JP" altLang="en-US" sz="1400" dirty="0" err="1"/>
              <a:t>ちゃららっ</a:t>
            </a:r>
            <a:r>
              <a:rPr lang="en-US" altLang="ja-JP" sz="1400" dirty="0"/>
              <a:t>\n\n");</a:t>
            </a:r>
          </a:p>
          <a:p>
            <a:r>
              <a:rPr lang="en-US" altLang="ja-JP" sz="1400" dirty="0"/>
              <a:t>      sleep(1);</a:t>
            </a:r>
          </a:p>
          <a:p>
            <a:r>
              <a:rPr lang="en-US" altLang="ja-JP" sz="1400" dirty="0"/>
              <a:t>    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</a:t>
            </a:r>
            <a:r>
              <a:rPr lang="ja-JP" altLang="en-US" sz="1400" dirty="0"/>
              <a:t>ゆうしゃのこうげき</a:t>
            </a:r>
            <a:r>
              <a:rPr lang="en-US" altLang="ja-JP" sz="1400" dirty="0"/>
              <a:t>\n");</a:t>
            </a:r>
          </a:p>
          <a:p>
            <a:r>
              <a:rPr lang="en-US" altLang="ja-JP" sz="1400" dirty="0"/>
              <a:t>      sleep(2);</a:t>
            </a:r>
          </a:p>
          <a:p>
            <a:r>
              <a:rPr lang="en-US" altLang="ja-JP" sz="1400" dirty="0"/>
              <a:t>    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</a:t>
            </a:r>
            <a:r>
              <a:rPr lang="ja-JP" altLang="en-US" sz="1400" dirty="0"/>
              <a:t>メタルスライムに</a:t>
            </a:r>
            <a:r>
              <a:rPr lang="en-US" altLang="ja-JP" sz="1400" dirty="0"/>
              <a:t>25</a:t>
            </a:r>
            <a:r>
              <a:rPr lang="ja-JP" altLang="en-US" sz="1400" dirty="0"/>
              <a:t>のダメージ</a:t>
            </a:r>
            <a:r>
              <a:rPr lang="en-US" altLang="ja-JP" sz="1400" dirty="0"/>
              <a:t>\n\n");</a:t>
            </a:r>
          </a:p>
          <a:p>
            <a:r>
              <a:rPr lang="en-US" altLang="ja-JP" sz="1400" dirty="0"/>
              <a:t>      sleep(2);</a:t>
            </a:r>
          </a:p>
          <a:p>
            <a:r>
              <a:rPr lang="en-US" altLang="ja-JP" sz="1400" dirty="0"/>
              <a:t>    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</a:t>
            </a:r>
            <a:r>
              <a:rPr lang="ja-JP" altLang="en-US" sz="1400" dirty="0"/>
              <a:t>メタルスライムのこうげき</a:t>
            </a:r>
            <a:r>
              <a:rPr lang="en-US" altLang="ja-JP" sz="1400" dirty="0"/>
              <a:t>\n");</a:t>
            </a:r>
          </a:p>
          <a:p>
            <a:r>
              <a:rPr lang="en-US" altLang="ja-JP" sz="1400" dirty="0"/>
              <a:t>      sleep(2);</a:t>
            </a:r>
          </a:p>
          <a:p>
            <a:r>
              <a:rPr lang="en-US" altLang="ja-JP" sz="1400" dirty="0"/>
              <a:t>    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</a:t>
            </a:r>
            <a:r>
              <a:rPr lang="ja-JP" altLang="en-US" sz="1400" dirty="0"/>
              <a:t>ゆうしゃに</a:t>
            </a:r>
            <a:r>
              <a:rPr lang="en-US" altLang="ja-JP" sz="1400" dirty="0"/>
              <a:t>35</a:t>
            </a:r>
            <a:r>
              <a:rPr lang="ja-JP" altLang="en-US" sz="1400" dirty="0"/>
              <a:t>のダメージ</a:t>
            </a:r>
            <a:r>
              <a:rPr lang="en-US" altLang="ja-JP" sz="1400" dirty="0"/>
              <a:t>\n\n");</a:t>
            </a:r>
          </a:p>
          <a:p>
            <a:r>
              <a:rPr lang="en-US" altLang="ja-JP" sz="1400" dirty="0"/>
              <a:t>      sleep(2);</a:t>
            </a:r>
          </a:p>
          <a:p>
            <a:r>
              <a:rPr lang="en-US" altLang="ja-JP" sz="1400" dirty="0"/>
              <a:t>    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</a:t>
            </a:r>
            <a:r>
              <a:rPr lang="ja-JP" altLang="en-US" sz="1400" dirty="0"/>
              <a:t>ゆうしゃはしんでしまった</a:t>
            </a:r>
            <a:r>
              <a:rPr lang="en-US" altLang="ja-JP" sz="1400" dirty="0"/>
              <a:t>\n\n");</a:t>
            </a:r>
          </a:p>
          <a:p>
            <a:r>
              <a:rPr lang="en-US" altLang="ja-JP" sz="1400" dirty="0"/>
              <a:t>      sleep(2);</a:t>
            </a:r>
          </a:p>
          <a:p>
            <a:r>
              <a:rPr lang="en-US" altLang="ja-JP" sz="1400" dirty="0"/>
              <a:t>    }</a:t>
            </a:r>
          </a:p>
          <a:p>
            <a:r>
              <a:rPr lang="en-US" altLang="ja-JP" sz="1400" dirty="0"/>
              <a:t>    else{</a:t>
            </a:r>
          </a:p>
          <a:p>
            <a:r>
              <a:rPr lang="en-US" altLang="ja-JP" sz="1400" dirty="0"/>
              <a:t>  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("\n</a:t>
            </a:r>
            <a:r>
              <a:rPr lang="ja-JP" altLang="en-US" sz="1400" dirty="0"/>
              <a:t>メタルスライムのあと なにもであいませんでした</a:t>
            </a:r>
            <a:r>
              <a:rPr lang="en-US" altLang="ja-JP" sz="1400" dirty="0"/>
              <a:t>\n\n");</a:t>
            </a:r>
          </a:p>
          <a:p>
            <a:r>
              <a:rPr lang="en-US" altLang="ja-JP" sz="1400" dirty="0"/>
              <a:t>    sleep(2);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179126" y="1365221"/>
            <a:ext cx="2964873" cy="353943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  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("\n</a:t>
            </a:r>
            <a:r>
              <a:rPr lang="ja-JP" altLang="en-US" sz="1400" dirty="0"/>
              <a:t>ゆうしゃはへいぼんな</a:t>
            </a:r>
            <a:r>
              <a:rPr lang="ja-JP" altLang="en-US" sz="1400" dirty="0" err="1"/>
              <a:t>いっ</a:t>
            </a:r>
            <a:r>
              <a:rPr lang="ja-JP" altLang="en-US" sz="1400" dirty="0"/>
              <a:t>しょうをおえました</a:t>
            </a:r>
            <a:r>
              <a:rPr lang="en-US" altLang="ja-JP" sz="1400" dirty="0"/>
              <a:t>\n\n");</a:t>
            </a:r>
          </a:p>
          <a:p>
            <a:r>
              <a:rPr lang="en-US" altLang="ja-JP" sz="1400" dirty="0"/>
              <a:t>    sleep(2);</a:t>
            </a:r>
          </a:p>
          <a:p>
            <a:r>
              <a:rPr lang="en-US" altLang="ja-JP" sz="1400" dirty="0"/>
              <a:t>    }</a:t>
            </a:r>
          </a:p>
          <a:p>
            <a:r>
              <a:rPr lang="en-US" altLang="ja-JP" sz="1400" dirty="0"/>
              <a:t>  }</a:t>
            </a:r>
          </a:p>
          <a:p>
            <a:r>
              <a:rPr lang="en-US" altLang="ja-JP" sz="1400" dirty="0"/>
              <a:t>  else{</a:t>
            </a:r>
          </a:p>
          <a:p>
            <a:r>
              <a:rPr lang="en-US" altLang="ja-JP" sz="1400" dirty="0"/>
              <a:t>  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("\n</a:t>
            </a:r>
            <a:r>
              <a:rPr lang="ja-JP" altLang="en-US" sz="1400" dirty="0"/>
              <a:t>ゆうしゃはへいぼんな</a:t>
            </a:r>
            <a:r>
              <a:rPr lang="ja-JP" altLang="en-US" sz="1400" dirty="0" err="1"/>
              <a:t>いっ</a:t>
            </a:r>
            <a:r>
              <a:rPr lang="ja-JP" altLang="en-US" sz="1400" dirty="0"/>
              <a:t>しょうをおえました</a:t>
            </a:r>
            <a:r>
              <a:rPr lang="en-US" altLang="ja-JP" sz="1400" dirty="0"/>
              <a:t>\n\n");</a:t>
            </a:r>
          </a:p>
          <a:p>
            <a:r>
              <a:rPr lang="en-US" altLang="ja-JP" sz="1400" dirty="0"/>
              <a:t>    sleep(2);</a:t>
            </a:r>
          </a:p>
          <a:p>
            <a:r>
              <a:rPr lang="en-US" altLang="ja-JP" sz="1400" dirty="0"/>
              <a:t>  }</a:t>
            </a:r>
          </a:p>
          <a:p>
            <a:endParaRPr lang="en-US" altLang="ja-JP" sz="1400" dirty="0"/>
          </a:p>
          <a:p>
            <a:r>
              <a:rPr lang="en-US" altLang="ja-JP" sz="1400" dirty="0"/>
              <a:t>  </a:t>
            </a:r>
            <a:r>
              <a:rPr lang="en-US" altLang="ja-JP" sz="1400" dirty="0" err="1"/>
              <a:t>printf</a:t>
            </a:r>
            <a:r>
              <a:rPr lang="en-US" altLang="ja-JP" sz="1400" dirty="0"/>
              <a:t>("</a:t>
            </a:r>
            <a:r>
              <a:rPr lang="ja-JP" altLang="en-US" sz="1400" dirty="0"/>
              <a:t>「王様」ゆうしゃよ しんでしまうとはなさけない</a:t>
            </a:r>
            <a:r>
              <a:rPr lang="en-US" altLang="ja-JP" sz="1400" dirty="0"/>
              <a:t>\n");</a:t>
            </a:r>
          </a:p>
          <a:p>
            <a:endParaRPr lang="en-US" altLang="ja-JP" sz="1400" dirty="0"/>
          </a:p>
          <a:p>
            <a:r>
              <a:rPr lang="en-US" altLang="ja-JP" sz="1400" dirty="0"/>
              <a:t>  return 0;</a:t>
            </a:r>
          </a:p>
          <a:p>
            <a:r>
              <a:rPr lang="en-US" altLang="ja-JP" sz="1400" dirty="0"/>
              <a:t>}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338455" y="5309755"/>
            <a:ext cx="26917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注</a:t>
            </a:r>
            <a:r>
              <a:rPr kumimoji="1" lang="en-US" altLang="ja-JP" dirty="0"/>
              <a:t>) sleep(n)</a:t>
            </a:r>
            <a:r>
              <a:rPr kumimoji="1" lang="ja-JP" altLang="en-US" dirty="0"/>
              <a:t>は、</a:t>
            </a:r>
            <a:r>
              <a:rPr kumimoji="1" lang="en-US" altLang="ja-JP" dirty="0"/>
              <a:t>n</a:t>
            </a:r>
            <a:r>
              <a:rPr kumimoji="1" lang="ja-JP" altLang="en-US" dirty="0"/>
              <a:t>秒間なに</a:t>
            </a:r>
            <a:endParaRPr kumimoji="1" lang="en-US" altLang="ja-JP" dirty="0"/>
          </a:p>
          <a:p>
            <a:r>
              <a:rPr lang="ja-JP" altLang="en-US" dirty="0"/>
              <a:t>　　もしないで待つ関数</a:t>
            </a:r>
            <a:endParaRPr lang="en-US" altLang="ja-JP" dirty="0"/>
          </a:p>
          <a:p>
            <a:r>
              <a:rPr kumimoji="1" lang="ja-JP" altLang="en-US" dirty="0"/>
              <a:t>　　</a:t>
            </a:r>
            <a:r>
              <a:rPr kumimoji="1" lang="en-US" altLang="ja-JP" dirty="0"/>
              <a:t>#include &lt;</a:t>
            </a:r>
            <a:r>
              <a:rPr kumimoji="1" lang="en-US" altLang="ja-JP" dirty="0" err="1"/>
              <a:t>unistd.h</a:t>
            </a:r>
            <a:r>
              <a:rPr kumimoji="1" lang="en-US" altLang="ja-JP" dirty="0"/>
              <a:t>&gt;</a:t>
            </a:r>
            <a:r>
              <a:rPr kumimoji="1" lang="ja-JP" altLang="en-US" dirty="0"/>
              <a:t>が</a:t>
            </a:r>
            <a:endParaRPr kumimoji="1" lang="en-US" altLang="ja-JP" dirty="0"/>
          </a:p>
          <a:p>
            <a:r>
              <a:rPr lang="ja-JP" altLang="en-US" dirty="0"/>
              <a:t>　　必要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8640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「キーボード入力」、「算術関数」</a:t>
            </a:r>
            <a:br>
              <a:rPr lang="en-US" altLang="ja-JP" dirty="0">
                <a:solidFill>
                  <a:srgbClr val="99FF9F"/>
                </a:solidFill>
              </a:rPr>
            </a:br>
            <a:r>
              <a:rPr lang="ja-JP" altLang="en-US" dirty="0">
                <a:solidFill>
                  <a:srgbClr val="99FF9F"/>
                </a:solidFill>
              </a:rPr>
              <a:t>の復習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918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コンピューターは、「キーボード」や「マウス」、「タブレット」などからデータを入力することが可能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en-US" altLang="ja-JP" dirty="0"/>
              <a:t>C</a:t>
            </a:r>
            <a:r>
              <a:rPr lang="ja-JP" altLang="en-US" dirty="0"/>
              <a:t>言語では、「データの入力」も、「関数」（入出力関数）を利用して実現可能：「</a:t>
            </a:r>
            <a:r>
              <a:rPr lang="en-US" altLang="ja-JP" dirty="0" err="1"/>
              <a:t>scanf</a:t>
            </a:r>
            <a:r>
              <a:rPr lang="en-US" altLang="ja-JP" dirty="0"/>
              <a:t>()</a:t>
            </a:r>
            <a:r>
              <a:rPr lang="ja-JP" altLang="en-US" dirty="0"/>
              <a:t>」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三角関数や指数関数など、数学で使う関数（算術関数）の使用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/>
              <a:t>#include &lt;</a:t>
            </a:r>
            <a:r>
              <a:rPr lang="en-US" altLang="ja-JP" dirty="0" err="1"/>
              <a:t>math.h</a:t>
            </a:r>
            <a:r>
              <a:rPr lang="en-US" altLang="ja-JP" dirty="0"/>
              <a:t>&gt;</a:t>
            </a:r>
            <a:r>
              <a:rPr lang="ja-JP" altLang="en-US" dirty="0"/>
              <a:t>」をソースに書く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算術関数ライブラリをリンク「</a:t>
            </a:r>
            <a:r>
              <a:rPr lang="en-US" altLang="ja-JP" dirty="0"/>
              <a:t>-lm</a:t>
            </a:r>
            <a:r>
              <a:rPr lang="ja-JP" altLang="en-US" dirty="0"/>
              <a:t>」</a:t>
            </a:r>
            <a:r>
              <a:rPr lang="en-US" altLang="ja-JP" dirty="0"/>
              <a:t>(Eclipse</a:t>
            </a:r>
            <a:r>
              <a:rPr lang="ja-JP" altLang="en-US" dirty="0"/>
              <a:t>が行う</a:t>
            </a:r>
            <a:r>
              <a:rPr lang="en-US" altLang="ja-JP" dirty="0"/>
              <a:t>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07459" y="361507"/>
            <a:ext cx="7920507" cy="4524315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課題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EX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6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-3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：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 </a:t>
            </a:r>
            <a:r>
              <a:rPr lang="ja-JP" altLang="ja-JP" sz="2400" dirty="0">
                <a:solidFill>
                  <a:srgbClr val="000090"/>
                </a:solidFill>
              </a:rPr>
              <a:t>　「うるう年</a:t>
            </a:r>
            <a:r>
              <a:rPr lang="en-US" altLang="ja-JP" sz="2400" dirty="0">
                <a:solidFill>
                  <a:srgbClr val="000090"/>
                </a:solidFill>
              </a:rPr>
              <a:t>(</a:t>
            </a:r>
            <a:r>
              <a:rPr lang="ja-JP" altLang="ja-JP" sz="2400" dirty="0">
                <a:solidFill>
                  <a:srgbClr val="000090"/>
                </a:solidFill>
              </a:rPr>
              <a:t>閏年</a:t>
            </a:r>
            <a:r>
              <a:rPr lang="en-US" altLang="ja-JP" sz="2400" dirty="0">
                <a:solidFill>
                  <a:srgbClr val="000090"/>
                </a:solidFill>
              </a:rPr>
              <a:t>)</a:t>
            </a:r>
            <a:r>
              <a:rPr lang="ja-JP" altLang="ja-JP" sz="2400" dirty="0">
                <a:solidFill>
                  <a:srgbClr val="000090"/>
                </a:solidFill>
              </a:rPr>
              <a:t>」は，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000090"/>
                </a:solidFill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</a:rPr>
              <a:t>　</a:t>
            </a:r>
            <a:r>
              <a:rPr lang="ja-JP" altLang="ja-JP" sz="2400" dirty="0">
                <a:solidFill>
                  <a:srgbClr val="000090"/>
                </a:solidFill>
              </a:rPr>
              <a:t>西暦年数が</a:t>
            </a:r>
          </a:p>
          <a:p>
            <a:r>
              <a:rPr lang="ja-JP" altLang="ja-JP" sz="2400" dirty="0">
                <a:solidFill>
                  <a:srgbClr val="000090"/>
                </a:solidFill>
              </a:rPr>
              <a:t>　　“</a:t>
            </a:r>
            <a:r>
              <a:rPr lang="en-US" altLang="ja-JP" sz="2400" dirty="0">
                <a:solidFill>
                  <a:srgbClr val="000090"/>
                </a:solidFill>
              </a:rPr>
              <a:t>400</a:t>
            </a:r>
            <a:r>
              <a:rPr lang="ja-JP" altLang="ja-JP" sz="2400" dirty="0">
                <a:solidFill>
                  <a:srgbClr val="000090"/>
                </a:solidFill>
              </a:rPr>
              <a:t>で割り切れる年，または，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000090"/>
                </a:solidFill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</a:rPr>
              <a:t>　　</a:t>
            </a:r>
            <a:r>
              <a:rPr lang="en-US" altLang="ja-JP" sz="2400" dirty="0">
                <a:solidFill>
                  <a:srgbClr val="000090"/>
                </a:solidFill>
              </a:rPr>
              <a:t>4</a:t>
            </a:r>
            <a:r>
              <a:rPr lang="ja-JP" altLang="ja-JP" sz="2400" dirty="0">
                <a:solidFill>
                  <a:srgbClr val="000090"/>
                </a:solidFill>
              </a:rPr>
              <a:t>で割り切れかつ</a:t>
            </a:r>
            <a:r>
              <a:rPr lang="en-US" altLang="ja-JP" sz="2400" dirty="0">
                <a:solidFill>
                  <a:srgbClr val="000090"/>
                </a:solidFill>
              </a:rPr>
              <a:t>100</a:t>
            </a:r>
            <a:r>
              <a:rPr lang="ja-JP" altLang="ja-JP" sz="2400" dirty="0">
                <a:solidFill>
                  <a:srgbClr val="000090"/>
                </a:solidFill>
              </a:rPr>
              <a:t>で割り切れない年”</a:t>
            </a:r>
          </a:p>
          <a:p>
            <a:r>
              <a:rPr lang="ja-JP" altLang="ja-JP" sz="2400" dirty="0">
                <a:solidFill>
                  <a:srgbClr val="000090"/>
                </a:solidFill>
              </a:rPr>
              <a:t>と定義されています</a:t>
            </a:r>
            <a:r>
              <a:rPr lang="ja-JP" altLang="en-US" sz="2400" dirty="0">
                <a:solidFill>
                  <a:srgbClr val="000090"/>
                </a:solidFill>
              </a:rPr>
              <a:t>．</a:t>
            </a:r>
            <a:r>
              <a:rPr lang="ja-JP" altLang="ja-JP" sz="2400" dirty="0">
                <a:solidFill>
                  <a:srgbClr val="000090"/>
                </a:solidFill>
              </a:rPr>
              <a:t>西暦年数を入力し，「</a:t>
            </a:r>
            <a:r>
              <a:rPr lang="en-US" altLang="ja-JP" sz="2400" dirty="0">
                <a:solidFill>
                  <a:srgbClr val="000090"/>
                </a:solidFill>
              </a:rPr>
              <a:t>****</a:t>
            </a:r>
            <a:r>
              <a:rPr lang="ja-JP" altLang="ja-JP" sz="2400" dirty="0">
                <a:solidFill>
                  <a:srgbClr val="000090"/>
                </a:solidFill>
              </a:rPr>
              <a:t>年はうるう年です（ではありません）．」というように出力するプログラムを作成せよ</a:t>
            </a:r>
            <a:r>
              <a:rPr lang="ja-JP" altLang="en-US" sz="2400" dirty="0">
                <a:solidFill>
                  <a:srgbClr val="000090"/>
                </a:solidFill>
              </a:rPr>
              <a:t>．</a:t>
            </a:r>
            <a:r>
              <a:rPr lang="en-US" altLang="ja-JP" sz="2400" dirty="0"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EX6-3.c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dirty="0">
                <a:latin typeface="ＭＳ Ｐゴシック"/>
                <a:cs typeface="ＭＳ Ｐゴシック"/>
              </a:rPr>
              <a:t>)</a:t>
            </a:r>
            <a:r>
              <a:rPr lang="ja-JP" altLang="ja-JP" sz="2400" dirty="0">
                <a:solidFill>
                  <a:srgbClr val="000090"/>
                </a:solidFill>
              </a:rPr>
              <a:t> 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en-US" sz="2400" dirty="0"/>
              <a:t>　実行例として</a:t>
            </a:r>
            <a:r>
              <a:rPr lang="en-US" altLang="ja-JP" sz="2400" dirty="0"/>
              <a:t>(1) 2018</a:t>
            </a:r>
            <a:r>
              <a:rPr lang="ja-JP" altLang="ja-JP" sz="2400" dirty="0"/>
              <a:t>年</a:t>
            </a:r>
            <a:r>
              <a:rPr lang="en-US" altLang="ja-JP" sz="2400" dirty="0"/>
              <a:t> (2) 2017</a:t>
            </a:r>
            <a:r>
              <a:rPr lang="ja-JP" altLang="ja-JP" sz="2400" dirty="0"/>
              <a:t>年</a:t>
            </a:r>
            <a:r>
              <a:rPr lang="en-US" altLang="ja-JP" sz="2400" dirty="0"/>
              <a:t> (3) 2000</a:t>
            </a:r>
            <a:r>
              <a:rPr lang="ja-JP" altLang="ja-JP" sz="2400" dirty="0"/>
              <a:t>年</a:t>
            </a:r>
            <a:r>
              <a:rPr lang="en-US" altLang="ja-JP" sz="2400" dirty="0"/>
              <a:t> (4) 1999</a:t>
            </a:r>
            <a:r>
              <a:rPr lang="ja-JP" altLang="ja-JP" sz="2400" dirty="0"/>
              <a:t>年</a:t>
            </a:r>
            <a:r>
              <a:rPr lang="en-US" altLang="ja-JP" sz="2400" dirty="0"/>
              <a:t> </a:t>
            </a:r>
          </a:p>
          <a:p>
            <a:r>
              <a:rPr lang="ja-JP" altLang="ja-JP" sz="2400" dirty="0"/>
              <a:t>　</a:t>
            </a:r>
            <a:r>
              <a:rPr lang="ja-JP" altLang="en-US" sz="2400" dirty="0"/>
              <a:t>　</a:t>
            </a:r>
            <a:r>
              <a:rPr lang="en-US" altLang="ja-JP" sz="2400" dirty="0"/>
              <a:t>(5) 1900</a:t>
            </a:r>
            <a:r>
              <a:rPr lang="ja-JP" altLang="ja-JP" sz="2400" dirty="0"/>
              <a:t>年</a:t>
            </a:r>
            <a:r>
              <a:rPr lang="en-US" altLang="ja-JP" sz="2400" dirty="0"/>
              <a:t> (6)</a:t>
            </a:r>
            <a:r>
              <a:rPr lang="ja-JP" altLang="en-US" sz="2400" dirty="0"/>
              <a:t>自分が生まれた年</a:t>
            </a:r>
            <a:endParaRPr lang="ja-JP" altLang="ja-JP" sz="2400" dirty="0"/>
          </a:p>
          <a:p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　</a:t>
            </a:r>
            <a:r>
              <a:rPr kumimoji="1" lang="ja-JP" altLang="en-US" sz="2400" dirty="0">
                <a:latin typeface="ＭＳ Ｐゴシック"/>
                <a:ea typeface="ＭＳ Ｐゴシック"/>
                <a:cs typeface="ＭＳ Ｐゴシック"/>
              </a:rPr>
              <a:t>が</a:t>
            </a:r>
            <a:r>
              <a:rPr lang="ja-JP" altLang="en-US" sz="2400" dirty="0">
                <a:latin typeface="ＭＳ Ｐゴシック"/>
                <a:ea typeface="ＭＳ Ｐゴシック"/>
                <a:cs typeface="ＭＳ Ｐゴシック"/>
              </a:rPr>
              <a:t>，</a:t>
            </a:r>
            <a:r>
              <a:rPr kumimoji="1" lang="ja-JP" altLang="en-US" sz="2400" dirty="0">
                <a:latin typeface="ＭＳ Ｐゴシック"/>
                <a:ea typeface="ＭＳ Ｐゴシック"/>
                <a:cs typeface="ＭＳ Ｐゴシック"/>
              </a:rPr>
              <a:t>うるう年かどうか調べよ．</a:t>
            </a:r>
            <a:endParaRPr kumimoji="1" lang="en-US" altLang="ja-JP" sz="2400" dirty="0">
              <a:latin typeface="ＭＳ Ｐゴシック"/>
              <a:ea typeface="ＭＳ Ｐゴシック"/>
              <a:cs typeface="ＭＳ Ｐゴシック"/>
            </a:endParaRPr>
          </a:p>
          <a:p>
            <a:endParaRPr lang="en-US" altLang="ja-JP" sz="2400" dirty="0">
              <a:latin typeface="ＭＳ Ｐゴシック"/>
              <a:ea typeface="ＭＳ Ｐゴシック"/>
              <a:cs typeface="ＭＳ Ｐゴシック"/>
            </a:endParaRPr>
          </a:p>
          <a:p>
            <a:r>
              <a:rPr kumimoji="1" lang="ja-JP" altLang="en-US" sz="2400" dirty="0">
                <a:solidFill>
                  <a:srgbClr val="FF0000"/>
                </a:solidFill>
                <a:latin typeface="ＭＳ Ｐゴシック"/>
                <a:ea typeface="ＭＳ Ｐゴシック"/>
                <a:cs typeface="ＭＳ Ｐゴシック"/>
              </a:rPr>
              <a:t>ヒント：「４で割り切れる」⇒「４で割った余りが</a:t>
            </a:r>
            <a:r>
              <a:rPr kumimoji="1" lang="en-US" altLang="ja-JP" sz="2400" dirty="0">
                <a:solidFill>
                  <a:srgbClr val="FF0000"/>
                </a:solidFill>
                <a:latin typeface="ＭＳ Ｐゴシック"/>
                <a:ea typeface="ＭＳ Ｐゴシック"/>
                <a:cs typeface="ＭＳ Ｐゴシック"/>
              </a:rPr>
              <a:t>0</a:t>
            </a:r>
            <a:r>
              <a:rPr kumimoji="1" lang="ja-JP" altLang="en-US" sz="2400" dirty="0">
                <a:solidFill>
                  <a:srgbClr val="FF0000"/>
                </a:solidFill>
                <a:latin typeface="ＭＳ Ｐゴシック"/>
                <a:ea typeface="ＭＳ Ｐゴシック"/>
                <a:cs typeface="ＭＳ Ｐゴシック"/>
              </a:rPr>
              <a:t>」</a:t>
            </a:r>
            <a:endParaRPr kumimoji="1" lang="en-US" altLang="ja-JP" sz="2400" dirty="0">
              <a:solidFill>
                <a:srgbClr val="FF0000"/>
              </a:solidFill>
              <a:latin typeface="ＭＳ Ｐゴシック"/>
              <a:ea typeface="ＭＳ Ｐゴシック"/>
              <a:cs typeface="ＭＳ Ｐゴシック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07459" y="5146158"/>
            <a:ext cx="2756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srgbClr val="000090"/>
                </a:solidFill>
              </a:rPr>
              <a:t>（補足）優先順位</a:t>
            </a:r>
            <a:endParaRPr lang="ja-JP" altLang="en-US" sz="2400" dirty="0"/>
          </a:p>
        </p:txBody>
      </p:sp>
      <p:sp>
        <p:nvSpPr>
          <p:cNvPr id="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9641" y="5015909"/>
            <a:ext cx="5508325" cy="1705566"/>
          </a:xfrm>
        </p:spPr>
        <p:txBody>
          <a:bodyPr>
            <a:normAutofit/>
          </a:bodyPr>
          <a:lstStyle/>
          <a:p>
            <a:r>
              <a:rPr lang="en-US" altLang="ja-JP" sz="2400" dirty="0"/>
              <a:t>||</a:t>
            </a:r>
            <a:r>
              <a:rPr lang="ja-JP" altLang="en-US" sz="2400" dirty="0"/>
              <a:t>より＆＆</a:t>
            </a:r>
            <a:br>
              <a:rPr lang="en-US" altLang="ja-JP" sz="2400" dirty="0"/>
            </a:br>
            <a:r>
              <a:rPr lang="ja-JP" altLang="en-US" sz="2400" dirty="0"/>
              <a:t>同じ順位では左から順に評価</a:t>
            </a:r>
            <a:endParaRPr lang="en-US" altLang="ja-JP" sz="2400" dirty="0"/>
          </a:p>
          <a:p>
            <a:r>
              <a:rPr kumimoji="1" lang="en-US" altLang="ja-JP" sz="2400" dirty="0"/>
              <a:t>If( (A &amp;&amp; B) || (C &amp;&amp; D))</a:t>
            </a:r>
          </a:p>
          <a:p>
            <a:pPr marL="0" indent="0">
              <a:buNone/>
            </a:pPr>
            <a:r>
              <a:rPr lang="en-US" altLang="ja-JP" sz="2400" dirty="0"/>
              <a:t>　</a:t>
            </a:r>
            <a:r>
              <a:rPr lang="ja-JP" altLang="en-US" sz="2400" dirty="0"/>
              <a:t>　括弧内は優先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86402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41775" y="621328"/>
            <a:ext cx="8337839" cy="4893647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課題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EX6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-4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：　</a:t>
            </a:r>
            <a:endParaRPr kumimoji="1" lang="en-US" altLang="ja-JP" sz="2400" dirty="0">
              <a:solidFill>
                <a:srgbClr val="00009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二次方程式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 </a:t>
            </a:r>
            <a:r>
              <a:rPr kumimoji="1" lang="en-US" altLang="ja-JP" sz="2400" b="1" i="1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ax</a:t>
            </a:r>
            <a:r>
              <a:rPr kumimoji="1" lang="en-US" altLang="ja-JP" sz="2400" b="1" baseline="30000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2</a:t>
            </a:r>
            <a:r>
              <a:rPr kumimoji="1" lang="en-US" altLang="ja-JP" sz="2400" b="1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+</a:t>
            </a:r>
            <a:r>
              <a:rPr kumimoji="1" lang="en-US" altLang="ja-JP" sz="2400" b="1" i="1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bx</a:t>
            </a:r>
            <a:r>
              <a:rPr kumimoji="1" lang="en-US" altLang="ja-JP" sz="2400" b="1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+</a:t>
            </a:r>
            <a:r>
              <a:rPr kumimoji="1" lang="en-US" altLang="ja-JP" sz="2400" b="1" i="1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c</a:t>
            </a:r>
            <a:r>
              <a:rPr kumimoji="1" lang="en-US" altLang="ja-JP" sz="2400" b="1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=0 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の</a:t>
            </a:r>
            <a:r>
              <a:rPr kumimoji="1" lang="ja-JP" altLang="en-US" sz="2400" dirty="0">
                <a:solidFill>
                  <a:srgbClr val="FF0000"/>
                </a:solidFill>
                <a:latin typeface="ＭＳ Ｐゴシック"/>
                <a:ea typeface="ＭＳ Ｐゴシック"/>
                <a:cs typeface="ＭＳ Ｐゴシック"/>
              </a:rPr>
              <a:t>解を具体的に出力する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プログラムを</a:t>
            </a:r>
            <a:endParaRPr kumimoji="1" lang="en-US" altLang="ja-JP" sz="2400" dirty="0">
              <a:solidFill>
                <a:srgbClr val="00009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r>
              <a:rPr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作れ．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ただし</a:t>
            </a:r>
            <a:endParaRPr kumimoji="1" lang="en-US" altLang="ja-JP" sz="2400" dirty="0">
              <a:solidFill>
                <a:srgbClr val="00009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　解が重解なら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          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　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重解</a:t>
            </a:r>
            <a:endParaRPr lang="en-US" altLang="ja-JP" sz="2400" dirty="0">
              <a:solidFill>
                <a:srgbClr val="000090"/>
              </a:solidFill>
              <a:latin typeface="ＭＳ Ｐゴシック"/>
              <a:cs typeface="ＭＳ Ｐゴシック"/>
            </a:endParaRPr>
          </a:p>
          <a:p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								 x = … </a:t>
            </a:r>
          </a:p>
          <a:p>
            <a:r>
              <a:rPr lang="ja-JP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解が２つの実解なら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 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　相異なる</a:t>
            </a:r>
            <a:r>
              <a:rPr lang="en-US" altLang="en-US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実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数解</a:t>
            </a:r>
            <a:endParaRPr lang="en-US" altLang="ja-JP" sz="2400" dirty="0">
              <a:solidFill>
                <a:srgbClr val="000090"/>
              </a:solidFill>
              <a:latin typeface="ＭＳ Ｐゴシック"/>
              <a:cs typeface="ＭＳ Ｐゴシック"/>
              <a:sym typeface="Wingdings"/>
            </a:endParaRPr>
          </a:p>
          <a:p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								 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x</a:t>
            </a:r>
            <a:r>
              <a:rPr lang="en-US" altLang="ja-JP" sz="2400" baseline="-250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  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=…, …</a:t>
            </a:r>
          </a:p>
          <a:p>
            <a:r>
              <a:rPr kumimoji="1" lang="ja-JP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　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解が複素数なら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       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  <a:sym typeface="Wingdings"/>
              </a:rPr>
              <a:t>　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相異なる複素数解</a:t>
            </a:r>
            <a:endParaRPr lang="en-US" altLang="ja-JP" sz="2400" dirty="0">
              <a:solidFill>
                <a:srgbClr val="000090"/>
              </a:solidFill>
              <a:latin typeface="ＭＳ Ｐゴシック"/>
              <a:cs typeface="ＭＳ Ｐゴシック"/>
              <a:sym typeface="Wingdings"/>
            </a:endParaRPr>
          </a:p>
          <a:p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								 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  <a:sym typeface="Wingdings"/>
              </a:rPr>
              <a:t>x = …  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  <a:sym typeface="Wingdings"/>
              </a:rPr>
              <a:t>+ … </a:t>
            </a:r>
            <a:r>
              <a:rPr lang="en-US" altLang="ja-JP" sz="2400" b="1" dirty="0" err="1">
                <a:solidFill>
                  <a:srgbClr val="FF0000"/>
                </a:solidFill>
                <a:latin typeface="Times New Roman"/>
                <a:ea typeface="ＭＳ Ｐゴシック"/>
                <a:cs typeface="Times New Roman"/>
                <a:sym typeface="Wingdings"/>
              </a:rPr>
              <a:t>i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  <a:sym typeface="Wingdings"/>
              </a:rPr>
              <a:t> </a:t>
            </a:r>
          </a:p>
          <a:p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								 x = …  - … </a:t>
            </a:r>
            <a:r>
              <a:rPr lang="en-US" altLang="ja-JP" sz="2400" b="1" dirty="0" err="1">
                <a:solidFill>
                  <a:srgbClr val="FF0000"/>
                </a:solidFill>
                <a:latin typeface="Times New Roman"/>
                <a:cs typeface="Times New Roman"/>
                <a:sym typeface="Wingdings"/>
              </a:rPr>
              <a:t>i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 </a:t>
            </a:r>
          </a:p>
          <a:p>
            <a:r>
              <a:rPr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  <a:sym typeface="Wingdings"/>
              </a:rPr>
              <a:t>のように表現せよ．</a:t>
            </a:r>
            <a:r>
              <a:rPr lang="en-US" altLang="ja-JP" sz="2400" dirty="0"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EX6-4.c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)  </a:t>
            </a:r>
            <a:r>
              <a:rPr lang="ja-JP" altLang="en-US" sz="2400" dirty="0">
                <a:solidFill>
                  <a:srgbClr val="000000"/>
                </a:solidFill>
                <a:latin typeface="ＭＳ Ｐゴシック"/>
                <a:cs typeface="ＭＳ Ｐゴシック"/>
                <a:sym typeface="Wingdings"/>
              </a:rPr>
              <a:t>実行例として</a:t>
            </a:r>
            <a:endParaRPr lang="en-US" altLang="ja-JP" sz="2400" dirty="0">
              <a:solidFill>
                <a:srgbClr val="000000"/>
              </a:solidFill>
              <a:latin typeface="ＭＳ Ｐゴシック"/>
              <a:cs typeface="ＭＳ Ｐゴシック"/>
              <a:sym typeface="Wingdings"/>
            </a:endParaRPr>
          </a:p>
          <a:p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(1)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=1,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=1,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c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=-2, (2)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=1,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=-2,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c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=1,  (3)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=1,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=1,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c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</a:t>
            </a:r>
          </a:p>
          <a:p>
            <a:r>
              <a:rPr lang="ja-JP" altLang="en-US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を試みよ．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69636" y="5562736"/>
            <a:ext cx="76991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solidFill>
                  <a:srgbClr val="008000"/>
                </a:solidFill>
              </a:rPr>
              <a:t>（注）　平方根の計算が必要になるので　　</a:t>
            </a:r>
            <a:r>
              <a:rPr lang="en-US" altLang="ja-JP" sz="2000" dirty="0">
                <a:solidFill>
                  <a:srgbClr val="008000"/>
                </a:solidFill>
              </a:rPr>
              <a:t>#include&lt;</a:t>
            </a:r>
            <a:r>
              <a:rPr lang="en-US" altLang="ja-JP" sz="2000" dirty="0" err="1">
                <a:solidFill>
                  <a:srgbClr val="008000"/>
                </a:solidFill>
              </a:rPr>
              <a:t>stdio.h</a:t>
            </a:r>
            <a:r>
              <a:rPr lang="en-US" altLang="ja-JP" sz="2000" dirty="0">
                <a:solidFill>
                  <a:srgbClr val="008000"/>
                </a:solidFill>
              </a:rPr>
              <a:t>&gt;</a:t>
            </a:r>
            <a:r>
              <a:rPr lang="ja-JP" altLang="en-US" sz="2000" dirty="0">
                <a:solidFill>
                  <a:srgbClr val="008000"/>
                </a:solidFill>
              </a:rPr>
              <a:t>　のつぎに</a:t>
            </a:r>
            <a:endParaRPr lang="en-US" altLang="ja-JP" sz="2000" dirty="0">
              <a:solidFill>
                <a:srgbClr val="008000"/>
              </a:solidFill>
            </a:endParaRPr>
          </a:p>
          <a:p>
            <a:r>
              <a:rPr lang="en-US" altLang="ja-JP" sz="2000" dirty="0">
                <a:solidFill>
                  <a:srgbClr val="008000"/>
                </a:solidFill>
              </a:rPr>
              <a:t>	</a:t>
            </a:r>
            <a:r>
              <a:rPr lang="ja-JP" altLang="en-US" sz="2000" dirty="0">
                <a:solidFill>
                  <a:srgbClr val="008000"/>
                </a:solidFill>
              </a:rPr>
              <a:t>　</a:t>
            </a:r>
            <a:r>
              <a:rPr lang="en-US" altLang="ja-JP" sz="2000" dirty="0">
                <a:solidFill>
                  <a:srgbClr val="008000"/>
                </a:solidFill>
              </a:rPr>
              <a:t>#include&lt;</a:t>
            </a:r>
            <a:r>
              <a:rPr lang="en-US" altLang="ja-JP" sz="2000" dirty="0" err="1">
                <a:solidFill>
                  <a:srgbClr val="008000"/>
                </a:solidFill>
              </a:rPr>
              <a:t>math.h</a:t>
            </a:r>
            <a:r>
              <a:rPr lang="en-US" altLang="ja-JP" sz="2000" dirty="0">
                <a:solidFill>
                  <a:srgbClr val="008000"/>
                </a:solidFill>
              </a:rPr>
              <a:t>&gt;</a:t>
            </a:r>
            <a:r>
              <a:rPr lang="ja-JP" altLang="en-US" sz="2000" dirty="0">
                <a:solidFill>
                  <a:srgbClr val="008000"/>
                </a:solidFill>
              </a:rPr>
              <a:t>　を書き加えること</a:t>
            </a:r>
            <a:endParaRPr kumimoji="1" lang="ja-JP" altLang="en-US" sz="2000" dirty="0">
              <a:solidFill>
                <a:srgbClr val="008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763818" y="1570182"/>
            <a:ext cx="2789382" cy="2747818"/>
          </a:xfrm>
          <a:prstGeom prst="rect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708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ヒント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「</a:t>
            </a:r>
            <a:r>
              <a:rPr lang="en-US" altLang="ja-JP" dirty="0"/>
              <a:t>x=2.400000+12.30000i</a:t>
            </a:r>
            <a:r>
              <a:rPr lang="ja-JP" altLang="en-US" dirty="0"/>
              <a:t>」と表示させるには</a:t>
            </a:r>
            <a:endParaRPr lang="en-US" altLang="ja-JP" dirty="0"/>
          </a:p>
          <a:p>
            <a:pPr lvl="1">
              <a:buNone/>
            </a:pPr>
            <a:r>
              <a:rPr kumimoji="1" lang="en-US" altLang="ja-JP" dirty="0"/>
              <a:t>float a=2.4,b=12.3;</a:t>
            </a:r>
            <a:endParaRPr lang="en-US" altLang="ja-JP" dirty="0"/>
          </a:p>
          <a:p>
            <a:pPr lvl="1">
              <a:buNone/>
            </a:pPr>
            <a:r>
              <a:rPr lang="en-US" altLang="ja-JP" dirty="0" err="1"/>
              <a:t>printf</a:t>
            </a:r>
            <a:r>
              <a:rPr lang="en-US" altLang="ja-JP" dirty="0"/>
              <a:t>(”x=%f+%</a:t>
            </a:r>
            <a:r>
              <a:rPr lang="en-US" altLang="ja-JP" dirty="0" err="1"/>
              <a:t>fi”,a,b</a:t>
            </a:r>
            <a:r>
              <a:rPr lang="en-US" altLang="ja-JP" dirty="0"/>
              <a:t>)</a:t>
            </a:r>
            <a:r>
              <a:rPr kumimoji="1" lang="en-US" altLang="ja-JP" dirty="0"/>
              <a:t>;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25855" y="602923"/>
            <a:ext cx="7933582" cy="5262979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solidFill>
                  <a:srgbClr val="000090"/>
                </a:solidFill>
              </a:rPr>
              <a:t>課題</a:t>
            </a:r>
            <a:r>
              <a:rPr kumimoji="1" lang="en-US" altLang="ja-JP" sz="2400" dirty="0">
                <a:solidFill>
                  <a:srgbClr val="000090"/>
                </a:solidFill>
              </a:rPr>
              <a:t>EX6-5</a:t>
            </a:r>
            <a:r>
              <a:rPr kumimoji="1" lang="ja-JP" altLang="en-US" sz="2400" dirty="0">
                <a:solidFill>
                  <a:srgbClr val="000090"/>
                </a:solidFill>
              </a:rPr>
              <a:t>：　つぎのような</a:t>
            </a:r>
            <a:r>
              <a:rPr lang="ja-JP" altLang="en-US" sz="2400" dirty="0">
                <a:solidFill>
                  <a:srgbClr val="000090"/>
                </a:solidFill>
              </a:rPr>
              <a:t>プログラムを作れ．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000090"/>
                </a:solidFill>
              </a:rPr>
              <a:t>	1. </a:t>
            </a:r>
            <a:r>
              <a:rPr lang="ja-JP" altLang="en-US" sz="2400" dirty="0">
                <a:solidFill>
                  <a:srgbClr val="000090"/>
                </a:solidFill>
              </a:rPr>
              <a:t>まず，品物の単価と購入数を入力する．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000090"/>
                </a:solidFill>
              </a:rPr>
              <a:t>	2. </a:t>
            </a:r>
            <a:r>
              <a:rPr lang="ja-JP" altLang="en-US" sz="2400" dirty="0">
                <a:solidFill>
                  <a:srgbClr val="000090"/>
                </a:solidFill>
              </a:rPr>
              <a:t>つぎに，消費税</a:t>
            </a:r>
            <a:r>
              <a:rPr lang="en-US" altLang="ja-JP" sz="2400" dirty="0">
                <a:solidFill>
                  <a:srgbClr val="000090"/>
                </a:solidFill>
              </a:rPr>
              <a:t>(8%)</a:t>
            </a:r>
            <a:r>
              <a:rPr lang="ja-JP" altLang="en-US" sz="2400" dirty="0">
                <a:solidFill>
                  <a:srgbClr val="000090"/>
                </a:solidFill>
              </a:rPr>
              <a:t>を含めた請求額を表示する．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ja-JP" sz="2400" dirty="0">
                <a:solidFill>
                  <a:srgbClr val="000090"/>
                </a:solidFill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</a:rPr>
              <a:t>　　　ただし，端数は切り捨てるものとする．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000090"/>
                </a:solidFill>
              </a:rPr>
              <a:t>	3. </a:t>
            </a:r>
            <a:r>
              <a:rPr lang="ja-JP" altLang="en-US" sz="2400" dirty="0">
                <a:solidFill>
                  <a:srgbClr val="000090"/>
                </a:solidFill>
              </a:rPr>
              <a:t>最後に，客の支払った額を入力して，足りていれば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ja-JP" sz="2400" dirty="0">
                <a:solidFill>
                  <a:srgbClr val="000090"/>
                </a:solidFill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</a:rPr>
              <a:t>　　　おつりの額を，足りなければ不足額を出力する．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latin typeface="ＭＳ Ｐゴシック"/>
                <a:cs typeface="ＭＳ Ｐゴシック"/>
              </a:rPr>
              <a:t>   										   (</a:t>
            </a:r>
            <a:r>
              <a:rPr lang="ja-JP" altLang="en-US" sz="2400" dirty="0"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EX6-5.c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dirty="0">
                <a:latin typeface="ＭＳ Ｐゴシック"/>
                <a:cs typeface="ＭＳ Ｐゴシック"/>
              </a:rPr>
              <a:t>)</a:t>
            </a:r>
          </a:p>
          <a:p>
            <a:r>
              <a:rPr lang="ja-JP" altLang="en-US" sz="2400" dirty="0">
                <a:solidFill>
                  <a:srgbClr val="000090"/>
                </a:solidFill>
              </a:rPr>
              <a:t>　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ja-JP" sz="2400" dirty="0">
                <a:solidFill>
                  <a:srgbClr val="000000"/>
                </a:solidFill>
              </a:rPr>
              <a:t>　</a:t>
            </a:r>
            <a:r>
              <a:rPr lang="ja-JP" altLang="en-US" sz="2400" dirty="0">
                <a:solidFill>
                  <a:srgbClr val="000000"/>
                </a:solidFill>
              </a:rPr>
              <a:t>実行例として次の３つを含み，５つ程度の例を試みてみよ．</a:t>
            </a:r>
            <a:endParaRPr lang="en-US" altLang="ja-JP" sz="2400" dirty="0">
              <a:solidFill>
                <a:srgbClr val="000000"/>
              </a:solidFill>
            </a:endParaRPr>
          </a:p>
          <a:p>
            <a:r>
              <a:rPr lang="en-US" altLang="ja-JP" sz="2400" dirty="0">
                <a:solidFill>
                  <a:srgbClr val="000000"/>
                </a:solidFill>
              </a:rPr>
              <a:t>	(1) </a:t>
            </a:r>
            <a:r>
              <a:rPr lang="ja-JP" altLang="en-US" sz="2400" dirty="0">
                <a:solidFill>
                  <a:srgbClr val="000000"/>
                </a:solidFill>
              </a:rPr>
              <a:t>単価</a:t>
            </a:r>
            <a:r>
              <a:rPr lang="en-US" altLang="ja-JP" sz="2400" dirty="0">
                <a:solidFill>
                  <a:srgbClr val="000000"/>
                </a:solidFill>
              </a:rPr>
              <a:t>1000</a:t>
            </a:r>
            <a:r>
              <a:rPr lang="ja-JP" altLang="en-US" sz="2400" dirty="0">
                <a:solidFill>
                  <a:srgbClr val="000000"/>
                </a:solidFill>
              </a:rPr>
              <a:t>円，購入数</a:t>
            </a:r>
            <a:r>
              <a:rPr lang="en-US" altLang="ja-JP" sz="2400" dirty="0">
                <a:solidFill>
                  <a:srgbClr val="000000"/>
                </a:solidFill>
              </a:rPr>
              <a:t>3</a:t>
            </a:r>
            <a:r>
              <a:rPr lang="ja-JP" altLang="en-US" sz="2400" dirty="0">
                <a:solidFill>
                  <a:srgbClr val="000000"/>
                </a:solidFill>
              </a:rPr>
              <a:t>個，客の支払額</a:t>
            </a:r>
            <a:r>
              <a:rPr lang="en-US" altLang="ja-JP" sz="2400" dirty="0">
                <a:solidFill>
                  <a:srgbClr val="000000"/>
                </a:solidFill>
              </a:rPr>
              <a:t>5000</a:t>
            </a:r>
            <a:r>
              <a:rPr lang="ja-JP" altLang="en-US" sz="2400" dirty="0">
                <a:solidFill>
                  <a:srgbClr val="000000"/>
                </a:solidFill>
              </a:rPr>
              <a:t>円</a:t>
            </a:r>
            <a:endParaRPr lang="en-US" altLang="ja-JP" sz="2400" dirty="0">
              <a:solidFill>
                <a:srgbClr val="000000"/>
              </a:solidFill>
            </a:endParaRPr>
          </a:p>
          <a:p>
            <a:r>
              <a:rPr lang="en-US" altLang="ja-JP" sz="2400" dirty="0">
                <a:solidFill>
                  <a:srgbClr val="000000"/>
                </a:solidFill>
              </a:rPr>
              <a:t>	(2) </a:t>
            </a:r>
            <a:r>
              <a:rPr lang="ja-JP" altLang="en-US" sz="2400" dirty="0">
                <a:solidFill>
                  <a:srgbClr val="000000"/>
                </a:solidFill>
              </a:rPr>
              <a:t>単価</a:t>
            </a:r>
            <a:r>
              <a:rPr lang="en-US" altLang="ja-JP" sz="2400" dirty="0">
                <a:solidFill>
                  <a:srgbClr val="000000"/>
                </a:solidFill>
              </a:rPr>
              <a:t>1000</a:t>
            </a:r>
            <a:r>
              <a:rPr lang="ja-JP" altLang="en-US" sz="2400" dirty="0">
                <a:solidFill>
                  <a:srgbClr val="000000"/>
                </a:solidFill>
              </a:rPr>
              <a:t>円，購入数</a:t>
            </a:r>
            <a:r>
              <a:rPr lang="en-US" altLang="ja-JP" sz="2400" dirty="0">
                <a:solidFill>
                  <a:srgbClr val="000000"/>
                </a:solidFill>
              </a:rPr>
              <a:t>3</a:t>
            </a:r>
            <a:r>
              <a:rPr lang="ja-JP" altLang="en-US" sz="2400" dirty="0">
                <a:solidFill>
                  <a:srgbClr val="000000"/>
                </a:solidFill>
              </a:rPr>
              <a:t>個，客の支払額</a:t>
            </a:r>
            <a:r>
              <a:rPr lang="en-US" altLang="ja-JP" sz="2400" dirty="0">
                <a:solidFill>
                  <a:srgbClr val="000000"/>
                </a:solidFill>
              </a:rPr>
              <a:t>3000</a:t>
            </a:r>
            <a:r>
              <a:rPr lang="ja-JP" altLang="en-US" sz="2400" dirty="0">
                <a:solidFill>
                  <a:srgbClr val="000000"/>
                </a:solidFill>
              </a:rPr>
              <a:t>円</a:t>
            </a:r>
            <a:endParaRPr lang="en-US" altLang="ja-JP" sz="2400" dirty="0">
              <a:solidFill>
                <a:srgbClr val="000000"/>
              </a:solidFill>
            </a:endParaRPr>
          </a:p>
          <a:p>
            <a:r>
              <a:rPr lang="en-US" altLang="ja-JP" sz="2400" dirty="0">
                <a:solidFill>
                  <a:srgbClr val="000000"/>
                </a:solidFill>
              </a:rPr>
              <a:t>	(3)</a:t>
            </a:r>
            <a:r>
              <a:rPr lang="ja-JP" altLang="en-US" sz="2400" dirty="0">
                <a:solidFill>
                  <a:srgbClr val="000000"/>
                </a:solidFill>
              </a:rPr>
              <a:t>単価</a:t>
            </a:r>
            <a:r>
              <a:rPr lang="en-US" altLang="ja-JP" sz="2400" dirty="0">
                <a:solidFill>
                  <a:srgbClr val="000000"/>
                </a:solidFill>
              </a:rPr>
              <a:t>5</a:t>
            </a:r>
            <a:r>
              <a:rPr lang="ja-JP" altLang="en-US" sz="2400" dirty="0">
                <a:solidFill>
                  <a:srgbClr val="000000"/>
                </a:solidFill>
              </a:rPr>
              <a:t>円，購入数</a:t>
            </a:r>
            <a:r>
              <a:rPr lang="en-US" altLang="ja-JP" sz="2400" dirty="0">
                <a:solidFill>
                  <a:srgbClr val="000000"/>
                </a:solidFill>
              </a:rPr>
              <a:t>3</a:t>
            </a:r>
            <a:r>
              <a:rPr lang="ja-JP" altLang="en-US" sz="2400" dirty="0">
                <a:solidFill>
                  <a:srgbClr val="000000"/>
                </a:solidFill>
              </a:rPr>
              <a:t>個，客の支払額</a:t>
            </a:r>
            <a:r>
              <a:rPr lang="en-US" altLang="ja-JP" sz="2400" dirty="0">
                <a:solidFill>
                  <a:srgbClr val="000000"/>
                </a:solidFill>
              </a:rPr>
              <a:t>100</a:t>
            </a:r>
            <a:r>
              <a:rPr lang="ja-JP" altLang="en-US" sz="2400" dirty="0">
                <a:solidFill>
                  <a:srgbClr val="000000"/>
                </a:solidFill>
              </a:rPr>
              <a:t>円</a:t>
            </a:r>
            <a:endParaRPr lang="en-US" altLang="ja-JP" sz="2400" dirty="0">
              <a:solidFill>
                <a:srgbClr val="000000"/>
              </a:solidFill>
            </a:endParaRPr>
          </a:p>
          <a:p>
            <a:endParaRPr kumimoji="1" lang="en-US" altLang="ja-JP" sz="2400" dirty="0">
              <a:solidFill>
                <a:srgbClr val="000090"/>
              </a:solidFill>
            </a:endParaRPr>
          </a:p>
          <a:p>
            <a:r>
              <a:rPr lang="ja-JP" altLang="en-US" sz="2400" dirty="0">
                <a:solidFill>
                  <a:srgbClr val="FF0000"/>
                </a:solidFill>
              </a:rPr>
              <a:t>ヒント：整数型で計算すれば自動的に端数切捨てになります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92459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24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712491" y="387824"/>
            <a:ext cx="15250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FF0000"/>
                </a:solidFill>
              </a:rPr>
              <a:t>■ </a:t>
            </a:r>
            <a:r>
              <a:rPr lang="ja-JP" altLang="en-US" sz="2000" dirty="0"/>
              <a:t>発展課題</a:t>
            </a:r>
            <a:r>
              <a:rPr lang="en-US" altLang="ja-JP" sz="2000" dirty="0"/>
              <a:t> </a:t>
            </a:r>
            <a:endParaRPr lang="ja-JP" altLang="en-US" sz="2000" dirty="0"/>
          </a:p>
        </p:txBody>
      </p:sp>
      <p:sp>
        <p:nvSpPr>
          <p:cNvPr id="7" name="正方形/長方形 6"/>
          <p:cNvSpPr/>
          <p:nvPr/>
        </p:nvSpPr>
        <p:spPr>
          <a:xfrm>
            <a:off x="1035399" y="965959"/>
            <a:ext cx="7103290" cy="830997"/>
          </a:xfrm>
          <a:prstGeom prst="rect">
            <a:avLst/>
          </a:prstGeom>
          <a:ln w="28575" cmpd="sng">
            <a:solidFill>
              <a:srgbClr val="FF49E5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srgbClr val="660066"/>
                </a:solidFill>
                <a:latin typeface="ＭＳ Ｐゴシック"/>
                <a:cs typeface="ＭＳ Ｐゴシック"/>
              </a:rPr>
              <a:t>発展課題</a:t>
            </a:r>
            <a:r>
              <a:rPr lang="en-US" altLang="ja-JP" sz="2400" dirty="0">
                <a:solidFill>
                  <a:srgbClr val="660066"/>
                </a:solidFill>
                <a:latin typeface="ＭＳ Ｐゴシック"/>
                <a:cs typeface="ＭＳ Ｐゴシック"/>
              </a:rPr>
              <a:t>EX6-6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: 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キャラクターベースのロールプレイングゲームを作成せよ</a:t>
            </a:r>
            <a:r>
              <a:rPr lang="en-US" altLang="ja-JP" sz="2400" dirty="0"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EX6-6.c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dirty="0">
                <a:latin typeface="ＭＳ Ｐゴシック"/>
                <a:cs typeface="ＭＳ Ｐゴシック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470004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9060" y="23091"/>
            <a:ext cx="8229600" cy="810635"/>
          </a:xfrm>
        </p:spPr>
        <p:txBody>
          <a:bodyPr/>
          <a:lstStyle/>
          <a:p>
            <a:r>
              <a:rPr kumimoji="1" lang="ja-JP" altLang="en-US" dirty="0"/>
              <a:t>実習結果のレポート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999219"/>
            <a:ext cx="8364979" cy="5558715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課題</a:t>
            </a:r>
            <a:r>
              <a:rPr kumimoji="1" lang="en-US" altLang="ja-JP"/>
              <a:t>6-4</a:t>
            </a:r>
            <a:r>
              <a:rPr kumimoji="1" lang="ja-JP" altLang="en-US"/>
              <a:t>の</a:t>
            </a:r>
            <a:r>
              <a:rPr kumimoji="1" lang="ja-JP" altLang="en-US" dirty="0"/>
              <a:t>ソースファイル「</a:t>
            </a:r>
            <a:r>
              <a:rPr lang="en-US" altLang="ja-JP" dirty="0"/>
              <a:t>EX6</a:t>
            </a:r>
            <a:r>
              <a:rPr kumimoji="1" lang="en-US" altLang="ja-JP" dirty="0"/>
              <a:t>-4.c</a:t>
            </a:r>
            <a:r>
              <a:rPr kumimoji="1" lang="ja-JP" altLang="en-US" dirty="0"/>
              <a:t>」、</a:t>
            </a:r>
            <a:r>
              <a:rPr lang="ja-JP" altLang="en-US" dirty="0"/>
              <a:t>を添付ファイルにしてメールを送ってください。</a:t>
            </a:r>
            <a:endParaRPr lang="en-US" altLang="ja-JP" dirty="0"/>
          </a:p>
          <a:p>
            <a:r>
              <a:rPr kumimoji="1" lang="ja-JP" altLang="en-US" dirty="0"/>
              <a:t>宛先： </a:t>
            </a:r>
            <a:r>
              <a:rPr kumimoji="1" lang="en-US" altLang="ja-JP" dirty="0">
                <a:hlinkClick r:id="rId3"/>
              </a:rPr>
              <a:t>muroo@cc.tuat</a:t>
            </a:r>
            <a:r>
              <a:rPr lang="en-US" altLang="ja-JP" dirty="0">
                <a:hlinkClick r:id="rId3"/>
              </a:rPr>
              <a:t>.ac.jp</a:t>
            </a:r>
            <a:endParaRPr lang="en-US" altLang="ja-JP" dirty="0"/>
          </a:p>
          <a:p>
            <a:r>
              <a:rPr kumimoji="1" lang="ja-JP" altLang="en-US" dirty="0"/>
              <a:t>件名：コンピューター基礎実験</a:t>
            </a:r>
            <a:r>
              <a:rPr lang="en-US" altLang="ja-JP" dirty="0"/>
              <a:t>6</a:t>
            </a:r>
            <a:endParaRPr kumimoji="1" lang="en-US" altLang="ja-JP" dirty="0"/>
          </a:p>
          <a:p>
            <a:r>
              <a:rPr lang="ja-JP" altLang="en-US" dirty="0"/>
              <a:t>本文：感想および一言</a:t>
            </a:r>
            <a:endParaRPr kumimoji="1" lang="en-US" altLang="ja-JP" dirty="0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6246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000090"/>
                </a:solidFill>
              </a:rPr>
              <a:t>キーボード</a:t>
            </a:r>
            <a:r>
              <a:rPr lang="ja-JP" altLang="en-US" dirty="0">
                <a:solidFill>
                  <a:srgbClr val="000090"/>
                </a:solidFill>
              </a:rPr>
              <a:t>入力関数「</a:t>
            </a:r>
            <a:r>
              <a:rPr lang="en-US" altLang="ja-JP" dirty="0" err="1">
                <a:solidFill>
                  <a:srgbClr val="000090"/>
                </a:solidFill>
              </a:rPr>
              <a:t>scanf</a:t>
            </a:r>
            <a:r>
              <a:rPr lang="en-US" altLang="ja-JP" dirty="0">
                <a:solidFill>
                  <a:srgbClr val="000090"/>
                </a:solidFill>
              </a:rPr>
              <a:t>()</a:t>
            </a:r>
            <a:r>
              <a:rPr lang="ja-JP" altLang="en-US" dirty="0">
                <a:solidFill>
                  <a:srgbClr val="000090"/>
                </a:solidFill>
              </a:rPr>
              <a:t>」</a:t>
            </a:r>
            <a:endParaRPr kumimoji="1" lang="ja-JP" altLang="en-US" dirty="0">
              <a:solidFill>
                <a:srgbClr val="00009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78472"/>
            <a:ext cx="8229600" cy="4525963"/>
          </a:xfrm>
          <a:ln w="28575" cmpd="sng">
            <a:solidFill>
              <a:srgbClr val="FF49E5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変数型宣言</a:t>
            </a:r>
            <a:endParaRPr lang="en-US" altLang="ja-JP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altLang="ja-JP" b="1" dirty="0">
                <a:solidFill>
                  <a:srgbClr val="000090"/>
                </a:solidFill>
                <a:latin typeface="Times New Roman"/>
                <a:cs typeface="Times New Roman"/>
              </a:rPr>
              <a:t>     </a:t>
            </a:r>
            <a:r>
              <a:rPr lang="en-US" altLang="ja-JP" b="1" dirty="0" err="1">
                <a:solidFill>
                  <a:srgbClr val="000090"/>
                </a:solidFill>
                <a:latin typeface="Times New Roman"/>
                <a:cs typeface="Times New Roman"/>
              </a:rPr>
              <a:t>i</a:t>
            </a:r>
            <a:r>
              <a:rPr kumimoji="1" lang="en-US" altLang="ja-JP" b="1" dirty="0" err="1">
                <a:solidFill>
                  <a:srgbClr val="000090"/>
                </a:solidFill>
                <a:latin typeface="Times New Roman"/>
                <a:cs typeface="Times New Roman"/>
              </a:rPr>
              <a:t>nt</a:t>
            </a:r>
            <a:r>
              <a:rPr kumimoji="1" lang="en-US" altLang="ja-JP" b="1" dirty="0">
                <a:solidFill>
                  <a:srgbClr val="000090"/>
                </a:solidFill>
                <a:latin typeface="Times New Roman"/>
                <a:cs typeface="Times New Roman"/>
              </a:rPr>
              <a:t> a;</a:t>
            </a:r>
          </a:p>
          <a:p>
            <a:pPr marL="0" indent="0">
              <a:buNone/>
            </a:pPr>
            <a:r>
              <a:rPr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のあとに</a:t>
            </a:r>
            <a:endParaRPr kumimoji="1" lang="en-US" altLang="ja-JP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  <a:latin typeface="Times New Roman"/>
                <a:cs typeface="Times New Roman"/>
              </a:rPr>
              <a:t>	 </a:t>
            </a:r>
            <a:r>
              <a:rPr kumimoji="1" lang="en-US" altLang="ja-JP" b="1" dirty="0" err="1">
                <a:solidFill>
                  <a:srgbClr val="FF0000"/>
                </a:solidFill>
                <a:latin typeface="Times New Roman"/>
                <a:cs typeface="Times New Roman"/>
              </a:rPr>
              <a:t>scanf</a:t>
            </a:r>
            <a:r>
              <a:rPr kumimoji="1" lang="en-US" altLang="ja-JP" b="1" dirty="0">
                <a:solidFill>
                  <a:srgbClr val="FF0000"/>
                </a:solidFill>
                <a:latin typeface="Times New Roman"/>
                <a:cs typeface="Times New Roman"/>
              </a:rPr>
              <a:t>(”%d”, &amp;a);</a:t>
            </a:r>
          </a:p>
          <a:p>
            <a:pPr marL="0" indent="0">
              <a:buNone/>
            </a:pPr>
            <a:r>
              <a:rPr kumimoji="1"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とすると，キーボードから入力した整数</a:t>
            </a:r>
            <a:r>
              <a:rPr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の値が</a:t>
            </a:r>
            <a:endParaRPr lang="en-US" altLang="ja-JP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000090"/>
                </a:solidFill>
                <a:latin typeface="Times New Roman"/>
                <a:cs typeface="Times New Roman"/>
              </a:rPr>
              <a:t>a</a:t>
            </a:r>
            <a:r>
              <a:rPr kumimoji="1"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に入力される．</a:t>
            </a:r>
            <a:endParaRPr kumimoji="1" lang="en-US" altLang="ja-JP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altLang="ja-JP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kumimoji="1"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注）「</a:t>
            </a:r>
            <a:r>
              <a:rPr kumimoji="1" lang="en-US" altLang="ja-JP" b="1" dirty="0">
                <a:solidFill>
                  <a:srgbClr val="000090"/>
                </a:solidFill>
                <a:latin typeface="Times New Roman"/>
                <a:cs typeface="Times New Roman"/>
              </a:rPr>
              <a:t>a</a:t>
            </a:r>
            <a:r>
              <a:rPr kumimoji="1"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」に「</a:t>
            </a:r>
            <a:r>
              <a:rPr kumimoji="1" lang="en-US" altLang="ja-JP" b="1" dirty="0">
                <a:solidFill>
                  <a:srgbClr val="FF0000"/>
                </a:solidFill>
                <a:latin typeface="Times New Roman"/>
                <a:cs typeface="Times New Roman"/>
              </a:rPr>
              <a:t>&amp;</a:t>
            </a:r>
            <a:r>
              <a:rPr lang="ja-JP" altLang="en-US" b="1" dirty="0">
                <a:solidFill>
                  <a:srgbClr val="000090"/>
                </a:solidFill>
                <a:latin typeface="Times New Roman"/>
                <a:cs typeface="Times New Roman"/>
              </a:rPr>
              <a:t>」を付けるのをわすれるな！</a:t>
            </a:r>
            <a:endParaRPr kumimoji="1" lang="en-US" altLang="ja-JP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endParaRPr kumimoji="1" lang="en-US" altLang="ja-JP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endParaRPr kumimoji="1" lang="en-US" altLang="ja-JP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endParaRPr kumimoji="1" lang="ja-JP" altLang="en-US" b="1" dirty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635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646246"/>
            <a:ext cx="8229600" cy="5660217"/>
          </a:xfrm>
          <a:ln>
            <a:noFill/>
          </a:ln>
        </p:spPr>
        <p:txBody>
          <a:bodyPr>
            <a:normAutofit/>
          </a:bodyPr>
          <a:lstStyle/>
          <a:p>
            <a:r>
              <a:rPr kumimoji="1" lang="ja-JP" altLang="en-US" sz="2800" dirty="0"/>
              <a:t>２つ以上の数の場合も同様に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en-US" altLang="ja-JP" sz="2800" dirty="0"/>
              <a:t>   </a:t>
            </a:r>
            <a:r>
              <a:rPr lang="en-US" altLang="ja-JP" sz="28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int</a:t>
            </a:r>
            <a:r>
              <a:rPr lang="en-US" altLang="ja-JP" sz="2800" b="1" dirty="0">
                <a:latin typeface="Times New Roman"/>
                <a:cs typeface="Times New Roman"/>
              </a:rPr>
              <a:t> a, b, c, …, ;</a:t>
            </a:r>
            <a:r>
              <a:rPr lang="ja-JP" altLang="en-US" sz="2800" b="1" dirty="0">
                <a:latin typeface="Times New Roman"/>
                <a:cs typeface="Times New Roman"/>
              </a:rPr>
              <a:t>　　</a:t>
            </a:r>
            <a:endParaRPr lang="en-US" altLang="ja-JP" sz="2800" b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altLang="ja-JP" sz="2800" b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altLang="ja-JP" sz="2800" b="1" dirty="0">
                <a:latin typeface="Times New Roman"/>
                <a:cs typeface="Times New Roman"/>
              </a:rPr>
              <a:t>	</a:t>
            </a:r>
            <a:r>
              <a:rPr lang="en-US" altLang="ja-JP" sz="2800" b="1" dirty="0" err="1">
                <a:latin typeface="Times New Roman"/>
                <a:cs typeface="Times New Roman"/>
              </a:rPr>
              <a:t>printf</a:t>
            </a:r>
            <a:r>
              <a:rPr lang="en-US" altLang="ja-JP" sz="2800" b="1" dirty="0">
                <a:latin typeface="Times New Roman"/>
                <a:cs typeface="Times New Roman"/>
              </a:rPr>
              <a:t>(”2</a:t>
            </a:r>
            <a:r>
              <a:rPr lang="ja-JP" altLang="en-US" sz="2800" b="1" dirty="0">
                <a:latin typeface="Times New Roman"/>
                <a:cs typeface="Times New Roman"/>
              </a:rPr>
              <a:t>つの整数</a:t>
            </a:r>
            <a:r>
              <a:rPr lang="en-US" altLang="ja-JP" sz="2800" b="1" dirty="0">
                <a:latin typeface="Times New Roman"/>
                <a:cs typeface="Times New Roman"/>
              </a:rPr>
              <a:t>? ”);</a:t>
            </a:r>
          </a:p>
          <a:p>
            <a:pPr marL="0" indent="0">
              <a:buNone/>
            </a:pPr>
            <a:r>
              <a:rPr lang="en-US" altLang="ja-JP" sz="2800" b="1" dirty="0">
                <a:latin typeface="Times New Roman"/>
                <a:cs typeface="Times New Roman"/>
              </a:rPr>
              <a:t>	</a:t>
            </a:r>
            <a:r>
              <a:rPr lang="en-US" altLang="ja-JP" sz="2800" b="1" dirty="0" err="1">
                <a:solidFill>
                  <a:srgbClr val="0000FF"/>
                </a:solidFill>
                <a:latin typeface="Times New Roman"/>
                <a:cs typeface="Times New Roman"/>
              </a:rPr>
              <a:t>scanf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(”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%d %d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”, 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&amp;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a, 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&amp;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b);</a:t>
            </a:r>
          </a:p>
          <a:p>
            <a:pPr marL="0" indent="0">
              <a:buNone/>
            </a:pPr>
            <a:endParaRPr lang="en-US" altLang="ja-JP" sz="2800" b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ja-JP" altLang="en-US" sz="2800" b="1" dirty="0">
                <a:latin typeface="Times New Roman"/>
                <a:cs typeface="Times New Roman"/>
              </a:rPr>
              <a:t>・</a:t>
            </a:r>
            <a:r>
              <a:rPr lang="en-US" altLang="ja-JP" sz="2800" b="1" dirty="0">
                <a:latin typeface="Times New Roman"/>
                <a:cs typeface="Times New Roman"/>
              </a:rPr>
              <a:t> </a:t>
            </a:r>
            <a:r>
              <a:rPr lang="ja-JP" altLang="en-US" sz="2800" b="1" dirty="0">
                <a:latin typeface="Times New Roman"/>
                <a:cs typeface="Times New Roman"/>
              </a:rPr>
              <a:t>実数型なら</a:t>
            </a:r>
            <a:endParaRPr lang="en-US" altLang="ja-JP" sz="2800" b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altLang="ja-JP" sz="2800" b="1" dirty="0">
                <a:latin typeface="Times New Roman"/>
                <a:cs typeface="Times New Roman"/>
              </a:rPr>
              <a:t>     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float</a:t>
            </a:r>
            <a:r>
              <a:rPr lang="en-US" altLang="ja-JP" sz="2800" b="1" dirty="0">
                <a:latin typeface="Times New Roman"/>
                <a:cs typeface="Times New Roman"/>
              </a:rPr>
              <a:t> x;</a:t>
            </a:r>
          </a:p>
          <a:p>
            <a:pPr marL="0" indent="0">
              <a:buNone/>
            </a:pPr>
            <a:endParaRPr lang="en-US" altLang="ja-JP" sz="2800" b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altLang="ja-JP" sz="2800" b="1" dirty="0">
                <a:latin typeface="Times New Roman"/>
                <a:cs typeface="Times New Roman"/>
              </a:rPr>
              <a:t>	</a:t>
            </a:r>
            <a:r>
              <a:rPr lang="en-US" altLang="ja-JP" sz="2800" b="1" dirty="0" err="1">
                <a:latin typeface="Times New Roman"/>
                <a:cs typeface="Times New Roman"/>
              </a:rPr>
              <a:t>printf</a:t>
            </a:r>
            <a:r>
              <a:rPr lang="en-US" altLang="ja-JP" sz="2800" b="1" dirty="0">
                <a:latin typeface="Times New Roman"/>
                <a:cs typeface="Times New Roman"/>
              </a:rPr>
              <a:t>(”x= ”);</a:t>
            </a:r>
          </a:p>
          <a:p>
            <a:pPr marL="0" indent="0">
              <a:buNone/>
            </a:pPr>
            <a:r>
              <a:rPr lang="en-US" altLang="ja-JP" sz="2800" b="1" dirty="0">
                <a:latin typeface="Times New Roman"/>
                <a:cs typeface="Times New Roman"/>
              </a:rPr>
              <a:t>	</a:t>
            </a:r>
            <a:r>
              <a:rPr lang="en-US" altLang="ja-JP" sz="2800" b="1" dirty="0" err="1">
                <a:solidFill>
                  <a:srgbClr val="0000FF"/>
                </a:solidFill>
                <a:latin typeface="Times New Roman"/>
                <a:cs typeface="Times New Roman"/>
              </a:rPr>
              <a:t>scanf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(”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%f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”, 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&amp;</a:t>
            </a:r>
            <a:r>
              <a:rPr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x);</a:t>
            </a:r>
          </a:p>
          <a:p>
            <a:pPr marL="0" indent="0">
              <a:buNone/>
            </a:pPr>
            <a:endParaRPr lang="en-US" altLang="ja-JP" sz="2800" b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kumimoji="1" lang="ja-JP" altLang="en-US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76062" y="1261752"/>
            <a:ext cx="21323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008000"/>
                </a:solidFill>
              </a:rPr>
              <a:t>☜ </a:t>
            </a:r>
            <a:r>
              <a:rPr kumimoji="1" lang="ja-JP" altLang="en-US" sz="2400" dirty="0">
                <a:solidFill>
                  <a:srgbClr val="008000"/>
                </a:solidFill>
              </a:rPr>
              <a:t>整数型の</a:t>
            </a:r>
            <a:endParaRPr kumimoji="1" lang="en-US" altLang="ja-JP" sz="2400" dirty="0">
              <a:solidFill>
                <a:srgbClr val="008000"/>
              </a:solidFill>
            </a:endParaRPr>
          </a:p>
          <a:p>
            <a:r>
              <a:rPr lang="ja-JP" altLang="ja-JP" sz="2400" dirty="0">
                <a:solidFill>
                  <a:srgbClr val="008000"/>
                </a:solidFill>
              </a:rPr>
              <a:t>　</a:t>
            </a:r>
            <a:r>
              <a:rPr lang="ja-JP" altLang="en-US" sz="2400" dirty="0">
                <a:solidFill>
                  <a:srgbClr val="008000"/>
                </a:solidFill>
              </a:rPr>
              <a:t>　</a:t>
            </a:r>
            <a:r>
              <a:rPr kumimoji="1" lang="ja-JP" altLang="en-US" sz="2400" dirty="0">
                <a:solidFill>
                  <a:srgbClr val="008000"/>
                </a:solidFill>
              </a:rPr>
              <a:t>変数の場合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45846" y="3750362"/>
            <a:ext cx="20912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008000"/>
                </a:solidFill>
              </a:rPr>
              <a:t>☜ </a:t>
            </a:r>
            <a:r>
              <a:rPr lang="ja-JP" altLang="en-US" sz="2400" dirty="0">
                <a:solidFill>
                  <a:srgbClr val="008000"/>
                </a:solidFill>
              </a:rPr>
              <a:t>実</a:t>
            </a:r>
            <a:r>
              <a:rPr kumimoji="1" lang="ja-JP" altLang="en-US" sz="2400" dirty="0">
                <a:solidFill>
                  <a:srgbClr val="008000"/>
                </a:solidFill>
              </a:rPr>
              <a:t>数型の</a:t>
            </a:r>
            <a:endParaRPr kumimoji="1" lang="en-US" altLang="ja-JP" sz="2400" dirty="0">
              <a:solidFill>
                <a:srgbClr val="008000"/>
              </a:solidFill>
            </a:endParaRPr>
          </a:p>
          <a:p>
            <a:r>
              <a:rPr lang="ja-JP" altLang="ja-JP" sz="2400" dirty="0">
                <a:solidFill>
                  <a:srgbClr val="008000"/>
                </a:solidFill>
              </a:rPr>
              <a:t>　</a:t>
            </a:r>
            <a:r>
              <a:rPr lang="en-US" altLang="ja-JP" sz="2400" dirty="0">
                <a:solidFill>
                  <a:srgbClr val="008000"/>
                </a:solidFill>
              </a:rPr>
              <a:t>  </a:t>
            </a:r>
            <a:r>
              <a:rPr kumimoji="1" lang="ja-JP" altLang="en-US" sz="2400" dirty="0">
                <a:solidFill>
                  <a:srgbClr val="008000"/>
                </a:solidFill>
              </a:rPr>
              <a:t>変数の場合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005032" y="3622731"/>
            <a:ext cx="3681768" cy="2677656"/>
          </a:xfrm>
          <a:prstGeom prst="rect">
            <a:avLst/>
          </a:prstGeom>
          <a:noFill/>
          <a:ln w="28575" cmpd="sng">
            <a:solidFill>
              <a:srgbClr val="92A7FF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文字型なら</a:t>
            </a:r>
            <a:endParaRPr kumimoji="1" lang="en-US" altLang="ja-JP" sz="2800" dirty="0"/>
          </a:p>
          <a:p>
            <a:r>
              <a:rPr lang="en-US" altLang="ja-JP" sz="2800" dirty="0"/>
              <a:t> </a:t>
            </a:r>
            <a:r>
              <a:rPr lang="en-US" altLang="ja-JP" sz="2800" b="1" dirty="0">
                <a:latin typeface="Times New Roman"/>
                <a:cs typeface="Times New Roman"/>
              </a:rPr>
              <a:t>     </a:t>
            </a:r>
            <a:r>
              <a:rPr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char</a:t>
            </a:r>
            <a:r>
              <a:rPr lang="en-US" altLang="ja-JP" sz="2800" b="1" dirty="0">
                <a:latin typeface="Times New Roman"/>
                <a:cs typeface="Times New Roman"/>
              </a:rPr>
              <a:t> name[10];</a:t>
            </a:r>
          </a:p>
          <a:p>
            <a:endParaRPr kumimoji="1" lang="en-US" altLang="ja-JP" sz="2800" b="1" dirty="0">
              <a:latin typeface="Times New Roman"/>
              <a:cs typeface="Times New Roman"/>
            </a:endParaRPr>
          </a:p>
          <a:p>
            <a:r>
              <a:rPr lang="en-US" altLang="ja-JP" sz="2800" b="1" dirty="0">
                <a:latin typeface="Times New Roman"/>
                <a:cs typeface="Times New Roman"/>
              </a:rPr>
              <a:t>	</a:t>
            </a:r>
            <a:r>
              <a:rPr lang="en-US" altLang="ja-JP" sz="2800" b="1" dirty="0" err="1">
                <a:latin typeface="Times New Roman"/>
                <a:cs typeface="Times New Roman"/>
              </a:rPr>
              <a:t>printf</a:t>
            </a:r>
            <a:r>
              <a:rPr lang="en-US" altLang="ja-JP" sz="2800" b="1" dirty="0">
                <a:latin typeface="Times New Roman"/>
                <a:cs typeface="Times New Roman"/>
              </a:rPr>
              <a:t>(”Name: ”);</a:t>
            </a:r>
          </a:p>
          <a:p>
            <a:r>
              <a:rPr kumimoji="1" lang="en-US" altLang="ja-JP" sz="2800" b="1" dirty="0">
                <a:latin typeface="Times New Roman"/>
                <a:cs typeface="Times New Roman"/>
              </a:rPr>
              <a:t>	</a:t>
            </a:r>
            <a:r>
              <a:rPr kumimoji="1" lang="en-US" altLang="ja-JP" sz="2800" b="1" dirty="0" err="1">
                <a:solidFill>
                  <a:srgbClr val="0000FF"/>
                </a:solidFill>
                <a:latin typeface="Times New Roman"/>
                <a:cs typeface="Times New Roman"/>
              </a:rPr>
              <a:t>scanf</a:t>
            </a:r>
            <a:r>
              <a:rPr kumimoji="1"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(”</a:t>
            </a:r>
            <a:r>
              <a:rPr kumimoji="1" lang="en-US" altLang="ja-JP" sz="2800" b="1" dirty="0">
                <a:solidFill>
                  <a:srgbClr val="FF0000"/>
                </a:solidFill>
                <a:latin typeface="Times New Roman"/>
                <a:cs typeface="Times New Roman"/>
              </a:rPr>
              <a:t>%s</a:t>
            </a:r>
            <a:r>
              <a:rPr kumimoji="1" lang="en-US" altLang="ja-JP"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”, name);</a:t>
            </a:r>
          </a:p>
          <a:p>
            <a:endParaRPr kumimoji="1" lang="en-US" altLang="ja-JP" sz="2800" b="1" dirty="0">
              <a:latin typeface="Times New Roman"/>
              <a:cs typeface="Times New Roman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57201" y="392152"/>
            <a:ext cx="6327334" cy="2857111"/>
          </a:xfrm>
          <a:prstGeom prst="rect">
            <a:avLst/>
          </a:prstGeom>
          <a:noFill/>
          <a:ln w="28575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457200" y="3619644"/>
            <a:ext cx="4417286" cy="2860209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898270" y="3211256"/>
            <a:ext cx="1987894" cy="83099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ja-JP" altLang="ja-JP" sz="2400" dirty="0">
                <a:solidFill>
                  <a:srgbClr val="008000"/>
                </a:solidFill>
              </a:rPr>
              <a:t>　</a:t>
            </a:r>
            <a:r>
              <a:rPr lang="ja-JP" altLang="en-US" sz="2400" dirty="0">
                <a:solidFill>
                  <a:srgbClr val="008000"/>
                </a:solidFill>
              </a:rPr>
              <a:t>文字型変数</a:t>
            </a:r>
            <a:endParaRPr kumimoji="1" lang="en-US" altLang="ja-JP" sz="2400" dirty="0">
              <a:solidFill>
                <a:srgbClr val="008000"/>
              </a:solidFill>
            </a:endParaRPr>
          </a:p>
          <a:p>
            <a:r>
              <a:rPr lang="ja-JP" altLang="ja-JP" sz="2400" dirty="0">
                <a:solidFill>
                  <a:srgbClr val="008000"/>
                </a:solidFill>
              </a:rPr>
              <a:t>　</a:t>
            </a:r>
            <a:r>
              <a:rPr lang="en-US" altLang="ja-JP" sz="2400" dirty="0">
                <a:solidFill>
                  <a:srgbClr val="008000"/>
                </a:solidFill>
              </a:rPr>
              <a:t> ☟ </a:t>
            </a:r>
            <a:r>
              <a:rPr lang="ja-JP" altLang="en-US" sz="2400" dirty="0">
                <a:solidFill>
                  <a:srgbClr val="008000"/>
                </a:solidFill>
              </a:rPr>
              <a:t>　</a:t>
            </a:r>
            <a:r>
              <a:rPr kumimoji="1" lang="ja-JP" altLang="en-US" sz="2400" dirty="0">
                <a:solidFill>
                  <a:srgbClr val="008000"/>
                </a:solidFill>
              </a:rPr>
              <a:t>の場合</a:t>
            </a:r>
          </a:p>
        </p:txBody>
      </p:sp>
      <p:sp>
        <p:nvSpPr>
          <p:cNvPr id="10" name="線吹き出し 1 (枠付き) 9"/>
          <p:cNvSpPr/>
          <p:nvPr/>
        </p:nvSpPr>
        <p:spPr>
          <a:xfrm>
            <a:off x="6293649" y="6188342"/>
            <a:ext cx="1568744" cy="496924"/>
          </a:xfrm>
          <a:prstGeom prst="borderCallout1">
            <a:avLst>
              <a:gd name="adj1" fmla="val -5331"/>
              <a:gd name="adj2" fmla="val 69048"/>
              <a:gd name="adj3" fmla="val -90005"/>
              <a:gd name="adj4" fmla="val 73572"/>
            </a:avLst>
          </a:prstGeom>
          <a:solidFill>
            <a:schemeClr val="bg1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400" b="1" dirty="0">
                <a:solidFill>
                  <a:srgbClr val="660066"/>
                </a:solidFill>
                <a:latin typeface="Times New Roman"/>
                <a:cs typeface="Times New Roman"/>
              </a:rPr>
              <a:t>&amp;</a:t>
            </a:r>
            <a:r>
              <a:rPr lang="en-US" altLang="ja-JP" sz="2400" dirty="0">
                <a:solidFill>
                  <a:srgbClr val="660066"/>
                </a:solidFill>
              </a:rPr>
              <a:t> </a:t>
            </a:r>
            <a:r>
              <a:rPr lang="ja-JP" altLang="en-US" sz="2400" dirty="0">
                <a:solidFill>
                  <a:srgbClr val="660066"/>
                </a:solidFill>
              </a:rPr>
              <a:t>は不要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242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547" y="480570"/>
            <a:ext cx="4816567" cy="558212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sz="3200" dirty="0">
                <a:solidFill>
                  <a:srgbClr val="FF0000"/>
                </a:solidFill>
              </a:rPr>
              <a:t> ■ </a:t>
            </a:r>
            <a:r>
              <a:rPr lang="ja-JP" altLang="en-US" sz="3200" dirty="0">
                <a:solidFill>
                  <a:srgbClr val="FF0000"/>
                </a:solidFill>
              </a:rPr>
              <a:t>前回</a:t>
            </a:r>
            <a:r>
              <a:rPr kumimoji="1" lang="ja-JP" altLang="en-US" sz="3200" dirty="0"/>
              <a:t>発展課題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514548" y="1147814"/>
            <a:ext cx="81722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ＭＳ Ｐゴシック"/>
                <a:cs typeface="ＭＳ Ｐゴシック"/>
              </a:rPr>
              <a:t>課題</a:t>
            </a:r>
            <a:r>
              <a:rPr lang="en-US" altLang="ja-JP" sz="2400" dirty="0">
                <a:latin typeface="ＭＳ Ｐゴシック"/>
                <a:cs typeface="ＭＳ Ｐゴシック"/>
              </a:rPr>
              <a:t> EX5-5: </a:t>
            </a:r>
            <a:r>
              <a:rPr lang="ja-JP" altLang="en-US" sz="2400" dirty="0">
                <a:latin typeface="ＭＳ Ｐゴシック"/>
                <a:cs typeface="ＭＳ Ｐゴシック"/>
              </a:rPr>
              <a:t>三角形の３辺の長さ</a:t>
            </a:r>
            <a:r>
              <a:rPr lang="en-US" altLang="ja-JP" sz="2400" dirty="0">
                <a:latin typeface="ＭＳ Ｐゴシック"/>
                <a:cs typeface="ＭＳ Ｐゴシック"/>
              </a:rPr>
              <a:t>a, b, c</a:t>
            </a:r>
            <a:r>
              <a:rPr lang="ja-JP" altLang="en-US" sz="2400" dirty="0">
                <a:latin typeface="ＭＳ Ｐゴシック"/>
                <a:cs typeface="ＭＳ Ｐゴシック"/>
              </a:rPr>
              <a:t>を与え，面積を求めるプログラム</a:t>
            </a:r>
            <a:r>
              <a:rPr lang="en-US" altLang="ja-JP" sz="2400" dirty="0"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EX5-5.c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dirty="0">
                <a:latin typeface="ＭＳ Ｐゴシック"/>
                <a:cs typeface="ＭＳ Ｐゴシック"/>
              </a:rPr>
              <a:t>)</a:t>
            </a:r>
            <a:r>
              <a:rPr lang="ja-JP" altLang="en-US" sz="2400" dirty="0">
                <a:latin typeface="ＭＳ Ｐゴシック"/>
                <a:cs typeface="ＭＳ Ｐゴシック"/>
              </a:rPr>
              <a:t>を示せ．ただし，三角形の面積を与える公式</a:t>
            </a:r>
            <a:r>
              <a:rPr lang="en-US" altLang="ja-JP" sz="2400" dirty="0">
                <a:latin typeface="ＭＳ Ｐゴシック"/>
                <a:cs typeface="ＭＳ Ｐゴシック"/>
              </a:rPr>
              <a:t>(Heron</a:t>
            </a:r>
            <a:r>
              <a:rPr lang="ja-JP" altLang="en-US" sz="2400" dirty="0">
                <a:latin typeface="ＭＳ Ｐゴシック"/>
                <a:cs typeface="ＭＳ Ｐゴシック"/>
              </a:rPr>
              <a:t>の公式</a:t>
            </a:r>
            <a:r>
              <a:rPr lang="en-US" altLang="ja-JP" sz="2400" dirty="0">
                <a:latin typeface="ＭＳ Ｐゴシック"/>
                <a:cs typeface="ＭＳ Ｐゴシック"/>
              </a:rPr>
              <a:t>)</a:t>
            </a:r>
            <a:r>
              <a:rPr lang="ja-JP" altLang="en-US" sz="2400" dirty="0">
                <a:latin typeface="ＭＳ Ｐゴシック"/>
                <a:cs typeface="ＭＳ Ｐゴシック"/>
              </a:rPr>
              <a:t>は既知とする．</a:t>
            </a:r>
            <a:endParaRPr lang="en-US" altLang="ja-JP" sz="2400" dirty="0">
              <a:latin typeface="ＭＳ Ｐゴシック"/>
              <a:cs typeface="ＭＳ Ｐゴシック"/>
            </a:endParaRPr>
          </a:p>
          <a:p>
            <a:r>
              <a:rPr lang="ja-JP" altLang="en-US" sz="2400" dirty="0">
                <a:latin typeface="ＭＳ Ｐゴシック"/>
                <a:cs typeface="ＭＳ Ｐゴシック"/>
              </a:rPr>
              <a:t>　</a:t>
            </a:r>
            <a:r>
              <a:rPr lang="en-US" altLang="ja-JP" sz="2400" dirty="0">
                <a:latin typeface="ＭＳ Ｐゴシック"/>
                <a:cs typeface="ＭＳ Ｐゴシック"/>
              </a:rPr>
              <a:t>                  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Heron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の公式</a:t>
            </a:r>
            <a:endParaRPr lang="en-US" altLang="ja-JP" sz="2400" dirty="0">
              <a:solidFill>
                <a:srgbClr val="008000"/>
              </a:solidFill>
              <a:latin typeface="ＭＳ Ｐゴシック"/>
              <a:cs typeface="ＭＳ Ｐゴシック"/>
            </a:endParaRPr>
          </a:p>
          <a:p>
            <a:r>
              <a:rPr lang="ja-JP" altLang="ja-JP" sz="2400" dirty="0">
                <a:latin typeface="ＭＳ Ｐゴシック"/>
                <a:cs typeface="ＭＳ Ｐゴシック"/>
              </a:rPr>
              <a:t>　</a:t>
            </a:r>
            <a:r>
              <a:rPr lang="ja-JP" altLang="en-US" sz="2400" dirty="0">
                <a:latin typeface="ＭＳ Ｐゴシック"/>
                <a:cs typeface="ＭＳ Ｐゴシック"/>
              </a:rPr>
              <a:t>　</a:t>
            </a:r>
            <a:endParaRPr lang="en-US" altLang="ja-JP" sz="2400" dirty="0">
              <a:latin typeface="ＭＳ Ｐゴシック"/>
              <a:cs typeface="ＭＳ Ｐゴシック"/>
            </a:endParaRPr>
          </a:p>
          <a:p>
            <a:r>
              <a:rPr lang="en-US" altLang="ja-JP" sz="2400" dirty="0">
                <a:latin typeface="ＭＳ Ｐゴシック"/>
                <a:cs typeface="ＭＳ Ｐゴシック"/>
              </a:rPr>
              <a:t>　</a:t>
            </a:r>
            <a:r>
              <a:rPr lang="ja-JP" altLang="en-US" sz="2400" dirty="0">
                <a:latin typeface="ＭＳ Ｐゴシック"/>
                <a:cs typeface="ＭＳ Ｐゴシック"/>
              </a:rPr>
              <a:t>　</a:t>
            </a:r>
            <a:r>
              <a:rPr lang="en-US" altLang="en-US" sz="2400" dirty="0">
                <a:latin typeface="ＭＳ Ｐゴシック"/>
                <a:cs typeface="ＭＳ Ｐゴシック"/>
              </a:rPr>
              <a:t>ここで</a:t>
            </a:r>
            <a:r>
              <a:rPr lang="ja-JP" altLang="en-US" sz="2400" dirty="0">
                <a:latin typeface="ＭＳ Ｐゴシック"/>
                <a:cs typeface="ＭＳ Ｐゴシック"/>
              </a:rPr>
              <a:t>，平方根の計算は</a:t>
            </a:r>
            <a:endParaRPr lang="en-US" altLang="ja-JP" sz="2400" dirty="0">
              <a:latin typeface="ＭＳ Ｐゴシック"/>
              <a:cs typeface="ＭＳ Ｐゴシック"/>
            </a:endParaRPr>
          </a:p>
          <a:p>
            <a:r>
              <a:rPr lang="en-US" altLang="ja-JP" sz="2400" dirty="0">
                <a:latin typeface="ＭＳ Ｐゴシック"/>
                <a:cs typeface="ＭＳ Ｐゴシック"/>
              </a:rPr>
              <a:t>     </a:t>
            </a:r>
            <a:r>
              <a:rPr lang="en-US" altLang="ja-JP" sz="2400" dirty="0" err="1">
                <a:latin typeface="ＭＳ Ｐゴシック"/>
                <a:cs typeface="ＭＳ Ｐゴシック"/>
              </a:rPr>
              <a:t>sqrt</a:t>
            </a:r>
            <a:r>
              <a:rPr lang="en-US" altLang="ja-JP" sz="2400" dirty="0">
                <a:latin typeface="ＭＳ Ｐゴシック"/>
                <a:cs typeface="ＭＳ Ｐゴシック"/>
              </a:rPr>
              <a:t>(…)</a:t>
            </a:r>
            <a:r>
              <a:rPr lang="ja-JP" altLang="en-US" sz="2400" dirty="0">
                <a:latin typeface="ＭＳ Ｐゴシック"/>
                <a:cs typeface="ＭＳ Ｐゴシック"/>
              </a:rPr>
              <a:t>　とすればよい．</a:t>
            </a:r>
            <a:endParaRPr lang="en-US" altLang="ja-JP" sz="2400" dirty="0">
              <a:solidFill>
                <a:srgbClr val="0000FF"/>
              </a:solidFill>
              <a:latin typeface="ＭＳ Ｐゴシック"/>
              <a:cs typeface="ＭＳ Ｐゴシック"/>
            </a:endParaRPr>
          </a:p>
          <a:p>
            <a:r>
              <a:rPr lang="en-US" altLang="ja-JP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[</a:t>
            </a:r>
            <a:r>
              <a:rPr lang="ja-JP" altLang="en-US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ヒント</a:t>
            </a:r>
            <a:r>
              <a:rPr lang="en-US" altLang="ja-JP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] </a:t>
            </a:r>
            <a:r>
              <a:rPr lang="ja-JP" altLang="en-US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プログラムの最初に  </a:t>
            </a:r>
            <a:r>
              <a:rPr lang="en-US" altLang="ja-JP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#include &lt;</a:t>
            </a:r>
            <a:r>
              <a:rPr lang="en-US" altLang="ja-JP" sz="2400" dirty="0" err="1">
                <a:solidFill>
                  <a:srgbClr val="00823B"/>
                </a:solidFill>
                <a:latin typeface="ＭＳ Ｐゴシック"/>
                <a:cs typeface="ＭＳ Ｐゴシック"/>
              </a:rPr>
              <a:t>math.h</a:t>
            </a:r>
            <a:r>
              <a:rPr lang="en-US" altLang="ja-JP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&gt;  </a:t>
            </a:r>
            <a:r>
              <a:rPr lang="ja-JP" altLang="en-US" sz="2400" dirty="0">
                <a:solidFill>
                  <a:srgbClr val="00823B"/>
                </a:solidFill>
                <a:latin typeface="ＭＳ Ｐゴシック"/>
                <a:cs typeface="ＭＳ Ｐゴシック"/>
              </a:rPr>
              <a:t>を加えること</a:t>
            </a:r>
            <a:endParaRPr lang="en-US" altLang="ja-JP" sz="2400" dirty="0">
              <a:solidFill>
                <a:srgbClr val="00823B"/>
              </a:solidFill>
              <a:latin typeface="ＭＳ Ｐゴシック"/>
              <a:cs typeface="ＭＳ Ｐゴシック"/>
            </a:endParaRPr>
          </a:p>
          <a:p>
            <a:endParaRPr lang="en-US" altLang="ja-JP" sz="2400" dirty="0">
              <a:solidFill>
                <a:srgbClr val="660066"/>
              </a:solidFill>
              <a:latin typeface="ＭＳ Ｐゴシック"/>
              <a:cs typeface="ＭＳ Ｐゴシック"/>
            </a:endParaRPr>
          </a:p>
          <a:p>
            <a:r>
              <a:rPr lang="ja-JP" altLang="en-US" sz="2400" dirty="0">
                <a:solidFill>
                  <a:srgbClr val="660066"/>
                </a:solidFill>
                <a:latin typeface="ＭＳ Ｐゴシック"/>
                <a:cs typeface="ＭＳ Ｐゴシック"/>
              </a:rPr>
              <a:t>発展課題</a:t>
            </a:r>
            <a:r>
              <a:rPr lang="en-US" altLang="ja-JP" sz="2400" dirty="0">
                <a:solidFill>
                  <a:srgbClr val="660066"/>
                </a:solidFill>
                <a:latin typeface="ＭＳ Ｐゴシック"/>
                <a:cs typeface="ＭＳ Ｐゴシック"/>
              </a:rPr>
              <a:t> EX5-6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: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　課題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 5-5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において，平方根の計算を正確に計算するプログラムを示せ．</a:t>
            </a:r>
            <a:r>
              <a:rPr lang="en-US" altLang="ja-JP" sz="2400" dirty="0"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EX5-6.c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dirty="0">
                <a:latin typeface="ＭＳ Ｐゴシック"/>
                <a:cs typeface="ＭＳ Ｐゴシック"/>
              </a:rPr>
              <a:t>)</a:t>
            </a:r>
          </a:p>
          <a:p>
            <a:endParaRPr lang="en-US" altLang="ja-JP" sz="2400" dirty="0">
              <a:solidFill>
                <a:srgbClr val="000090"/>
              </a:solidFill>
              <a:latin typeface="ＭＳ Ｐゴシック"/>
              <a:cs typeface="ＭＳ Ｐゴシック"/>
            </a:endParaRPr>
          </a:p>
          <a:p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[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ヒント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]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変数を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double </a:t>
            </a:r>
            <a:r>
              <a:rPr lang="en-US" altLang="ja-JP" sz="2400" dirty="0" err="1">
                <a:solidFill>
                  <a:srgbClr val="008000"/>
                </a:solidFill>
                <a:latin typeface="ＭＳ Ｐゴシック"/>
                <a:cs typeface="ＭＳ Ｐゴシック"/>
              </a:rPr>
              <a:t>a,b,c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,…  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 err="1">
                <a:solidFill>
                  <a:srgbClr val="008000"/>
                </a:solidFill>
                <a:latin typeface="ＭＳ Ｐゴシック"/>
                <a:cs typeface="ＭＳ Ｐゴシック"/>
              </a:rPr>
              <a:t>scanf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”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%</a:t>
            </a:r>
            <a:r>
              <a:rPr lang="en-US" altLang="ja-JP" sz="2400" dirty="0" err="1">
                <a:solidFill>
                  <a:srgbClr val="008000"/>
                </a:solidFill>
                <a:latin typeface="ＭＳ Ｐゴシック"/>
                <a:cs typeface="ＭＳ Ｐゴシック"/>
              </a:rPr>
              <a:t>lf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,…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”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,&amp;a, …) 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、</a:t>
            </a:r>
            <a:r>
              <a:rPr lang="en-US" altLang="ja-JP" sz="2400" dirty="0" err="1">
                <a:solidFill>
                  <a:srgbClr val="008000"/>
                </a:solidFill>
                <a:latin typeface="ＭＳ Ｐゴシック"/>
                <a:cs typeface="ＭＳ Ｐゴシック"/>
              </a:rPr>
              <a:t>printf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”</a:t>
            </a:r>
            <a:r>
              <a:rPr lang="en-US" altLang="ja-JP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%1.15f…”,a)</a:t>
            </a:r>
            <a:r>
              <a:rPr lang="ja-JP" altLang="en-US" sz="2400" dirty="0">
                <a:solidFill>
                  <a:srgbClr val="008000"/>
                </a:solidFill>
                <a:latin typeface="ＭＳ Ｐゴシック"/>
                <a:cs typeface="ＭＳ Ｐゴシック"/>
              </a:rPr>
              <a:t>として下さい．</a:t>
            </a:r>
            <a:endParaRPr lang="en-US" altLang="ja-JP" sz="2400" dirty="0">
              <a:solidFill>
                <a:srgbClr val="008000"/>
              </a:solidFill>
              <a:latin typeface="ＭＳ Ｐゴシック"/>
              <a:cs typeface="ＭＳ Ｐゴシック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5522" y="2474756"/>
            <a:ext cx="3769611" cy="1104886"/>
          </a:xfrm>
          <a:prstGeom prst="rect">
            <a:avLst/>
          </a:prstGeom>
          <a:ln w="28575" cmpd="sng">
            <a:solidFill>
              <a:srgbClr val="008000"/>
            </a:solidFill>
          </a:ln>
        </p:spPr>
      </p:pic>
    </p:spTree>
    <p:extLst>
      <p:ext uri="{BB962C8B-B14F-4D97-AF65-F5344CB8AC3E}">
        <p14:creationId xmlns:p14="http://schemas.microsoft.com/office/powerpoint/2010/main" val="501318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73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/>
              <a:t>変数の型と</a:t>
            </a:r>
            <a:r>
              <a:rPr lang="ja-JP" altLang="en-US" dirty="0"/>
              <a:t>表記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811317"/>
              </p:ext>
            </p:extLst>
          </p:nvPr>
        </p:nvGraphicFramePr>
        <p:xfrm>
          <a:off x="457200" y="1071418"/>
          <a:ext cx="8428182" cy="47853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535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4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8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扱える範囲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/>
                        <a:t> </a:t>
                      </a:r>
                      <a:r>
                        <a:rPr kumimoji="1" lang="en-US" altLang="ja-JP" sz="2000" dirty="0" err="1"/>
                        <a:t>printf</a:t>
                      </a:r>
                      <a:r>
                        <a:rPr kumimoji="1" lang="en-US" altLang="ja-JP" sz="2000" dirty="0"/>
                        <a:t>(</a:t>
                      </a:r>
                      <a:r>
                        <a:rPr kumimoji="1" lang="en-US" altLang="ja-JP" sz="2000" dirty="0" err="1"/>
                        <a:t>scanf</a:t>
                      </a:r>
                      <a:r>
                        <a:rPr kumimoji="1" lang="en-US" altLang="ja-JP" sz="2000" dirty="0"/>
                        <a:t>)</a:t>
                      </a:r>
                      <a:r>
                        <a:rPr kumimoji="1" lang="ja-JP" altLang="en-US" sz="2000" dirty="0"/>
                        <a:t>中の表記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文字型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　</a:t>
                      </a:r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</a:rPr>
                        <a:t>char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-127</a:t>
                      </a:r>
                      <a:r>
                        <a:rPr kumimoji="1" lang="ja-JP" altLang="en-US" sz="2000" dirty="0"/>
                        <a:t>　</a:t>
                      </a:r>
                      <a:r>
                        <a:rPr kumimoji="1" lang="en-US" altLang="ja-JP" sz="2000" dirty="0"/>
                        <a:t>〜</a:t>
                      </a:r>
                      <a:r>
                        <a:rPr kumimoji="1" lang="ja-JP" altLang="en-US" sz="2000" dirty="0"/>
                        <a:t>　</a:t>
                      </a:r>
                      <a:r>
                        <a:rPr kumimoji="1" lang="en-US" altLang="ja-JP" sz="2000" dirty="0"/>
                        <a:t>128 </a:t>
                      </a:r>
                      <a:r>
                        <a:rPr kumimoji="1" lang="ja-JP" altLang="en-US" sz="2000" dirty="0"/>
                        <a:t>（文字）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%c(</a:t>
                      </a:r>
                      <a:r>
                        <a:rPr kumimoji="1" lang="ja-JP" altLang="en-US" sz="2000" dirty="0"/>
                        <a:t>文字</a:t>
                      </a:r>
                      <a:r>
                        <a:rPr kumimoji="1" lang="en-US" altLang="ja-JP" sz="2000" dirty="0"/>
                        <a:t>), %d(</a:t>
                      </a:r>
                      <a:r>
                        <a:rPr kumimoji="1" lang="ja-JP" altLang="en-US" sz="2000" dirty="0"/>
                        <a:t>値</a:t>
                      </a:r>
                      <a:r>
                        <a:rPr kumimoji="1" lang="en-US" altLang="ja-JP" sz="2000" dirty="0"/>
                        <a:t>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整数型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　</a:t>
                      </a:r>
                      <a:r>
                        <a:rPr kumimoji="1" lang="en-US" altLang="ja-JP" sz="2000" dirty="0" err="1">
                          <a:solidFill>
                            <a:srgbClr val="FF0000"/>
                          </a:solidFill>
                        </a:rPr>
                        <a:t>int</a:t>
                      </a:r>
                      <a:endParaRPr kumimoji="1" lang="ja-JP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kumimoji="1" lang="en-US" altLang="ja-JP" sz="2000" dirty="0"/>
                        <a:t>- 2147483648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1" lang="ja-JP" altLang="ja-JP" sz="2000" dirty="0"/>
                        <a:t>　</a:t>
                      </a:r>
                      <a:r>
                        <a:rPr kumimoji="1" lang="ja-JP" altLang="en-US" sz="2000" dirty="0"/>
                        <a:t>　　</a:t>
                      </a:r>
                      <a:r>
                        <a:rPr kumimoji="1" lang="en-US" altLang="ja-JP" sz="2000" dirty="0"/>
                        <a:t>〜  2147483647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solidFill>
                            <a:srgbClr val="FF0000"/>
                          </a:solidFill>
                        </a:rPr>
                        <a:t>%d</a:t>
                      </a:r>
                      <a:endParaRPr kumimoji="1" lang="ja-JP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倍長整数型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　</a:t>
                      </a:r>
                      <a:r>
                        <a:rPr kumimoji="1" lang="en-US" altLang="ja-JP" sz="2000" dirty="0"/>
                        <a:t>long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- 9223372036854775808</a:t>
                      </a:r>
                      <a:r>
                        <a:rPr kumimoji="1" lang="en-US" altLang="ja-JP" sz="2000" baseline="0" dirty="0"/>
                        <a:t> </a:t>
                      </a:r>
                      <a:r>
                        <a:rPr kumimoji="1" lang="en-US" altLang="ja-JP" sz="2000" dirty="0"/>
                        <a:t>〜 9223372036854775807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%</a:t>
                      </a:r>
                      <a:r>
                        <a:rPr kumimoji="1" lang="en-US" altLang="ja-JP" sz="2000" dirty="0" err="1"/>
                        <a:t>ld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単精度浮動小数点型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　</a:t>
                      </a:r>
                      <a:r>
                        <a:rPr kumimoji="1" lang="en-US" altLang="ja-JP" sz="2000" dirty="0">
                          <a:solidFill>
                            <a:srgbClr val="FF0000"/>
                          </a:solidFill>
                        </a:rPr>
                        <a:t>float</a:t>
                      </a:r>
                      <a:endParaRPr kumimoji="1" lang="ja-JP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有効数字</a:t>
                      </a:r>
                      <a:r>
                        <a:rPr kumimoji="1" lang="en-US" altLang="ja-JP" sz="2000" dirty="0"/>
                        <a:t>6</a:t>
                      </a:r>
                      <a:r>
                        <a:rPr kumimoji="1" lang="ja-JP" altLang="en-US" sz="2000" dirty="0"/>
                        <a:t>桁の実数</a:t>
                      </a:r>
                      <a:endParaRPr kumimoji="1" lang="en-US" altLang="ja-JP" sz="2000" dirty="0"/>
                    </a:p>
                    <a:p>
                      <a:r>
                        <a:rPr kumimoji="1" lang="en-US" altLang="ja-JP" sz="2000" dirty="0"/>
                        <a:t>    3.4E-38 〜 3.4E+38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>
                          <a:solidFill>
                            <a:srgbClr val="FF0000"/>
                          </a:solidFill>
                        </a:rPr>
                        <a:t>%f</a:t>
                      </a:r>
                      <a:endParaRPr kumimoji="1" lang="ja-JP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/>
                        <a:t>倍精度</a:t>
                      </a:r>
                      <a:r>
                        <a:rPr kumimoji="1" lang="ja-JP" altLang="en-US" sz="2000" dirty="0"/>
                        <a:t>浮動小数点型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ja-JP" sz="2000" dirty="0"/>
                        <a:t>　</a:t>
                      </a:r>
                      <a:r>
                        <a:rPr kumimoji="1" lang="en-US" altLang="ja-JP" sz="2000" dirty="0"/>
                        <a:t>double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有効数字</a:t>
                      </a:r>
                      <a:r>
                        <a:rPr kumimoji="1" lang="en-US" altLang="ja-JP" sz="2000" dirty="0"/>
                        <a:t>15</a:t>
                      </a:r>
                      <a:r>
                        <a:rPr kumimoji="1" lang="ja-JP" altLang="en-US" sz="2000" dirty="0"/>
                        <a:t>桁の実数</a:t>
                      </a:r>
                      <a:endParaRPr kumimoji="1" lang="en-US" altLang="ja-JP" sz="2000" dirty="0"/>
                    </a:p>
                    <a:p>
                      <a:r>
                        <a:rPr kumimoji="1" lang="en-US" altLang="ja-JP" sz="2000" dirty="0"/>
                        <a:t>     1.7E-308 〜 1.7E+308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/>
                        <a:t>%lf </a:t>
                      </a:r>
                      <a:r>
                        <a:rPr kumimoji="1" lang="en-US" altLang="ja-JP" sz="2000" dirty="0"/>
                        <a:t>(</a:t>
                      </a:r>
                      <a:r>
                        <a:rPr kumimoji="1" lang="en-US" altLang="ja-JP" sz="2000" dirty="0" err="1"/>
                        <a:t>scanf</a:t>
                      </a:r>
                      <a:r>
                        <a:rPr kumimoji="1" lang="ja-JP" altLang="en-US" sz="2000" dirty="0"/>
                        <a:t>中</a:t>
                      </a:r>
                      <a:r>
                        <a:rPr kumimoji="1" lang="en-US" altLang="ja-JP" sz="2000" dirty="0"/>
                        <a:t>)</a:t>
                      </a:r>
                    </a:p>
                    <a:p>
                      <a:r>
                        <a:rPr kumimoji="1" lang="ja-JP" altLang="en-US" sz="1800" dirty="0"/>
                        <a:t>注）</a:t>
                      </a:r>
                      <a:r>
                        <a:rPr kumimoji="1" lang="en-US" altLang="ja-JP" sz="1800" dirty="0" err="1"/>
                        <a:t>printf</a:t>
                      </a:r>
                      <a:r>
                        <a:rPr kumimoji="1" lang="ja-JP" altLang="en-US" sz="1800" dirty="0"/>
                        <a:t>では</a:t>
                      </a:r>
                      <a:r>
                        <a:rPr kumimoji="1" lang="en-US" altLang="ja-JP" sz="1800" dirty="0"/>
                        <a:t>%lf</a:t>
                      </a:r>
                      <a:r>
                        <a:rPr kumimoji="1" lang="ja-JP" altLang="en-US" sz="1800" dirty="0"/>
                        <a:t>は使わない⇒間違える人が多いので使えるように変更された</a:t>
                      </a:r>
                      <a:r>
                        <a:rPr kumimoji="1" lang="en-US" altLang="ja-JP" sz="1200" dirty="0">
                          <a:hlinkClick r:id="rId2"/>
                        </a:rPr>
                        <a:t>http://www.kijineko.co.jp/tech/superstitions/printf-format-for-double.html</a:t>
                      </a:r>
                      <a:endParaRPr kumimoji="1" lang="en-US" altLang="ja-JP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800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4637"/>
            <a:ext cx="6890657" cy="1457343"/>
          </a:xfrm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前回</a:t>
            </a:r>
            <a:r>
              <a:rPr lang="ja-JP" altLang="en-US" dirty="0"/>
              <a:t>発展課題２ 回答例</a:t>
            </a:r>
            <a:br>
              <a:rPr lang="en-US" altLang="ja-JP" dirty="0"/>
            </a:br>
            <a:r>
              <a:rPr lang="en-US" altLang="ja-JP" dirty="0"/>
              <a:t>EX5</a:t>
            </a:r>
            <a:r>
              <a:rPr kumimoji="1" lang="en-US" altLang="ja-JP" dirty="0"/>
              <a:t>-6.c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70351" y="2012494"/>
            <a:ext cx="5638800" cy="4093428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solidFill>
                  <a:srgbClr val="0000FF"/>
                </a:solidFill>
              </a:rPr>
              <a:t>#include &lt;</a:t>
            </a:r>
            <a:r>
              <a:rPr lang="en-US" altLang="ja-JP" sz="2000" dirty="0" err="1">
                <a:solidFill>
                  <a:srgbClr val="0000FF"/>
                </a:solidFill>
              </a:rPr>
              <a:t>stdio.h</a:t>
            </a:r>
            <a:r>
              <a:rPr lang="en-US" altLang="ja-JP" sz="2000" dirty="0">
                <a:solidFill>
                  <a:srgbClr val="0000FF"/>
                </a:solidFill>
              </a:rPr>
              <a:t>&gt;</a:t>
            </a:r>
            <a:endParaRPr lang="en-US" altLang="ja-JP" sz="2000" dirty="0">
              <a:solidFill>
                <a:srgbClr val="FF0000"/>
              </a:solidFill>
            </a:endParaRPr>
          </a:p>
          <a:p>
            <a:r>
              <a:rPr lang="en-US" altLang="ja-JP" sz="2000" dirty="0">
                <a:solidFill>
                  <a:srgbClr val="FF0000"/>
                </a:solidFill>
              </a:rPr>
              <a:t>#include &lt;</a:t>
            </a:r>
            <a:r>
              <a:rPr lang="en-US" altLang="ja-JP" sz="2000" dirty="0" err="1">
                <a:solidFill>
                  <a:srgbClr val="FF0000"/>
                </a:solidFill>
              </a:rPr>
              <a:t>math.h</a:t>
            </a:r>
            <a:r>
              <a:rPr lang="en-US" altLang="ja-JP" sz="2000" dirty="0">
                <a:solidFill>
                  <a:srgbClr val="FF0000"/>
                </a:solidFill>
              </a:rPr>
              <a:t>&gt;</a:t>
            </a:r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 err="1">
                <a:solidFill>
                  <a:srgbClr val="0000FF"/>
                </a:solidFill>
              </a:rPr>
              <a:t>int</a:t>
            </a:r>
            <a:r>
              <a:rPr lang="en-US" altLang="ja-JP" sz="2000" dirty="0">
                <a:solidFill>
                  <a:srgbClr val="0000FF"/>
                </a:solidFill>
              </a:rPr>
              <a:t> main(void)</a:t>
            </a:r>
          </a:p>
          <a:p>
            <a:r>
              <a:rPr kumimoji="1" lang="en-US" altLang="ja-JP" sz="2000" dirty="0">
                <a:solidFill>
                  <a:srgbClr val="0000FF"/>
                </a:solidFill>
              </a:rPr>
              <a:t>{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</a:t>
            </a:r>
            <a:r>
              <a:rPr lang="en-US" altLang="ja-JP" sz="2000" dirty="0">
                <a:solidFill>
                  <a:srgbClr val="FF0000"/>
                </a:solidFill>
              </a:rPr>
              <a:t>double</a:t>
            </a:r>
            <a:r>
              <a:rPr lang="en-US" altLang="ja-JP" sz="2000" dirty="0">
                <a:solidFill>
                  <a:srgbClr val="0000FF"/>
                </a:solidFill>
              </a:rPr>
              <a:t> </a:t>
            </a:r>
            <a:r>
              <a:rPr lang="en-US" altLang="ja-JP" sz="2000" dirty="0" err="1">
                <a:solidFill>
                  <a:srgbClr val="0000FF"/>
                </a:solidFill>
              </a:rPr>
              <a:t>a,b,c,s</a:t>
            </a:r>
            <a:r>
              <a:rPr lang="en-US" altLang="ja-JP" sz="2000" dirty="0">
                <a:solidFill>
                  <a:srgbClr val="0000FF"/>
                </a:solidFill>
              </a:rPr>
              <a:t>;</a:t>
            </a:r>
          </a:p>
          <a:p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	</a:t>
            </a:r>
            <a:r>
              <a:rPr lang="en-US" altLang="ja-JP" sz="2000" dirty="0" err="1">
                <a:solidFill>
                  <a:srgbClr val="0000FF"/>
                </a:solidFill>
              </a:rPr>
              <a:t>printf</a:t>
            </a:r>
            <a:r>
              <a:rPr lang="en-US" altLang="ja-JP" sz="2000" dirty="0">
                <a:solidFill>
                  <a:srgbClr val="0000FF"/>
                </a:solidFill>
              </a:rPr>
              <a:t>(”</a:t>
            </a:r>
            <a:r>
              <a:rPr lang="ja-JP" altLang="en-US" sz="2000" dirty="0">
                <a:solidFill>
                  <a:srgbClr val="0000FF"/>
                </a:solidFill>
              </a:rPr>
              <a:t>三角形の３辺を入力</a:t>
            </a:r>
            <a:r>
              <a:rPr lang="en-US" altLang="ja-JP" sz="2000" dirty="0">
                <a:solidFill>
                  <a:srgbClr val="0000FF"/>
                </a:solidFill>
              </a:rPr>
              <a:t>: ”);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</a:t>
            </a:r>
            <a:r>
              <a:rPr lang="en-US" altLang="ja-JP" sz="2000" dirty="0" err="1">
                <a:solidFill>
                  <a:srgbClr val="0000FF"/>
                </a:solidFill>
              </a:rPr>
              <a:t>scanf</a:t>
            </a:r>
            <a:r>
              <a:rPr lang="en-US" altLang="ja-JP" sz="2000" dirty="0">
                <a:solidFill>
                  <a:srgbClr val="0000FF"/>
                </a:solidFill>
              </a:rPr>
              <a:t>(”</a:t>
            </a:r>
            <a:r>
              <a:rPr lang="en-US" altLang="ja-JP" sz="2000" dirty="0">
                <a:solidFill>
                  <a:srgbClr val="FF0000"/>
                </a:solidFill>
              </a:rPr>
              <a:t>%lf %lf %</a:t>
            </a:r>
            <a:r>
              <a:rPr lang="en-US" altLang="ja-JP" sz="2000" dirty="0" err="1">
                <a:solidFill>
                  <a:srgbClr val="FF0000"/>
                </a:solidFill>
              </a:rPr>
              <a:t>lf</a:t>
            </a:r>
            <a:r>
              <a:rPr lang="en-US" altLang="ja-JP" sz="2000" dirty="0" err="1">
                <a:solidFill>
                  <a:srgbClr val="0000FF"/>
                </a:solidFill>
              </a:rPr>
              <a:t>”,</a:t>
            </a:r>
            <a:r>
              <a:rPr lang="en-US" altLang="ja-JP" sz="2000" dirty="0" err="1">
                <a:solidFill>
                  <a:srgbClr val="FF0000"/>
                </a:solidFill>
              </a:rPr>
              <a:t>&amp;</a:t>
            </a:r>
            <a:r>
              <a:rPr lang="en-US" altLang="ja-JP" sz="2000" dirty="0" err="1">
                <a:solidFill>
                  <a:srgbClr val="0000FF"/>
                </a:solidFill>
              </a:rPr>
              <a:t>a,</a:t>
            </a:r>
            <a:r>
              <a:rPr lang="en-US" altLang="ja-JP" sz="2000" dirty="0" err="1">
                <a:solidFill>
                  <a:srgbClr val="FF0000"/>
                </a:solidFill>
              </a:rPr>
              <a:t>&amp;</a:t>
            </a:r>
            <a:r>
              <a:rPr lang="en-US" altLang="ja-JP" sz="2000" dirty="0" err="1">
                <a:solidFill>
                  <a:srgbClr val="0000FF"/>
                </a:solidFill>
              </a:rPr>
              <a:t>b,</a:t>
            </a:r>
            <a:r>
              <a:rPr lang="en-US" altLang="ja-JP" sz="2000" dirty="0" err="1">
                <a:solidFill>
                  <a:srgbClr val="FF0000"/>
                </a:solidFill>
              </a:rPr>
              <a:t>&amp;</a:t>
            </a:r>
            <a:r>
              <a:rPr lang="en-US" altLang="ja-JP" sz="2000" dirty="0" err="1">
                <a:solidFill>
                  <a:srgbClr val="0000FF"/>
                </a:solidFill>
              </a:rPr>
              <a:t>c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s=(</a:t>
            </a:r>
            <a:r>
              <a:rPr lang="en-US" altLang="ja-JP" sz="2000" dirty="0" err="1">
                <a:solidFill>
                  <a:srgbClr val="0000FF"/>
                </a:solidFill>
              </a:rPr>
              <a:t>a+b+c</a:t>
            </a:r>
            <a:r>
              <a:rPr lang="en-US" altLang="ja-JP" sz="2000" dirty="0">
                <a:solidFill>
                  <a:srgbClr val="0000FF"/>
                </a:solidFill>
              </a:rPr>
              <a:t>)/2;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</a:t>
            </a:r>
            <a:r>
              <a:rPr lang="en-US" altLang="ja-JP" sz="2000" dirty="0">
                <a:solidFill>
                  <a:srgbClr val="FF0000"/>
                </a:solidFill>
              </a:rPr>
              <a:t>s=</a:t>
            </a:r>
            <a:r>
              <a:rPr lang="en-US" altLang="ja-JP" sz="2000" dirty="0" err="1">
                <a:solidFill>
                  <a:srgbClr val="FF0000"/>
                </a:solidFill>
              </a:rPr>
              <a:t>sqrt</a:t>
            </a:r>
            <a:r>
              <a:rPr lang="en-US" altLang="ja-JP" sz="2000" dirty="0">
                <a:solidFill>
                  <a:srgbClr val="FF0000"/>
                </a:solidFill>
              </a:rPr>
              <a:t>(s*(s-a)*(s-b)*(s-c));</a:t>
            </a:r>
            <a:endParaRPr lang="en-US" altLang="ja-JP" sz="2000" dirty="0">
              <a:solidFill>
                <a:srgbClr val="0000FF"/>
              </a:solidFill>
            </a:endParaRPr>
          </a:p>
          <a:p>
            <a:r>
              <a:rPr lang="en-US" altLang="ja-JP" sz="2000" dirty="0">
                <a:solidFill>
                  <a:srgbClr val="0000FF"/>
                </a:solidFill>
              </a:rPr>
              <a:t>	</a:t>
            </a:r>
            <a:r>
              <a:rPr lang="en-US" altLang="ja-JP" sz="2000" dirty="0" err="1">
                <a:solidFill>
                  <a:srgbClr val="0000FF"/>
                </a:solidFill>
              </a:rPr>
              <a:t>printf</a:t>
            </a:r>
            <a:r>
              <a:rPr lang="en-US" altLang="ja-JP" sz="2000" dirty="0">
                <a:solidFill>
                  <a:srgbClr val="0000FF"/>
                </a:solidFill>
              </a:rPr>
              <a:t>(”</a:t>
            </a:r>
            <a:r>
              <a:rPr lang="ja-JP" altLang="en-US" sz="2000" dirty="0">
                <a:solidFill>
                  <a:srgbClr val="0000FF"/>
                </a:solidFill>
              </a:rPr>
              <a:t>面積</a:t>
            </a:r>
            <a:r>
              <a:rPr lang="en-US" altLang="ja-JP" sz="2000" dirty="0">
                <a:solidFill>
                  <a:srgbClr val="0000FF"/>
                </a:solidFill>
              </a:rPr>
              <a:t>: </a:t>
            </a:r>
            <a:r>
              <a:rPr lang="en-US" altLang="ja-JP" sz="2000" dirty="0">
                <a:solidFill>
                  <a:srgbClr val="FF0000"/>
                </a:solidFill>
              </a:rPr>
              <a:t>%1.15f</a:t>
            </a:r>
            <a:r>
              <a:rPr lang="en-US" altLang="ja-JP" sz="2000" dirty="0">
                <a:solidFill>
                  <a:srgbClr val="0000FF"/>
                </a:solidFill>
              </a:rPr>
              <a:t>\</a:t>
            </a:r>
            <a:r>
              <a:rPr lang="en-US" altLang="ja-JP" sz="2000" dirty="0" err="1">
                <a:solidFill>
                  <a:srgbClr val="0000FF"/>
                </a:solidFill>
              </a:rPr>
              <a:t>n”,s</a:t>
            </a:r>
            <a:r>
              <a:rPr lang="en-US" altLang="ja-JP" sz="2000" dirty="0">
                <a:solidFill>
                  <a:srgbClr val="0000FF"/>
                </a:solidFill>
              </a:rPr>
              <a:t>);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	return 0;</a:t>
            </a:r>
          </a:p>
          <a:p>
            <a:r>
              <a:rPr lang="en-US" altLang="ja-JP" sz="2000" dirty="0">
                <a:solidFill>
                  <a:srgbClr val="0000FF"/>
                </a:solidFill>
              </a:rPr>
              <a:t>}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70351" y="1550829"/>
            <a:ext cx="1258678" cy="461665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0000FF"/>
                </a:solidFill>
              </a:rPr>
              <a:t>EX5-6.c: </a:t>
            </a:r>
            <a:endParaRPr kumimoji="1" lang="ja-JP" altLang="en-US" sz="2400" dirty="0">
              <a:solidFill>
                <a:srgbClr val="0000FF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380575" y="6259810"/>
            <a:ext cx="6715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コンパイル</a:t>
            </a:r>
            <a:r>
              <a:rPr kumimoji="1" lang="en-US" altLang="ja-JP" sz="2400" dirty="0"/>
              <a:t>: $ </a:t>
            </a:r>
            <a:r>
              <a:rPr kumimoji="1" lang="en-US" altLang="ja-JP" sz="2400" dirty="0" err="1"/>
              <a:t>gcc</a:t>
            </a:r>
            <a:r>
              <a:rPr kumimoji="1" lang="en-US" altLang="ja-JP" sz="2400" dirty="0"/>
              <a:t> </a:t>
            </a:r>
            <a:r>
              <a:rPr kumimoji="1" lang="en-US" altLang="ja-JP" sz="2400" dirty="0">
                <a:solidFill>
                  <a:srgbClr val="FF0000"/>
                </a:solidFill>
              </a:rPr>
              <a:t>-lm </a:t>
            </a:r>
            <a:r>
              <a:rPr lang="en-US" altLang="ja-JP" sz="2400" dirty="0"/>
              <a:t>EX5</a:t>
            </a:r>
            <a:r>
              <a:rPr kumimoji="1" lang="en-US" altLang="ja-JP" sz="2400" dirty="0"/>
              <a:t>-6.c (Eclipse </a:t>
            </a:r>
            <a:r>
              <a:rPr kumimoji="1" lang="ja-JP" altLang="en-US" sz="2400" dirty="0"/>
              <a:t>が自動で行う</a:t>
            </a:r>
            <a:r>
              <a:rPr kumimoji="1" lang="en-US" altLang="ja-JP" sz="2400" dirty="0"/>
              <a:t>)</a:t>
            </a:r>
            <a:endParaRPr kumimoji="1" lang="ja-JP" altLang="en-US" sz="2400" dirty="0"/>
          </a:p>
        </p:txBody>
      </p:sp>
      <p:sp>
        <p:nvSpPr>
          <p:cNvPr id="3" name="吹き出し: 円形 2">
            <a:extLst>
              <a:ext uri="{FF2B5EF4-FFF2-40B4-BE49-F238E27FC236}">
                <a16:creationId xmlns:a16="http://schemas.microsoft.com/office/drawing/2014/main" id="{0D471986-FF91-49B5-A07B-7C6F30B1A3F7}"/>
              </a:ext>
            </a:extLst>
          </p:cNvPr>
          <p:cNvSpPr/>
          <p:nvPr/>
        </p:nvSpPr>
        <p:spPr>
          <a:xfrm>
            <a:off x="1828800" y="4674144"/>
            <a:ext cx="3263777" cy="633027"/>
          </a:xfrm>
          <a:prstGeom prst="wedgeEllipseCallout">
            <a:avLst>
              <a:gd name="adj1" fmla="val 60147"/>
              <a:gd name="adj2" fmla="val -243517"/>
            </a:avLst>
          </a:prstGeom>
          <a:noFill/>
          <a:ln w="38100">
            <a:solidFill>
              <a:srgbClr val="FE08D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C00F90F-A6D5-49EA-AAA6-96FEF433148C}"/>
              </a:ext>
            </a:extLst>
          </p:cNvPr>
          <p:cNvSpPr/>
          <p:nvPr/>
        </p:nvSpPr>
        <p:spPr>
          <a:xfrm>
            <a:off x="5092577" y="2943286"/>
            <a:ext cx="877163" cy="420828"/>
          </a:xfrm>
          <a:prstGeom prst="rect">
            <a:avLst/>
          </a:prstGeom>
          <a:solidFill>
            <a:srgbClr val="FFFF00"/>
          </a:solidFill>
          <a:ln w="38100">
            <a:solidFill>
              <a:srgbClr val="CA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rgbClr val="FF0000"/>
                </a:solidFill>
              </a:rPr>
              <a:t>注目！</a:t>
            </a:r>
            <a:endParaRPr lang="en-US" altLang="ja-JP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kumimoji="1" lang="en-US" altLang="ja-JP" dirty="0">
                <a:solidFill>
                  <a:srgbClr val="99FF9F"/>
                </a:solidFill>
              </a:rPr>
              <a:t>s=</a:t>
            </a:r>
            <a:r>
              <a:rPr kumimoji="1" lang="en-US" altLang="ja-JP" dirty="0" err="1">
                <a:solidFill>
                  <a:srgbClr val="99FF9F"/>
                </a:solidFill>
              </a:rPr>
              <a:t>sqrt</a:t>
            </a:r>
            <a:r>
              <a:rPr kumimoji="1" lang="en-US" altLang="ja-JP" dirty="0">
                <a:solidFill>
                  <a:srgbClr val="99FF9F"/>
                </a:solidFill>
              </a:rPr>
              <a:t>(s*(s-a)*(s-b)*(s-c))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375073" cy="486918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上式は「</a:t>
            </a:r>
            <a:r>
              <a:rPr lang="en-US" altLang="ja-JP" dirty="0"/>
              <a:t>s</a:t>
            </a:r>
            <a:r>
              <a:rPr lang="ja-JP" altLang="en-US" dirty="0"/>
              <a:t>」についての方程式でしょうか？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en-US" altLang="ja-JP" dirty="0"/>
              <a:t>C</a:t>
            </a:r>
            <a:r>
              <a:rPr lang="ja-JP" altLang="en-US" dirty="0"/>
              <a:t>言語では、「</a:t>
            </a:r>
            <a:r>
              <a:rPr lang="en-US" altLang="ja-JP" dirty="0"/>
              <a:t>=</a:t>
            </a:r>
            <a:r>
              <a:rPr lang="ja-JP" altLang="en-US" dirty="0"/>
              <a:t>」は数学での「</a:t>
            </a:r>
            <a:r>
              <a:rPr lang="en-US" altLang="ja-JP" dirty="0"/>
              <a:t>=</a:t>
            </a:r>
            <a:r>
              <a:rPr lang="ja-JP" altLang="en-US" dirty="0"/>
              <a:t>」（右辺と左辺が等しい）とは意味が異なります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en-US" altLang="ja-JP" dirty="0"/>
              <a:t>C</a:t>
            </a:r>
            <a:r>
              <a:rPr lang="ja-JP" altLang="en-US" dirty="0"/>
              <a:t>言語での「</a:t>
            </a:r>
            <a:r>
              <a:rPr lang="en-US" altLang="ja-JP" dirty="0"/>
              <a:t>=</a:t>
            </a:r>
            <a:r>
              <a:rPr lang="ja-JP" altLang="en-US" dirty="0"/>
              <a:t>」は、「右辺の計算結果」を「左辺の変数」に記憶させるという意味です（代入）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/>
              <a:t>x=2*x+1</a:t>
            </a:r>
            <a:r>
              <a:rPr lang="ja-JP" altLang="en-US" dirty="0"/>
              <a:t>」</a:t>
            </a:r>
            <a:r>
              <a:rPr lang="en-US" altLang="ja-JP" dirty="0"/>
              <a:t>: </a:t>
            </a:r>
            <a:r>
              <a:rPr lang="ja-JP" altLang="en-US" dirty="0"/>
              <a:t>数学では「</a:t>
            </a:r>
            <a:r>
              <a:rPr lang="en-US" altLang="ja-JP" dirty="0"/>
              <a:t>x=-1</a:t>
            </a:r>
            <a:r>
              <a:rPr lang="ja-JP" altLang="en-US" dirty="0"/>
              <a:t>」です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/>
              <a:t>x=1; x=2*x+1;</a:t>
            </a:r>
            <a:r>
              <a:rPr lang="ja-JP" altLang="en-US" dirty="0"/>
              <a:t>」</a:t>
            </a:r>
            <a:r>
              <a:rPr lang="en-US" altLang="ja-JP" dirty="0"/>
              <a:t>: C</a:t>
            </a:r>
            <a:r>
              <a:rPr lang="ja-JP" altLang="en-US" dirty="0"/>
              <a:t>言語では「</a:t>
            </a:r>
            <a:r>
              <a:rPr lang="en-US" altLang="ja-JP" dirty="0"/>
              <a:t>x</a:t>
            </a:r>
            <a:r>
              <a:rPr lang="ja-JP" altLang="en-US" dirty="0" err="1"/>
              <a:t>には</a:t>
            </a:r>
            <a:r>
              <a:rPr lang="en-US" altLang="ja-JP" dirty="0"/>
              <a:t>3</a:t>
            </a:r>
            <a:r>
              <a:rPr lang="ja-JP" altLang="en-US" dirty="0"/>
              <a:t>が記憶されている状態になっている」です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/>
              <a:t>x=x+1</a:t>
            </a:r>
            <a:r>
              <a:rPr lang="ja-JP" altLang="en-US" dirty="0"/>
              <a:t>」を、数学と</a:t>
            </a:r>
            <a:r>
              <a:rPr lang="en-US" altLang="ja-JP" dirty="0"/>
              <a:t>C</a:t>
            </a:r>
            <a:r>
              <a:rPr lang="ja-JP" altLang="en-US" dirty="0"/>
              <a:t>言語で考えてみよう</a:t>
            </a:r>
            <a:endParaRPr lang="en-US" altLang="ja-JP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99FF9F"/>
                </a:solidFill>
              </a:rPr>
              <a:t>条件分岐１（２重分岐：</a:t>
            </a:r>
            <a:r>
              <a:rPr kumimoji="1" lang="en-US" altLang="ja-JP" dirty="0">
                <a:solidFill>
                  <a:srgbClr val="99FF9F"/>
                </a:solidFill>
              </a:rPr>
              <a:t>if</a:t>
            </a:r>
            <a:r>
              <a:rPr kumimoji="1" lang="ja-JP" altLang="en-US" dirty="0">
                <a:solidFill>
                  <a:srgbClr val="99FF9F"/>
                </a:solidFill>
              </a:rPr>
              <a:t>文）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8"/>
            <a:ext cx="8686800" cy="486918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キーボードからの入力や、計算結果に応じて処理内容を変える場合があります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テレビゲームでもあります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「スライムが仲間になりたそうにこちらをみている」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「仲間にしますか？ はい</a:t>
            </a:r>
            <a:r>
              <a:rPr lang="en-US" altLang="ja-JP" dirty="0"/>
              <a:t>/</a:t>
            </a:r>
            <a:r>
              <a:rPr lang="ja-JP" altLang="en-US" dirty="0"/>
              <a:t>いいえ」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en-US" altLang="ja-JP" dirty="0"/>
              <a:t>C</a:t>
            </a:r>
            <a:r>
              <a:rPr lang="ja-JP" altLang="en-US" dirty="0"/>
              <a:t>言語では、「２重分岐」と「多重分岐」の２種類が用意されています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２重分岐</a:t>
            </a:r>
            <a:r>
              <a:rPr lang="en-US" altLang="ja-JP" dirty="0"/>
              <a:t>: </a:t>
            </a:r>
            <a:r>
              <a:rPr lang="ja-JP" altLang="en-US" dirty="0"/>
              <a:t>「</a:t>
            </a:r>
            <a:r>
              <a:rPr lang="en-US" altLang="ja-JP" dirty="0"/>
              <a:t>if</a:t>
            </a:r>
            <a:r>
              <a:rPr lang="ja-JP" altLang="en-US" dirty="0"/>
              <a:t>文」⇒２股に分かれる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多重分岐：「</a:t>
            </a:r>
            <a:r>
              <a:rPr lang="en-US" altLang="ja-JP" dirty="0"/>
              <a:t>switch</a:t>
            </a:r>
            <a:r>
              <a:rPr lang="ja-JP" altLang="en-US" dirty="0"/>
              <a:t>～</a:t>
            </a:r>
            <a:r>
              <a:rPr lang="en-US" altLang="ja-JP" dirty="0"/>
              <a:t>case</a:t>
            </a:r>
            <a:r>
              <a:rPr lang="ja-JP" altLang="en-US" dirty="0"/>
              <a:t>文」⇒３股以上に分かれる</a:t>
            </a:r>
            <a:endParaRPr lang="en-US" altLang="ja-JP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5245</TotalTime>
  <Words>1902</Words>
  <Application>Microsoft Office PowerPoint</Application>
  <PresentationFormat>画面に合わせる (4:3)</PresentationFormat>
  <Paragraphs>441</Paragraphs>
  <Slides>25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3" baseType="lpstr">
      <vt:lpstr>ＭＳ Ｐゴシック</vt:lpstr>
      <vt:lpstr>Osaka</vt:lpstr>
      <vt:lpstr>Arial</vt:lpstr>
      <vt:lpstr>Calibri</vt:lpstr>
      <vt:lpstr>Times New Roman</vt:lpstr>
      <vt:lpstr>Wingdings</vt:lpstr>
      <vt:lpstr>ホワイト</vt:lpstr>
      <vt:lpstr>数式</vt:lpstr>
      <vt:lpstr>コンピュータ基礎実験　第６回</vt:lpstr>
      <vt:lpstr>「キーボード入力」、「算術関数」 の復習</vt:lpstr>
      <vt:lpstr>キーボード入力関数「scanf()」</vt:lpstr>
      <vt:lpstr>PowerPoint プレゼンテーション</vt:lpstr>
      <vt:lpstr> ■ 前回発展課題</vt:lpstr>
      <vt:lpstr>変数の型と表記</vt:lpstr>
      <vt:lpstr>前回発展課題２ 回答例 EX5-6.c</vt:lpstr>
      <vt:lpstr>s=sqrt(s*(s-a)*(s-b)*(s-c))</vt:lpstr>
      <vt:lpstr>条件分岐１（２重分岐：if文）</vt:lpstr>
      <vt:lpstr>判断と分岐</vt:lpstr>
      <vt:lpstr>■ １．関係係演算子</vt:lpstr>
      <vt:lpstr>■ ２．論理演算子</vt:lpstr>
      <vt:lpstr>PowerPoint プレゼンテーション</vt:lpstr>
      <vt:lpstr>PowerPoint プレゼンテーション</vt:lpstr>
      <vt:lpstr>PowerPoint プレゼンテーション</vt:lpstr>
      <vt:lpstr>例題EX6-１ 1/2 EX6-1.c</vt:lpstr>
      <vt:lpstr>例題EX6-１ 2/2： EX6-1-1.c, EX6-1-2.c</vt:lpstr>
      <vt:lpstr>例題EX6-1分割コンパイルの手順 (Eclipse が自動で行う)</vt:lpstr>
      <vt:lpstr>PowerPoint プレゼンテーション</vt:lpstr>
      <vt:lpstr>PowerPoint プレゼンテーション</vt:lpstr>
      <vt:lpstr>PowerPoint プレゼンテーション</vt:lpstr>
      <vt:lpstr>ヒント</vt:lpstr>
      <vt:lpstr>PowerPoint プレゼンテーション</vt:lpstr>
      <vt:lpstr>PowerPoint プレゼンテーション</vt:lpstr>
      <vt:lpstr>実習結果のレポート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プログラミング</dc:title>
  <dc:creator>Sano Osamu</dc:creator>
  <cp:lastModifiedBy>muroo</cp:lastModifiedBy>
  <cp:revision>315</cp:revision>
  <cp:lastPrinted>2012-05-16T07:00:35Z</cp:lastPrinted>
  <dcterms:created xsi:type="dcterms:W3CDTF">2011-05-11T15:50:01Z</dcterms:created>
  <dcterms:modified xsi:type="dcterms:W3CDTF">2018-05-28T02:50:14Z</dcterms:modified>
</cp:coreProperties>
</file>