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11" r:id="rId2"/>
    <p:sldId id="312" r:id="rId3"/>
    <p:sldId id="313" r:id="rId4"/>
    <p:sldId id="314" r:id="rId5"/>
    <p:sldId id="315" r:id="rId6"/>
    <p:sldId id="317" r:id="rId7"/>
    <p:sldId id="318" r:id="rId8"/>
    <p:sldId id="287" r:id="rId9"/>
    <p:sldId id="286" r:id="rId10"/>
    <p:sldId id="322" r:id="rId11"/>
    <p:sldId id="298" r:id="rId12"/>
    <p:sldId id="305" r:id="rId13"/>
    <p:sldId id="310" r:id="rId14"/>
    <p:sldId id="320" r:id="rId15"/>
    <p:sldId id="321" r:id="rId16"/>
    <p:sldId id="319" r:id="rId17"/>
  </p:sldIdLst>
  <p:sldSz cx="9144000" cy="6858000" type="screen4x3"/>
  <p:notesSz cx="9144000" cy="6858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hiddenSlides="1" frameSlides="1"/>
  <p:clrMru>
    <a:srgbClr val="12FF0E"/>
    <a:srgbClr val="00823B"/>
    <a:srgbClr val="FFCAF2"/>
    <a:srgbClr val="FF8F8F"/>
    <a:srgbClr val="92A7FF"/>
    <a:srgbClr val="FF4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中間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淡色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7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4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6BB696-27A9-DC4D-B3AC-E1A3B91D4C6F}" type="datetimeFigureOut">
              <a:rPr kumimoji="1" lang="ja-JP" altLang="en-US" smtClean="0"/>
              <a:pPr/>
              <a:t>2018/5/21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E067F-7027-2746-BF6D-4ABC5068F8F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29001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7AB4D-C446-1745-A475-F3B8A40D8F1C}" type="datetimeFigureOut">
              <a:rPr kumimoji="1" lang="ja-JP" altLang="en-US" smtClean="0"/>
              <a:pPr/>
              <a:t>2018/5/21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90BED-932B-6B45-9BD2-74B83EA51A0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35036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90BED-932B-6B45-9BD2-74B83EA51A05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783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3A184-9888-5440-B5B8-9F24C0CED0B0}" type="datetime1">
              <a:rPr kumimoji="1" lang="ja-JP" altLang="en-US" smtClean="0"/>
              <a:pPr/>
              <a:t>2018/5/21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6287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A3323-149F-5A40-BB42-ED235A44D699}" type="datetime1">
              <a:rPr kumimoji="1" lang="ja-JP" altLang="en-US" smtClean="0"/>
              <a:pPr/>
              <a:t>2018/5/21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353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5FABF-C5F9-2249-B81E-5F978EEB4BEF}" type="datetime1">
              <a:rPr kumimoji="1" lang="ja-JP" altLang="en-US" smtClean="0"/>
              <a:pPr/>
              <a:t>2018/5/21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474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380C-C17B-7F4A-A048-872CEEB69584}" type="datetime1">
              <a:rPr kumimoji="1" lang="ja-JP" altLang="en-US" smtClean="0"/>
              <a:pPr/>
              <a:t>2018/5/21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6821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45623-6008-2C43-83EA-852CBE25330B}" type="datetime1">
              <a:rPr kumimoji="1" lang="ja-JP" altLang="en-US" smtClean="0"/>
              <a:pPr/>
              <a:t>2018/5/21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6024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73F5A-CD1C-BB4A-B0DB-B65A7D336D5A}" type="datetime1">
              <a:rPr kumimoji="1" lang="ja-JP" altLang="en-US" smtClean="0"/>
              <a:pPr/>
              <a:t>2018/5/21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129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1512-55B0-D349-95E5-0E9709BCF9BA}" type="datetime1">
              <a:rPr kumimoji="1" lang="ja-JP" altLang="en-US" smtClean="0"/>
              <a:pPr/>
              <a:t>2018/5/21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864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BDA6-3CC1-9748-B459-4E67B58EB4F1}" type="datetime1">
              <a:rPr kumimoji="1" lang="ja-JP" altLang="en-US" smtClean="0"/>
              <a:pPr/>
              <a:t>2018/5/21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8681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F140-5933-3B4A-BB4F-37F3292B3764}" type="datetime1">
              <a:rPr kumimoji="1" lang="ja-JP" altLang="en-US" smtClean="0"/>
              <a:pPr/>
              <a:t>2018/5/21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8055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16F-864E-374D-8D64-DA5424F9BC23}" type="datetime1">
              <a:rPr kumimoji="1" lang="ja-JP" altLang="en-US" smtClean="0"/>
              <a:pPr/>
              <a:t>2018/5/21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447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E3CD6-CB03-784F-9DB2-973DBCA1DB09}" type="datetime1">
              <a:rPr kumimoji="1" lang="ja-JP" altLang="en-US" smtClean="0"/>
              <a:pPr/>
              <a:t>2018/5/21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862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9EFF4-5C11-0A41-8152-DC72FBF5B4C4}" type="datetime1">
              <a:rPr kumimoji="1" lang="ja-JP" altLang="en-US" smtClean="0"/>
              <a:pPr/>
              <a:t>2018/5/21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6426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muroo@cc.tuat.ac.j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81863" y="819887"/>
            <a:ext cx="7772400" cy="1470025"/>
          </a:xfrm>
          <a:solidFill>
            <a:srgbClr val="99FF9F"/>
          </a:solidFill>
          <a:ln w="57150" cmpd="sng">
            <a:solidFill>
              <a:srgbClr val="3366FF"/>
            </a:solidFill>
          </a:ln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000090"/>
                </a:solidFill>
              </a:rPr>
              <a:t>コンピュータ基礎実験　</a:t>
            </a:r>
            <a:r>
              <a:rPr lang="ja-JP" altLang="en-US" dirty="0">
                <a:solidFill>
                  <a:srgbClr val="000090"/>
                </a:solidFill>
              </a:rPr>
              <a:t>第５</a:t>
            </a:r>
            <a:r>
              <a:rPr kumimoji="1" lang="ja-JP" altLang="en-US" dirty="0">
                <a:solidFill>
                  <a:srgbClr val="000090"/>
                </a:solidFill>
              </a:rPr>
              <a:t>回</a:t>
            </a: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1237129" y="3177540"/>
            <a:ext cx="6917167" cy="3223260"/>
          </a:xfrm>
          <a:solidFill>
            <a:srgbClr val="FFC5ED"/>
          </a:solidFill>
          <a:ln w="38100">
            <a:solidFill>
              <a:srgbClr val="FF0000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ja-JP" altLang="en-US" sz="4400" dirty="0">
                <a:solidFill>
                  <a:srgbClr val="7030A0"/>
                </a:solidFill>
              </a:rPr>
              <a:t>コンピュータープログラミング（</a:t>
            </a:r>
            <a:r>
              <a:rPr lang="en-US" altLang="ja-JP" sz="4400" dirty="0">
                <a:solidFill>
                  <a:srgbClr val="7030A0"/>
                </a:solidFill>
              </a:rPr>
              <a:t>C</a:t>
            </a:r>
            <a:r>
              <a:rPr lang="ja-JP" altLang="en-US" sz="4400" dirty="0">
                <a:solidFill>
                  <a:srgbClr val="7030A0"/>
                </a:solidFill>
              </a:rPr>
              <a:t>言語）（３）</a:t>
            </a:r>
            <a:endParaRPr lang="en-US" altLang="ja-JP" sz="4400" dirty="0">
              <a:solidFill>
                <a:srgbClr val="7030A0"/>
              </a:solidFill>
            </a:endParaRPr>
          </a:p>
          <a:p>
            <a:r>
              <a:rPr lang="ja-JP" altLang="en-US" sz="4400" dirty="0">
                <a:solidFill>
                  <a:srgbClr val="7030A0"/>
                </a:solidFill>
              </a:rPr>
              <a:t>１．関数と分割コンパイル</a:t>
            </a:r>
            <a:endParaRPr lang="en-US" altLang="ja-JP" sz="4400" dirty="0">
              <a:solidFill>
                <a:srgbClr val="7030A0"/>
              </a:solidFill>
            </a:endParaRPr>
          </a:p>
          <a:p>
            <a:r>
              <a:rPr lang="ja-JP" altLang="en-US" sz="4400" dirty="0">
                <a:solidFill>
                  <a:srgbClr val="7030A0"/>
                </a:solidFill>
              </a:rPr>
              <a:t>（復習）</a:t>
            </a:r>
            <a:endParaRPr lang="en-US" altLang="ja-JP" sz="4400" dirty="0">
              <a:solidFill>
                <a:srgbClr val="7030A0"/>
              </a:solidFill>
            </a:endParaRPr>
          </a:p>
          <a:p>
            <a:r>
              <a:rPr lang="ja-JP" altLang="en-US" sz="4400">
                <a:solidFill>
                  <a:srgbClr val="7030A0"/>
                </a:solidFill>
              </a:rPr>
              <a:t>２．キーボード入力</a:t>
            </a:r>
            <a:endParaRPr lang="en-US" altLang="ja-JP" sz="4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418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99FF9F"/>
                </a:solidFill>
              </a:rPr>
              <a:t>アドレス修飾演算子「</a:t>
            </a:r>
            <a:r>
              <a:rPr lang="en-US" altLang="ja-JP" dirty="0">
                <a:solidFill>
                  <a:srgbClr val="99FF9F"/>
                </a:solidFill>
              </a:rPr>
              <a:t>&amp;</a:t>
            </a:r>
            <a:r>
              <a:rPr lang="ja-JP" altLang="en-US" dirty="0">
                <a:solidFill>
                  <a:srgbClr val="99FF9F"/>
                </a:solidFill>
              </a:rPr>
              <a:t>」（発展）</a:t>
            </a:r>
            <a:endParaRPr kumimoji="1" lang="ja-JP" altLang="en-US" dirty="0">
              <a:solidFill>
                <a:srgbClr val="99FF9F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66133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ja-JP" altLang="en-US" dirty="0"/>
              <a:t>「</a:t>
            </a:r>
            <a:r>
              <a:rPr lang="en-US" altLang="ja-JP" dirty="0" err="1"/>
              <a:t>scanf</a:t>
            </a:r>
            <a:r>
              <a:rPr lang="en-US" altLang="ja-JP" dirty="0"/>
              <a:t>(”%</a:t>
            </a:r>
            <a:r>
              <a:rPr lang="en-US" altLang="ja-JP" dirty="0" err="1"/>
              <a:t>d”,</a:t>
            </a:r>
            <a:r>
              <a:rPr lang="en-US" altLang="ja-JP" dirty="0" err="1">
                <a:solidFill>
                  <a:srgbClr val="FF0000"/>
                </a:solidFill>
              </a:rPr>
              <a:t>&amp;</a:t>
            </a:r>
            <a:r>
              <a:rPr lang="en-US" altLang="ja-JP" dirty="0" err="1"/>
              <a:t>a</a:t>
            </a:r>
            <a:r>
              <a:rPr lang="en-US" altLang="ja-JP" dirty="0"/>
              <a:t>)</a:t>
            </a:r>
            <a:r>
              <a:rPr lang="ja-JP" altLang="en-US" dirty="0"/>
              <a:t>」では、変数「</a:t>
            </a:r>
            <a:r>
              <a:rPr lang="en-US" altLang="ja-JP" dirty="0"/>
              <a:t>a</a:t>
            </a:r>
            <a:r>
              <a:rPr lang="ja-JP" altLang="en-US" dirty="0"/>
              <a:t>」に「</a:t>
            </a:r>
            <a:r>
              <a:rPr lang="en-US" altLang="ja-JP" dirty="0"/>
              <a:t>&amp;</a:t>
            </a:r>
            <a:r>
              <a:rPr lang="ja-JP" altLang="en-US" dirty="0"/>
              <a:t>」という記号が付いています。これは何でしょう？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「</a:t>
            </a:r>
            <a:r>
              <a:rPr lang="en-US" altLang="ja-JP" dirty="0" err="1"/>
              <a:t>scanf</a:t>
            </a:r>
            <a:r>
              <a:rPr lang="en-US" altLang="ja-JP" dirty="0"/>
              <a:t>(”%</a:t>
            </a:r>
            <a:r>
              <a:rPr lang="en-US" altLang="ja-JP" dirty="0" err="1"/>
              <a:t>d”,&amp;a</a:t>
            </a:r>
            <a:r>
              <a:rPr lang="en-US" altLang="ja-JP" dirty="0"/>
              <a:t>)</a:t>
            </a:r>
            <a:r>
              <a:rPr lang="ja-JP" altLang="en-US" dirty="0"/>
              <a:t>」は、「キーボードから読み込んだデータを「</a:t>
            </a:r>
            <a:r>
              <a:rPr lang="en-US" altLang="ja-JP" dirty="0"/>
              <a:t>a</a:t>
            </a:r>
            <a:r>
              <a:rPr lang="ja-JP" altLang="en-US" dirty="0"/>
              <a:t>」という箱に記録してくれ」という命令です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「</a:t>
            </a:r>
            <a:r>
              <a:rPr lang="en-US" altLang="ja-JP" dirty="0"/>
              <a:t>a</a:t>
            </a:r>
            <a:r>
              <a:rPr lang="ja-JP" altLang="en-US" dirty="0"/>
              <a:t>」に記録するには、「</a:t>
            </a:r>
            <a:r>
              <a:rPr lang="en-US" altLang="ja-JP" dirty="0"/>
              <a:t>a</a:t>
            </a:r>
            <a:r>
              <a:rPr lang="ja-JP" altLang="en-US" dirty="0"/>
              <a:t>」が何番目の箱かがわからなければなりません（今「</a:t>
            </a:r>
            <a:r>
              <a:rPr lang="en-US" altLang="ja-JP" dirty="0"/>
              <a:t>a</a:t>
            </a:r>
            <a:r>
              <a:rPr lang="ja-JP" altLang="en-US" dirty="0"/>
              <a:t>」に何が記録されているかはどうでもよい）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「</a:t>
            </a:r>
            <a:r>
              <a:rPr lang="en-US" altLang="ja-JP" dirty="0"/>
              <a:t>&amp;a</a:t>
            </a:r>
            <a:r>
              <a:rPr lang="ja-JP" altLang="en-US" dirty="0"/>
              <a:t>」は、「</a:t>
            </a:r>
            <a:r>
              <a:rPr lang="en-US" altLang="ja-JP" dirty="0"/>
              <a:t>a</a:t>
            </a:r>
            <a:r>
              <a:rPr lang="ja-JP" altLang="en-US" dirty="0"/>
              <a:t>」の番号（アドレス）の値になります</a:t>
            </a:r>
            <a:endParaRPr lang="en-US" altLang="ja-JP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762853" y="5035665"/>
          <a:ext cx="60960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325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2441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-523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39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812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-3665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2084888" y="467827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185708" y="4666333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207481" y="466633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2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25790" y="466633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3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233708" y="466633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4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255481" y="467827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5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40660" y="4666333"/>
            <a:ext cx="189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アドレス（箱番号）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288196" y="5058865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値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509167" y="5612863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「</a:t>
            </a:r>
            <a:r>
              <a:rPr kumimoji="1" lang="en-US" altLang="ja-JP" dirty="0"/>
              <a:t>a</a:t>
            </a:r>
            <a:r>
              <a:rPr kumimoji="1" lang="ja-JP" altLang="en-US" dirty="0"/>
              <a:t>」と名付けた</a:t>
            </a:r>
          </a:p>
        </p:txBody>
      </p:sp>
      <p:sp>
        <p:nvSpPr>
          <p:cNvPr id="14" name="上矢印 13"/>
          <p:cNvSpPr/>
          <p:nvPr/>
        </p:nvSpPr>
        <p:spPr>
          <a:xfrm>
            <a:off x="5226489" y="5428197"/>
            <a:ext cx="300987" cy="230061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961581" y="5982195"/>
            <a:ext cx="1024639" cy="64633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dirty="0"/>
              <a:t>a</a:t>
            </a:r>
            <a:r>
              <a:rPr kumimoji="1" lang="en-US" altLang="ja-JP" dirty="0"/>
              <a:t>    </a:t>
            </a:r>
            <a:r>
              <a:rPr kumimoji="1" lang="ja-JP" altLang="en-US" dirty="0"/>
              <a:t>⇒ </a:t>
            </a:r>
            <a:r>
              <a:rPr kumimoji="1" lang="en-US" altLang="ja-JP" dirty="0"/>
              <a:t>39</a:t>
            </a:r>
          </a:p>
          <a:p>
            <a:r>
              <a:rPr lang="en-US" altLang="ja-JP" dirty="0"/>
              <a:t>&amp;a </a:t>
            </a:r>
            <a:r>
              <a:rPr lang="ja-JP" altLang="en-US" dirty="0"/>
              <a:t>⇒ </a:t>
            </a:r>
            <a:r>
              <a:rPr lang="en-US" altLang="ja-JP" dirty="0"/>
              <a:t>3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7858853" y="503566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‥‥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課題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5-1(EX5-1):</a:t>
            </a:r>
            <a:r>
              <a:rPr kumimoji="1"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  EX4-2</a:t>
            </a:r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で</a:t>
            </a:r>
            <a:r>
              <a:rPr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用いた</a:t>
            </a:r>
            <a:r>
              <a:rPr kumimoji="1" lang="en-US" altLang="ja-JP" sz="2400" dirty="0" err="1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a,b</a:t>
            </a:r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をキーボードから入力するプログラムに書き替えてみよう．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801112" y="1498988"/>
            <a:ext cx="4572000" cy="5016758"/>
          </a:xfrm>
          <a:prstGeom prst="rect">
            <a:avLst/>
          </a:prstGeom>
          <a:ln w="28575" cmpd="sng">
            <a:solidFill>
              <a:srgbClr val="000090"/>
            </a:solidFill>
          </a:ln>
        </p:spPr>
        <p:txBody>
          <a:bodyPr>
            <a:spAutoFit/>
          </a:bodyPr>
          <a:lstStyle/>
          <a:p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/* EX4-2 </a:t>
            </a:r>
            <a:r>
              <a:rPr lang="ja-JP" altLang="en-US" sz="2000" dirty="0">
                <a:latin typeface="ＭＳ Ｐゴシック"/>
                <a:ea typeface="ＭＳ Ｐゴシック"/>
                <a:cs typeface="ＭＳ Ｐゴシック"/>
              </a:rPr>
              <a:t>→ 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EX5-1*/</a:t>
            </a:r>
          </a:p>
          <a:p>
            <a:endParaRPr lang="en-US" altLang="ja-JP" sz="2000" dirty="0">
              <a:latin typeface="ＭＳ Ｐゴシック"/>
              <a:ea typeface="ＭＳ Ｐゴシック"/>
              <a:cs typeface="ＭＳ Ｐゴシック"/>
            </a:endParaRPr>
          </a:p>
          <a:p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#include &lt;</a:t>
            </a:r>
            <a:r>
              <a:rPr lang="en-US" altLang="ja-JP" sz="2000" dirty="0" err="1">
                <a:latin typeface="ＭＳ Ｐゴシック"/>
                <a:ea typeface="ＭＳ Ｐゴシック"/>
                <a:cs typeface="ＭＳ Ｐゴシック"/>
              </a:rPr>
              <a:t>stdio.h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&gt;</a:t>
            </a:r>
          </a:p>
          <a:p>
            <a:r>
              <a:rPr lang="en-US" altLang="ja-JP" sz="2000" dirty="0" err="1">
                <a:latin typeface="ＭＳ Ｐゴシック"/>
                <a:ea typeface="ＭＳ Ｐゴシック"/>
                <a:cs typeface="ＭＳ Ｐゴシック"/>
              </a:rPr>
              <a:t>int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 main(void)</a:t>
            </a:r>
          </a:p>
          <a:p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{</a:t>
            </a:r>
          </a:p>
          <a:p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	</a:t>
            </a:r>
            <a:r>
              <a:rPr lang="en-US" altLang="ja-JP" sz="2000" dirty="0" err="1">
                <a:latin typeface="ＭＳ Ｐゴシック"/>
                <a:ea typeface="ＭＳ Ｐゴシック"/>
                <a:cs typeface="ＭＳ Ｐゴシック"/>
              </a:rPr>
              <a:t>int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 </a:t>
            </a:r>
            <a:r>
              <a:rPr lang="en-US" altLang="ja-JP" sz="2000" dirty="0" err="1">
                <a:latin typeface="ＭＳ Ｐゴシック"/>
                <a:ea typeface="ＭＳ Ｐゴシック"/>
                <a:cs typeface="ＭＳ Ｐゴシック"/>
              </a:rPr>
              <a:t>a,b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;</a:t>
            </a:r>
          </a:p>
          <a:p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	a=11,b=3;</a:t>
            </a:r>
          </a:p>
          <a:p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	</a:t>
            </a:r>
            <a:r>
              <a:rPr lang="en-US" altLang="ja-JP" sz="2000" dirty="0" err="1">
                <a:latin typeface="ＭＳ Ｐゴシック"/>
                <a:ea typeface="ＭＳ Ｐゴシック"/>
                <a:cs typeface="ＭＳ Ｐゴシック"/>
              </a:rPr>
              <a:t>printf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("a=%</a:t>
            </a:r>
            <a:r>
              <a:rPr lang="en-US" altLang="ja-JP" sz="2000" dirty="0" err="1">
                <a:latin typeface="ＭＳ Ｐゴシック"/>
                <a:ea typeface="ＭＳ Ｐゴシック"/>
                <a:cs typeface="ＭＳ Ｐゴシック"/>
              </a:rPr>
              <a:t>d",a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);</a:t>
            </a:r>
          </a:p>
          <a:p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	</a:t>
            </a:r>
            <a:r>
              <a:rPr lang="en-US" altLang="ja-JP" sz="2000" dirty="0" err="1">
                <a:latin typeface="ＭＳ Ｐゴシック"/>
                <a:ea typeface="ＭＳ Ｐゴシック"/>
                <a:cs typeface="ＭＳ Ｐゴシック"/>
              </a:rPr>
              <a:t>printf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(",  b=%d\</a:t>
            </a:r>
            <a:r>
              <a:rPr lang="en-US" altLang="ja-JP" sz="2000" dirty="0" err="1">
                <a:latin typeface="ＭＳ Ｐゴシック"/>
                <a:ea typeface="ＭＳ Ｐゴシック"/>
                <a:cs typeface="ＭＳ Ｐゴシック"/>
              </a:rPr>
              <a:t>n",b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);</a:t>
            </a:r>
          </a:p>
          <a:p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	</a:t>
            </a:r>
            <a:r>
              <a:rPr lang="en-US" altLang="ja-JP" sz="2000" dirty="0" err="1">
                <a:latin typeface="ＭＳ Ｐゴシック"/>
                <a:ea typeface="ＭＳ Ｐゴシック"/>
                <a:cs typeface="ＭＳ Ｐゴシック"/>
              </a:rPr>
              <a:t>printf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("  </a:t>
            </a:r>
            <a:r>
              <a:rPr lang="en-US" altLang="ja-JP" sz="2000" dirty="0" err="1">
                <a:latin typeface="ＭＳ Ｐゴシック"/>
                <a:ea typeface="ＭＳ Ｐゴシック"/>
                <a:cs typeface="ＭＳ Ｐゴシック"/>
              </a:rPr>
              <a:t>a+b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=%d\n",</a:t>
            </a:r>
            <a:r>
              <a:rPr lang="en-US" altLang="ja-JP" sz="2000" dirty="0" err="1">
                <a:latin typeface="ＭＳ Ｐゴシック"/>
                <a:ea typeface="ＭＳ Ｐゴシック"/>
                <a:cs typeface="ＭＳ Ｐゴシック"/>
              </a:rPr>
              <a:t>a+b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);</a:t>
            </a:r>
          </a:p>
          <a:p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	</a:t>
            </a:r>
            <a:r>
              <a:rPr lang="en-US" altLang="ja-JP" sz="2000" dirty="0" err="1">
                <a:latin typeface="ＭＳ Ｐゴシック"/>
                <a:ea typeface="ＭＳ Ｐゴシック"/>
                <a:cs typeface="ＭＳ Ｐゴシック"/>
              </a:rPr>
              <a:t>printf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("  a-b=%d\</a:t>
            </a:r>
            <a:r>
              <a:rPr lang="en-US" altLang="ja-JP" sz="2000" dirty="0" err="1">
                <a:latin typeface="ＭＳ Ｐゴシック"/>
                <a:ea typeface="ＭＳ Ｐゴシック"/>
                <a:cs typeface="ＭＳ Ｐゴシック"/>
              </a:rPr>
              <a:t>n",a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-b);</a:t>
            </a:r>
          </a:p>
          <a:p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	</a:t>
            </a:r>
            <a:r>
              <a:rPr lang="en-US" altLang="ja-JP" sz="2000" dirty="0" err="1">
                <a:latin typeface="ＭＳ Ｐゴシック"/>
                <a:ea typeface="ＭＳ Ｐゴシック"/>
                <a:cs typeface="ＭＳ Ｐゴシック"/>
              </a:rPr>
              <a:t>printf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("  a*b=%d\</a:t>
            </a:r>
            <a:r>
              <a:rPr lang="en-US" altLang="ja-JP" sz="2000" dirty="0" err="1">
                <a:latin typeface="ＭＳ Ｐゴシック"/>
                <a:ea typeface="ＭＳ Ｐゴシック"/>
                <a:cs typeface="ＭＳ Ｐゴシック"/>
              </a:rPr>
              <a:t>n",a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*b);</a:t>
            </a:r>
          </a:p>
          <a:p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	</a:t>
            </a:r>
            <a:r>
              <a:rPr lang="en-US" altLang="ja-JP" sz="2000" dirty="0" err="1">
                <a:latin typeface="ＭＳ Ｐゴシック"/>
                <a:ea typeface="ＭＳ Ｐゴシック"/>
                <a:cs typeface="ＭＳ Ｐゴシック"/>
              </a:rPr>
              <a:t>printf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("  a/b=%</a:t>
            </a:r>
            <a:r>
              <a:rPr lang="en-US" altLang="ja-JP" sz="2000" dirty="0" err="1">
                <a:latin typeface="ＭＳ Ｐゴシック"/>
                <a:ea typeface="ＭＳ Ｐゴシック"/>
                <a:cs typeface="ＭＳ Ｐゴシック"/>
              </a:rPr>
              <a:t>d",a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/b);</a:t>
            </a:r>
          </a:p>
          <a:p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	</a:t>
            </a:r>
            <a:r>
              <a:rPr lang="en-US" altLang="ja-JP" sz="2000" dirty="0" err="1">
                <a:latin typeface="ＭＳ Ｐゴシック"/>
                <a:ea typeface="ＭＳ Ｐゴシック"/>
                <a:cs typeface="ＭＳ Ｐゴシック"/>
              </a:rPr>
              <a:t>printf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("  </a:t>
            </a:r>
            <a:r>
              <a:rPr lang="ja-JP" altLang="en-US" sz="2000" dirty="0">
                <a:latin typeface="ＭＳ Ｐゴシック"/>
                <a:ea typeface="ＭＳ Ｐゴシック"/>
                <a:cs typeface="ＭＳ Ｐゴシック"/>
              </a:rPr>
              <a:t>あまり 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%d\n",</a:t>
            </a:r>
            <a:r>
              <a:rPr lang="en-US" altLang="ja-JP" sz="2000" dirty="0" err="1">
                <a:latin typeface="ＭＳ Ｐゴシック"/>
                <a:ea typeface="ＭＳ Ｐゴシック"/>
                <a:cs typeface="ＭＳ Ｐゴシック"/>
              </a:rPr>
              <a:t>a%b</a:t>
            </a:r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);</a:t>
            </a:r>
          </a:p>
          <a:p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	return 0;</a:t>
            </a:r>
          </a:p>
          <a:p>
            <a:r>
              <a:rPr lang="en-US" altLang="ja-JP" sz="2000" dirty="0">
                <a:latin typeface="ＭＳ Ｐゴシック"/>
                <a:ea typeface="ＭＳ Ｐゴシック"/>
                <a:cs typeface="ＭＳ Ｐゴシック"/>
              </a:rPr>
              <a:t>}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591538" y="4648200"/>
            <a:ext cx="3849077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457200" indent="-457200"/>
            <a:r>
              <a:rPr lang="ja-JP" altLang="en-US" sz="2800" dirty="0">
                <a:solidFill>
                  <a:srgbClr val="000090"/>
                </a:solidFill>
                <a:sym typeface="Wingdings"/>
              </a:rPr>
              <a:t>プロジェクト</a:t>
            </a:r>
            <a:r>
              <a:rPr lang="en-US" altLang="ja-JP" sz="2800" dirty="0">
                <a:solidFill>
                  <a:srgbClr val="000090"/>
                </a:solidFill>
                <a:sym typeface="Wingdings"/>
              </a:rPr>
              <a:t>EX4-2</a:t>
            </a:r>
            <a:r>
              <a:rPr lang="ja-JP" altLang="en-US" sz="2800" dirty="0">
                <a:solidFill>
                  <a:srgbClr val="000090"/>
                </a:solidFill>
                <a:sym typeface="Wingdings"/>
              </a:rPr>
              <a:t>から「</a:t>
            </a:r>
            <a:r>
              <a:rPr lang="en-US" altLang="ja-JP" sz="2800" dirty="0">
                <a:solidFill>
                  <a:srgbClr val="000090"/>
                </a:solidFill>
                <a:sym typeface="Wingdings"/>
              </a:rPr>
              <a:t>EX4-2.c</a:t>
            </a:r>
            <a:r>
              <a:rPr lang="ja-JP" altLang="en-US" sz="2800" dirty="0">
                <a:solidFill>
                  <a:srgbClr val="000090"/>
                </a:solidFill>
                <a:sym typeface="Wingdings"/>
              </a:rPr>
              <a:t>」をコピーして改造すると簡単（分割コンパイル参照）</a:t>
            </a:r>
            <a:endParaRPr lang="en-US" altLang="ja-JP" sz="2800" dirty="0">
              <a:solidFill>
                <a:srgbClr val="000090"/>
              </a:solidFill>
              <a:sym typeface="Wingdings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591538" y="2402467"/>
            <a:ext cx="3849077" cy="1938992"/>
          </a:xfrm>
          <a:prstGeom prst="rect">
            <a:avLst/>
          </a:prstGeom>
          <a:solidFill>
            <a:srgbClr val="FFCAF2"/>
          </a:solidFill>
          <a:ln w="28575" cmpd="sng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solidFill>
                  <a:srgbClr val="000090"/>
                </a:solidFill>
              </a:rPr>
              <a:t>	</a:t>
            </a:r>
            <a:r>
              <a:rPr lang="en-US" altLang="ja-JP" sz="2400" dirty="0" err="1">
                <a:solidFill>
                  <a:srgbClr val="000090"/>
                </a:solidFill>
              </a:rPr>
              <a:t>printf</a:t>
            </a:r>
            <a:r>
              <a:rPr lang="en-US" altLang="ja-JP" sz="2400" dirty="0">
                <a:solidFill>
                  <a:srgbClr val="000090"/>
                </a:solidFill>
              </a:rPr>
              <a:t>("</a:t>
            </a:r>
            <a:r>
              <a:rPr lang="ja-JP" altLang="en-US" sz="2400" dirty="0">
                <a:solidFill>
                  <a:srgbClr val="000090"/>
                </a:solidFill>
              </a:rPr>
              <a:t>２つの整数？</a:t>
            </a:r>
            <a:r>
              <a:rPr lang="en-US" altLang="ja-JP" sz="2400" dirty="0">
                <a:solidFill>
                  <a:srgbClr val="000090"/>
                </a:solidFill>
              </a:rPr>
              <a:t>");</a:t>
            </a:r>
          </a:p>
          <a:p>
            <a:r>
              <a:rPr lang="en-US" altLang="ja-JP" sz="2400" dirty="0">
                <a:solidFill>
                  <a:srgbClr val="000090"/>
                </a:solidFill>
              </a:rPr>
              <a:t>        </a:t>
            </a:r>
            <a:r>
              <a:rPr lang="en-US" altLang="ja-JP" sz="2400" dirty="0" err="1">
                <a:solidFill>
                  <a:srgbClr val="000090"/>
                </a:solidFill>
              </a:rPr>
              <a:t>scanf</a:t>
            </a:r>
            <a:r>
              <a:rPr lang="en-US" altLang="ja-JP" sz="2400" dirty="0">
                <a:solidFill>
                  <a:srgbClr val="000090"/>
                </a:solidFill>
              </a:rPr>
              <a:t>("%d %</a:t>
            </a:r>
            <a:r>
              <a:rPr lang="en-US" altLang="ja-JP" sz="2400" dirty="0" err="1">
                <a:solidFill>
                  <a:srgbClr val="000090"/>
                </a:solidFill>
              </a:rPr>
              <a:t>d",&amp;a</a:t>
            </a:r>
            <a:r>
              <a:rPr lang="en-US" altLang="ja-JP" sz="2400" dirty="0">
                <a:solidFill>
                  <a:srgbClr val="000090"/>
                </a:solidFill>
              </a:rPr>
              <a:t>, &amp;b); </a:t>
            </a:r>
          </a:p>
          <a:p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en-US" altLang="ja-JP" sz="2400" dirty="0">
                <a:solidFill>
                  <a:srgbClr val="000090"/>
                </a:solidFill>
              </a:rPr>
              <a:t>    </a:t>
            </a:r>
            <a:r>
              <a:rPr lang="ja-JP" altLang="en-US" sz="2400" dirty="0">
                <a:solidFill>
                  <a:srgbClr val="000090"/>
                </a:solidFill>
              </a:rPr>
              <a:t>のように書き替える</a:t>
            </a:r>
            <a:endParaRPr lang="en-US" altLang="ja-JP" sz="2400" dirty="0">
              <a:solidFill>
                <a:srgbClr val="000090"/>
              </a:solidFill>
            </a:endParaRPr>
          </a:p>
          <a:p>
            <a:endParaRPr lang="en-US" altLang="ja-JP" sz="2400" dirty="0">
              <a:solidFill>
                <a:srgbClr val="000090"/>
              </a:solidFill>
            </a:endParaRPr>
          </a:p>
        </p:txBody>
      </p:sp>
      <p:sp>
        <p:nvSpPr>
          <p:cNvPr id="8" name="四角形吹き出し 7"/>
          <p:cNvSpPr/>
          <p:nvPr/>
        </p:nvSpPr>
        <p:spPr>
          <a:xfrm>
            <a:off x="1250460" y="3370230"/>
            <a:ext cx="1211385" cy="322536"/>
          </a:xfrm>
          <a:prstGeom prst="wedgeRectCallout">
            <a:avLst>
              <a:gd name="adj1" fmla="val 232392"/>
              <a:gd name="adj2" fmla="val -136606"/>
            </a:avLst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11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6323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92946" y="1203486"/>
            <a:ext cx="839046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ＭＳ Ｐゴシック"/>
                <a:ea typeface="ＭＳ Ｐゴシック"/>
                <a:cs typeface="ＭＳ Ｐゴシック"/>
              </a:rPr>
              <a:t>課題</a:t>
            </a:r>
            <a:r>
              <a:rPr kumimoji="1" lang="en-US" altLang="ja-JP" sz="2400" dirty="0">
                <a:latin typeface="ＭＳ Ｐゴシック"/>
                <a:ea typeface="ＭＳ Ｐゴシック"/>
                <a:cs typeface="ＭＳ Ｐゴシック"/>
              </a:rPr>
              <a:t> EX5-</a:t>
            </a:r>
            <a:r>
              <a:rPr lang="en-US" altLang="ja-JP" sz="2400" dirty="0">
                <a:latin typeface="ＭＳ Ｐゴシック"/>
                <a:ea typeface="ＭＳ Ｐゴシック"/>
                <a:cs typeface="ＭＳ Ｐゴシック"/>
              </a:rPr>
              <a:t>2</a:t>
            </a:r>
            <a:r>
              <a:rPr kumimoji="1" lang="en-US" altLang="ja-JP" sz="2400" dirty="0">
                <a:latin typeface="ＭＳ Ｐゴシック"/>
                <a:ea typeface="ＭＳ Ｐゴシック"/>
                <a:cs typeface="ＭＳ Ｐゴシック"/>
              </a:rPr>
              <a:t>:  </a:t>
            </a:r>
            <a:r>
              <a:rPr kumimoji="1" lang="ja-JP" altLang="en-US" sz="2400" dirty="0">
                <a:latin typeface="ＭＳ Ｐゴシック"/>
                <a:ea typeface="ＭＳ Ｐゴシック"/>
                <a:cs typeface="ＭＳ Ｐゴシック"/>
              </a:rPr>
              <a:t>半径を与え，周囲の長さと面積を求めるプログラム</a:t>
            </a:r>
            <a:endParaRPr kumimoji="1" lang="en-US" altLang="ja-JP" sz="2400" dirty="0">
              <a:latin typeface="ＭＳ Ｐゴシック"/>
              <a:ea typeface="ＭＳ Ｐゴシック"/>
              <a:cs typeface="ＭＳ Ｐゴシック"/>
            </a:endParaRPr>
          </a:p>
          <a:p>
            <a:r>
              <a:rPr lang="en-US" altLang="ja-JP" sz="2400" dirty="0">
                <a:latin typeface="ＭＳ Ｐゴシック"/>
                <a:ea typeface="ＭＳ Ｐゴシック"/>
                <a:cs typeface="ＭＳ Ｐゴシック"/>
              </a:rPr>
              <a:t>    (</a:t>
            </a:r>
            <a:r>
              <a:rPr lang="ja-JP" altLang="en-US" sz="2400" dirty="0">
                <a:latin typeface="ＭＳ Ｐゴシック"/>
                <a:ea typeface="ＭＳ Ｐゴシック"/>
                <a:cs typeface="ＭＳ Ｐゴシック"/>
                <a:sym typeface="Wingdings"/>
              </a:rPr>
              <a:t></a:t>
            </a:r>
            <a:r>
              <a:rPr lang="en-US" altLang="ja-JP" sz="2400" dirty="0">
                <a:latin typeface="ＭＳ Ｐゴシック"/>
                <a:ea typeface="ＭＳ Ｐゴシック"/>
                <a:cs typeface="ＭＳ Ｐゴシック"/>
                <a:sym typeface="Wingdings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sym typeface="Wingdings"/>
              </a:rPr>
              <a:t>EX5-2.c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 </a:t>
            </a:r>
            <a:r>
              <a:rPr lang="en-US" altLang="ja-JP" sz="2400" dirty="0">
                <a:latin typeface="ＭＳ Ｐゴシック"/>
                <a:ea typeface="ＭＳ Ｐゴシック"/>
                <a:cs typeface="ＭＳ Ｐゴシック"/>
              </a:rPr>
              <a:t>)</a:t>
            </a:r>
            <a:r>
              <a:rPr lang="ja-JP" altLang="en-US" sz="2400" dirty="0">
                <a:latin typeface="ＭＳ Ｐゴシック"/>
                <a:cs typeface="ＭＳ Ｐゴシック"/>
              </a:rPr>
              <a:t>を作成せよ</a:t>
            </a:r>
            <a:r>
              <a:rPr lang="ja-JP" altLang="en-US" sz="2400" dirty="0">
                <a:latin typeface="ＭＳ Ｐゴシック"/>
                <a:ea typeface="ＭＳ Ｐゴシック"/>
                <a:cs typeface="ＭＳ Ｐゴシック"/>
              </a:rPr>
              <a:t>．ただし，円周率</a:t>
            </a:r>
            <a:r>
              <a:rPr lang="en-US" altLang="ja-JP" sz="2400" dirty="0">
                <a:latin typeface="ＭＳ Ｐゴシック"/>
                <a:ea typeface="ＭＳ Ｐゴシック"/>
                <a:cs typeface="ＭＳ Ｐゴシック"/>
              </a:rPr>
              <a:t>π= </a:t>
            </a:r>
            <a:r>
              <a:rPr lang="en-US" altLang="ja-JP" sz="2400" dirty="0">
                <a:latin typeface="Times New Roman"/>
                <a:ea typeface="ＭＳ Ｐゴシック"/>
                <a:cs typeface="Times New Roman"/>
              </a:rPr>
              <a:t>3.14159265</a:t>
            </a:r>
          </a:p>
          <a:p>
            <a:r>
              <a:rPr lang="en-US" altLang="ja-JP" sz="2400" dirty="0">
                <a:latin typeface="Times New Roman"/>
                <a:ea typeface="ＭＳ Ｐゴシック"/>
                <a:cs typeface="Times New Roman"/>
              </a:rPr>
              <a:t>     </a:t>
            </a:r>
            <a:r>
              <a:rPr lang="ja-JP" altLang="en-US" sz="2400" dirty="0">
                <a:latin typeface="ＭＳ Ｐゴシック"/>
                <a:ea typeface="ＭＳ Ｐゴシック"/>
                <a:cs typeface="ＭＳ Ｐゴシック"/>
              </a:rPr>
              <a:t>とする．</a:t>
            </a:r>
            <a:endParaRPr kumimoji="1" lang="en-US" altLang="ja-JP" sz="2400" dirty="0">
              <a:latin typeface="ＭＳ Ｐゴシック"/>
              <a:ea typeface="ＭＳ Ｐゴシック"/>
              <a:cs typeface="ＭＳ Ｐゴシック"/>
            </a:endParaRPr>
          </a:p>
          <a:p>
            <a:endParaRPr lang="en-US" altLang="ja-JP" sz="2400" dirty="0">
              <a:latin typeface="ＭＳ Ｐゴシック"/>
              <a:ea typeface="ＭＳ Ｐゴシック"/>
              <a:cs typeface="ＭＳ Ｐゴシック"/>
            </a:endParaRPr>
          </a:p>
          <a:p>
            <a:r>
              <a:rPr lang="ja-JP" altLang="en-US" sz="2400" dirty="0">
                <a:latin typeface="ＭＳ Ｐゴシック"/>
                <a:cs typeface="ＭＳ Ｐゴシック"/>
              </a:rPr>
              <a:t>課題</a:t>
            </a:r>
            <a:r>
              <a:rPr lang="en-US" altLang="ja-JP" sz="2400" dirty="0">
                <a:latin typeface="ＭＳ Ｐゴシック"/>
                <a:cs typeface="ＭＳ Ｐゴシック"/>
              </a:rPr>
              <a:t> EX5-3: </a:t>
            </a:r>
            <a:r>
              <a:rPr lang="ja-JP" altLang="en-US" sz="2400" dirty="0">
                <a:latin typeface="ＭＳ Ｐゴシック"/>
                <a:cs typeface="ＭＳ Ｐゴシック"/>
              </a:rPr>
              <a:t>三角形の底辺の長さ</a:t>
            </a:r>
            <a:r>
              <a:rPr lang="en-US" altLang="ja-JP" sz="2400" i="1" dirty="0">
                <a:latin typeface="Times New Roman"/>
                <a:cs typeface="Times New Roman"/>
              </a:rPr>
              <a:t>a</a:t>
            </a:r>
            <a:r>
              <a:rPr lang="ja-JP" altLang="en-US" sz="2400" dirty="0">
                <a:latin typeface="ＭＳ Ｐゴシック"/>
                <a:cs typeface="ＭＳ Ｐゴシック"/>
              </a:rPr>
              <a:t>と高さ</a:t>
            </a:r>
            <a:r>
              <a:rPr lang="en-US" altLang="ja-JP" sz="2400" i="1" dirty="0">
                <a:latin typeface="Times New Roman"/>
                <a:cs typeface="Times New Roman"/>
              </a:rPr>
              <a:t>h</a:t>
            </a:r>
            <a:r>
              <a:rPr lang="ja-JP" altLang="en-US" sz="2400" dirty="0">
                <a:latin typeface="ＭＳ Ｐゴシック"/>
                <a:cs typeface="ＭＳ Ｐゴシック"/>
              </a:rPr>
              <a:t>を与え，面積を求める</a:t>
            </a:r>
            <a:endParaRPr lang="en-US" altLang="ja-JP" sz="2400" dirty="0">
              <a:latin typeface="ＭＳ Ｐゴシック"/>
              <a:cs typeface="ＭＳ Ｐゴシック"/>
            </a:endParaRPr>
          </a:p>
          <a:p>
            <a:r>
              <a:rPr lang="ja-JP" altLang="ja-JP" sz="2400" dirty="0">
                <a:latin typeface="ＭＳ Ｐゴシック"/>
                <a:cs typeface="ＭＳ Ｐゴシック"/>
              </a:rPr>
              <a:t>　</a:t>
            </a:r>
            <a:r>
              <a:rPr lang="ja-JP" altLang="en-US" sz="2400" dirty="0">
                <a:latin typeface="ＭＳ Ｐゴシック"/>
                <a:cs typeface="ＭＳ Ｐゴシック"/>
              </a:rPr>
              <a:t>　プログラム</a:t>
            </a:r>
            <a:r>
              <a:rPr lang="en-US" altLang="ja-JP" sz="2400" dirty="0">
                <a:latin typeface="ＭＳ Ｐゴシック"/>
                <a:cs typeface="ＭＳ Ｐゴシック"/>
              </a:rPr>
              <a:t>(</a:t>
            </a:r>
            <a:r>
              <a:rPr lang="ja-JP" altLang="en-US" sz="2400" dirty="0">
                <a:latin typeface="ＭＳ Ｐゴシック"/>
                <a:cs typeface="ＭＳ Ｐゴシック"/>
                <a:sym typeface="Wingdings"/>
              </a:rPr>
              <a:t></a:t>
            </a:r>
            <a:r>
              <a:rPr lang="en-US" altLang="ja-JP" sz="2400" dirty="0">
                <a:latin typeface="ＭＳ Ｐゴシック"/>
                <a:cs typeface="ＭＳ Ｐゴシック"/>
                <a:sym typeface="Wingdings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sym typeface="Wingdings"/>
              </a:rPr>
              <a:t>EX5-3.c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 </a:t>
            </a:r>
            <a:r>
              <a:rPr lang="en-US" altLang="ja-JP" sz="2400" dirty="0">
                <a:latin typeface="ＭＳ Ｐゴシック"/>
                <a:cs typeface="ＭＳ Ｐゴシック"/>
              </a:rPr>
              <a:t>)</a:t>
            </a:r>
            <a:r>
              <a:rPr lang="ja-JP" altLang="en-US" sz="2400" dirty="0">
                <a:latin typeface="ＭＳ Ｐゴシック"/>
                <a:cs typeface="ＭＳ Ｐゴシック"/>
              </a:rPr>
              <a:t>を作成せよ．</a:t>
            </a:r>
            <a:endParaRPr lang="en-US" altLang="ja-JP" sz="2400" dirty="0">
              <a:latin typeface="ＭＳ Ｐゴシック"/>
              <a:cs typeface="ＭＳ Ｐゴシック"/>
            </a:endParaRPr>
          </a:p>
          <a:p>
            <a:endParaRPr lang="en-US" altLang="ja-JP" sz="2400" dirty="0">
              <a:latin typeface="ＭＳ Ｐゴシック"/>
              <a:cs typeface="ＭＳ Ｐゴシック"/>
            </a:endParaRPr>
          </a:p>
          <a:p>
            <a:endParaRPr kumimoji="1" lang="en-US" altLang="ja-JP" sz="2400" dirty="0">
              <a:latin typeface="ＭＳ Ｐゴシック"/>
              <a:ea typeface="ＭＳ Ｐゴシック"/>
              <a:cs typeface="ＭＳ Ｐゴシック"/>
            </a:endParaRPr>
          </a:p>
          <a:p>
            <a:r>
              <a:rPr lang="ja-JP" altLang="en-US" sz="2400" dirty="0">
                <a:latin typeface="ＭＳ Ｐゴシック"/>
                <a:cs typeface="ＭＳ Ｐゴシック"/>
              </a:rPr>
              <a:t>課題</a:t>
            </a:r>
            <a:r>
              <a:rPr lang="en-US" altLang="ja-JP" sz="2400" dirty="0">
                <a:latin typeface="ＭＳ Ｐゴシック"/>
                <a:cs typeface="ＭＳ Ｐゴシック"/>
              </a:rPr>
              <a:t> EX5-4: </a:t>
            </a:r>
            <a:r>
              <a:rPr lang="ja-JP" altLang="en-US" sz="2400" dirty="0">
                <a:latin typeface="ＭＳ Ｐゴシック"/>
                <a:cs typeface="ＭＳ Ｐゴシック"/>
              </a:rPr>
              <a:t>質量</a:t>
            </a:r>
            <a:r>
              <a:rPr lang="en-US" altLang="ja-JP" sz="2400" i="1" dirty="0">
                <a:latin typeface="Times New Roman"/>
                <a:cs typeface="Times New Roman"/>
              </a:rPr>
              <a:t>m</a:t>
            </a:r>
            <a:r>
              <a:rPr lang="en-US" altLang="ja-JP" sz="2400" baseline="-25000" dirty="0">
                <a:latin typeface="Times New Roman"/>
                <a:cs typeface="Times New Roman"/>
              </a:rPr>
              <a:t>1</a:t>
            </a:r>
            <a:r>
              <a:rPr lang="ja-JP" altLang="en-US" sz="2400" dirty="0">
                <a:latin typeface="ＭＳ Ｐゴシック"/>
                <a:cs typeface="ＭＳ Ｐゴシック"/>
              </a:rPr>
              <a:t>の質点の置かれている座標を</a:t>
            </a:r>
            <a:r>
              <a:rPr lang="en-US" altLang="ja-JP" sz="2400" i="1" dirty="0">
                <a:latin typeface="Times New Roman"/>
                <a:cs typeface="Times New Roman"/>
              </a:rPr>
              <a:t>x</a:t>
            </a:r>
            <a:r>
              <a:rPr lang="en-US" altLang="ja-JP" sz="2400" baseline="-25000" dirty="0">
                <a:latin typeface="Times New Roman"/>
                <a:cs typeface="Times New Roman"/>
              </a:rPr>
              <a:t>1</a:t>
            </a:r>
            <a:r>
              <a:rPr lang="ja-JP" altLang="en-US" sz="2400" dirty="0">
                <a:latin typeface="ＭＳ Ｐゴシック"/>
                <a:cs typeface="ＭＳ Ｐゴシック"/>
              </a:rPr>
              <a:t>，質量</a:t>
            </a:r>
            <a:r>
              <a:rPr lang="en-US" altLang="ja-JP" sz="2400" i="1" dirty="0">
                <a:latin typeface="Times New Roman"/>
                <a:cs typeface="Times New Roman"/>
              </a:rPr>
              <a:t>m</a:t>
            </a:r>
            <a:r>
              <a:rPr lang="en-US" altLang="ja-JP" sz="2400" baseline="-25000" dirty="0">
                <a:latin typeface="Times New Roman"/>
                <a:cs typeface="Times New Roman"/>
              </a:rPr>
              <a:t>2</a:t>
            </a:r>
            <a:r>
              <a:rPr lang="ja-JP" altLang="en-US" sz="2400" dirty="0">
                <a:latin typeface="ＭＳ Ｐゴシック"/>
                <a:cs typeface="ＭＳ Ｐゴシック"/>
              </a:rPr>
              <a:t>の</a:t>
            </a:r>
            <a:endParaRPr lang="en-US" altLang="ja-JP" sz="2400" dirty="0">
              <a:latin typeface="ＭＳ Ｐゴシック"/>
              <a:cs typeface="ＭＳ Ｐゴシック"/>
            </a:endParaRPr>
          </a:p>
          <a:p>
            <a:r>
              <a:rPr lang="en-US" altLang="ja-JP" sz="2400" dirty="0">
                <a:latin typeface="ＭＳ Ｐゴシック"/>
                <a:cs typeface="ＭＳ Ｐゴシック"/>
              </a:rPr>
              <a:t>     </a:t>
            </a:r>
            <a:r>
              <a:rPr lang="ja-JP" altLang="en-US" sz="2400" dirty="0">
                <a:latin typeface="ＭＳ Ｐゴシック"/>
                <a:cs typeface="ＭＳ Ｐゴシック"/>
              </a:rPr>
              <a:t>質点の置かれている座標を</a:t>
            </a:r>
            <a:r>
              <a:rPr lang="en-US" altLang="ja-JP" sz="2400" i="1" dirty="0">
                <a:latin typeface="Times New Roman"/>
                <a:cs typeface="Times New Roman"/>
              </a:rPr>
              <a:t>x</a:t>
            </a:r>
            <a:r>
              <a:rPr lang="en-US" altLang="ja-JP" sz="2400" baseline="-25000" dirty="0">
                <a:latin typeface="Times New Roman"/>
                <a:cs typeface="Times New Roman"/>
              </a:rPr>
              <a:t>2</a:t>
            </a:r>
            <a:r>
              <a:rPr lang="ja-JP" altLang="en-US" sz="2400" dirty="0">
                <a:latin typeface="ＭＳ Ｐゴシック"/>
                <a:cs typeface="ＭＳ Ｐゴシック"/>
              </a:rPr>
              <a:t>とする．</a:t>
            </a:r>
            <a:r>
              <a:rPr lang="en-US" altLang="ja-JP" sz="2400" i="1" dirty="0">
                <a:latin typeface="Times New Roman"/>
                <a:cs typeface="Times New Roman"/>
              </a:rPr>
              <a:t>x</a:t>
            </a:r>
            <a:r>
              <a:rPr lang="en-US" altLang="ja-JP" sz="2400" baseline="-25000" dirty="0">
                <a:latin typeface="Times New Roman"/>
                <a:cs typeface="Times New Roman"/>
              </a:rPr>
              <a:t>1</a:t>
            </a:r>
            <a:r>
              <a:rPr lang="en-US" altLang="ja-JP" sz="2400" dirty="0">
                <a:latin typeface="ＭＳ Ｐゴシック"/>
                <a:cs typeface="ＭＳ Ｐゴシック"/>
              </a:rPr>
              <a:t>, </a:t>
            </a:r>
            <a:r>
              <a:rPr lang="en-US" altLang="ja-JP" sz="2400" i="1" dirty="0">
                <a:latin typeface="Times New Roman"/>
                <a:cs typeface="Times New Roman"/>
              </a:rPr>
              <a:t>m</a:t>
            </a:r>
            <a:r>
              <a:rPr lang="en-US" altLang="ja-JP" sz="2400" baseline="-25000" dirty="0">
                <a:latin typeface="Times New Roman"/>
                <a:cs typeface="Times New Roman"/>
              </a:rPr>
              <a:t>1</a:t>
            </a:r>
            <a:r>
              <a:rPr lang="en-US" altLang="ja-JP" sz="2400" dirty="0">
                <a:latin typeface="ＭＳ Ｐゴシック"/>
                <a:cs typeface="ＭＳ Ｐゴシック"/>
              </a:rPr>
              <a:t>, </a:t>
            </a:r>
            <a:r>
              <a:rPr lang="en-US" altLang="ja-JP" sz="2400" i="1" dirty="0">
                <a:latin typeface="Times New Roman"/>
                <a:cs typeface="Times New Roman"/>
              </a:rPr>
              <a:t>x</a:t>
            </a:r>
            <a:r>
              <a:rPr lang="en-US" altLang="ja-JP" sz="2400" baseline="-25000" dirty="0">
                <a:latin typeface="Times New Roman"/>
                <a:cs typeface="Times New Roman"/>
              </a:rPr>
              <a:t>2</a:t>
            </a:r>
            <a:r>
              <a:rPr lang="en-US" altLang="ja-JP" sz="2400" dirty="0">
                <a:latin typeface="ＭＳ Ｐゴシック"/>
                <a:cs typeface="ＭＳ Ｐゴシック"/>
              </a:rPr>
              <a:t>, </a:t>
            </a:r>
            <a:r>
              <a:rPr lang="en-US" altLang="ja-JP" sz="2400" i="1" dirty="0">
                <a:latin typeface="Times New Roman"/>
                <a:cs typeface="Times New Roman"/>
              </a:rPr>
              <a:t>m</a:t>
            </a:r>
            <a:r>
              <a:rPr lang="en-US" altLang="ja-JP" sz="2400" baseline="-25000" dirty="0">
                <a:latin typeface="Times New Roman"/>
                <a:cs typeface="Times New Roman"/>
              </a:rPr>
              <a:t>2</a:t>
            </a:r>
            <a:r>
              <a:rPr lang="ja-JP" altLang="en-US" sz="2400" dirty="0">
                <a:latin typeface="ＭＳ Ｐゴシック"/>
                <a:cs typeface="ＭＳ Ｐゴシック"/>
              </a:rPr>
              <a:t>を与え，　</a:t>
            </a:r>
            <a:endParaRPr lang="en-US" altLang="ja-JP" sz="2400" dirty="0">
              <a:latin typeface="ＭＳ Ｐゴシック"/>
              <a:cs typeface="ＭＳ Ｐゴシック"/>
            </a:endParaRPr>
          </a:p>
          <a:p>
            <a:r>
              <a:rPr lang="ja-JP" altLang="ja-JP" sz="2400" dirty="0">
                <a:latin typeface="ＭＳ Ｐゴシック"/>
                <a:cs typeface="ＭＳ Ｐゴシック"/>
              </a:rPr>
              <a:t>　</a:t>
            </a:r>
            <a:r>
              <a:rPr lang="ja-JP" altLang="en-US" sz="2400" dirty="0">
                <a:latin typeface="ＭＳ Ｐゴシック"/>
                <a:cs typeface="ＭＳ Ｐゴシック"/>
              </a:rPr>
              <a:t>　重心の座標</a:t>
            </a:r>
            <a:r>
              <a:rPr lang="en-US" altLang="ja-JP" sz="2400" i="1" dirty="0" err="1">
                <a:latin typeface="Times New Roman"/>
                <a:cs typeface="Times New Roman"/>
              </a:rPr>
              <a:t>x</a:t>
            </a:r>
            <a:r>
              <a:rPr lang="en-US" altLang="ja-JP" sz="2400" baseline="-25000" dirty="0" err="1">
                <a:latin typeface="Times New Roman"/>
                <a:cs typeface="Times New Roman"/>
              </a:rPr>
              <a:t>G</a:t>
            </a:r>
            <a:r>
              <a:rPr lang="ja-JP" altLang="en-US" sz="2400" dirty="0">
                <a:latin typeface="ＭＳ Ｐゴシック"/>
                <a:cs typeface="ＭＳ Ｐゴシック"/>
              </a:rPr>
              <a:t>を求めるプログラム</a:t>
            </a:r>
            <a:r>
              <a:rPr lang="en-US" altLang="ja-JP" sz="2400" dirty="0">
                <a:latin typeface="ＭＳ Ｐゴシック"/>
                <a:cs typeface="ＭＳ Ｐゴシック"/>
              </a:rPr>
              <a:t>(</a:t>
            </a:r>
            <a:r>
              <a:rPr lang="ja-JP" altLang="en-US" sz="2400" dirty="0">
                <a:latin typeface="ＭＳ Ｐゴシック"/>
                <a:cs typeface="ＭＳ Ｐゴシック"/>
                <a:sym typeface="Wingdings"/>
              </a:rPr>
              <a:t></a:t>
            </a:r>
            <a:r>
              <a:rPr lang="en-US" altLang="ja-JP" sz="2400" dirty="0">
                <a:latin typeface="ＭＳ Ｐゴシック"/>
                <a:cs typeface="ＭＳ Ｐゴシック"/>
                <a:sym typeface="Wingdings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sym typeface="Wingdings"/>
              </a:rPr>
              <a:t>EX5-4.c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 </a:t>
            </a:r>
            <a:r>
              <a:rPr lang="en-US" altLang="ja-JP" sz="2400" dirty="0">
                <a:latin typeface="ＭＳ Ｐゴシック"/>
                <a:cs typeface="ＭＳ Ｐゴシック"/>
              </a:rPr>
              <a:t>)</a:t>
            </a:r>
            <a:r>
              <a:rPr lang="ja-JP" altLang="en-US" sz="2400" dirty="0">
                <a:latin typeface="ＭＳ Ｐゴシック"/>
                <a:cs typeface="ＭＳ Ｐゴシック"/>
              </a:rPr>
              <a:t>を作成せよ．</a:t>
            </a:r>
            <a:endParaRPr lang="en-US" altLang="ja-JP" sz="2400" dirty="0">
              <a:latin typeface="ＭＳ Ｐゴシック"/>
              <a:cs typeface="ＭＳ Ｐゴシック"/>
            </a:endParaRPr>
          </a:p>
          <a:p>
            <a:r>
              <a:rPr lang="ja-JP" altLang="en-US" sz="2400" dirty="0">
                <a:latin typeface="ＭＳ Ｐゴシック"/>
                <a:ea typeface="ＭＳ Ｐゴシック"/>
                <a:cs typeface="ＭＳ Ｐゴシック"/>
              </a:rPr>
              <a:t>　　ただし，例として</a:t>
            </a:r>
            <a:r>
              <a:rPr lang="en-US" altLang="ja-JP" sz="2400" i="1" dirty="0">
                <a:latin typeface="Times New Roman"/>
                <a:cs typeface="Times New Roman"/>
              </a:rPr>
              <a:t>x</a:t>
            </a:r>
            <a:r>
              <a:rPr lang="en-US" altLang="ja-JP" sz="2400" baseline="-25000" dirty="0">
                <a:latin typeface="Times New Roman"/>
                <a:cs typeface="Times New Roman"/>
              </a:rPr>
              <a:t>1</a:t>
            </a:r>
            <a:r>
              <a:rPr lang="en-US" altLang="ja-JP" sz="2400" dirty="0">
                <a:latin typeface="Times New Roman"/>
                <a:cs typeface="Times New Roman"/>
              </a:rPr>
              <a:t>= 0, </a:t>
            </a:r>
            <a:r>
              <a:rPr lang="en-US" altLang="ja-JP" sz="2400" i="1" dirty="0">
                <a:latin typeface="Times New Roman"/>
                <a:cs typeface="Times New Roman"/>
              </a:rPr>
              <a:t>m</a:t>
            </a:r>
            <a:r>
              <a:rPr lang="en-US" altLang="ja-JP" sz="2400" baseline="-25000" dirty="0">
                <a:latin typeface="Times New Roman"/>
                <a:cs typeface="Times New Roman"/>
              </a:rPr>
              <a:t>1</a:t>
            </a:r>
            <a:r>
              <a:rPr lang="en-US" altLang="ja-JP" sz="2400" dirty="0">
                <a:latin typeface="Times New Roman"/>
                <a:cs typeface="Times New Roman"/>
              </a:rPr>
              <a:t>=10,  </a:t>
            </a:r>
            <a:r>
              <a:rPr lang="en-US" altLang="ja-JP" sz="2400" i="1" dirty="0">
                <a:latin typeface="Times New Roman"/>
                <a:cs typeface="Times New Roman"/>
              </a:rPr>
              <a:t>x</a:t>
            </a:r>
            <a:r>
              <a:rPr lang="en-US" altLang="ja-JP" sz="2400" baseline="-25000" dirty="0">
                <a:latin typeface="Times New Roman"/>
                <a:cs typeface="Times New Roman"/>
              </a:rPr>
              <a:t>2</a:t>
            </a:r>
            <a:r>
              <a:rPr lang="en-US" altLang="ja-JP" sz="2400" dirty="0">
                <a:latin typeface="ＭＳ Ｐゴシック"/>
                <a:cs typeface="ＭＳ Ｐゴシック"/>
              </a:rPr>
              <a:t> </a:t>
            </a:r>
            <a:r>
              <a:rPr lang="en-US" altLang="ja-JP" sz="2400" dirty="0">
                <a:latin typeface="Times New Roman"/>
                <a:cs typeface="Times New Roman"/>
              </a:rPr>
              <a:t>= 1, </a:t>
            </a:r>
            <a:r>
              <a:rPr lang="en-US" altLang="ja-JP" sz="2400" i="1" dirty="0">
                <a:latin typeface="Times New Roman"/>
                <a:cs typeface="Times New Roman"/>
              </a:rPr>
              <a:t>m</a:t>
            </a:r>
            <a:r>
              <a:rPr lang="en-US" altLang="ja-JP" sz="2400" baseline="-25000" dirty="0">
                <a:latin typeface="Times New Roman"/>
                <a:cs typeface="Times New Roman"/>
              </a:rPr>
              <a:t>2</a:t>
            </a:r>
            <a:r>
              <a:rPr lang="en-US" altLang="ja-JP" sz="2400" dirty="0">
                <a:latin typeface="Times New Roman"/>
                <a:cs typeface="Times New Roman"/>
              </a:rPr>
              <a:t>=1</a:t>
            </a:r>
            <a:r>
              <a:rPr lang="ja-JP" altLang="en-US" sz="2400" dirty="0">
                <a:latin typeface="Times New Roman"/>
                <a:cs typeface="Times New Roman"/>
              </a:rPr>
              <a:t>の場合を含めて</a:t>
            </a:r>
            <a:endParaRPr lang="en-US" altLang="ja-JP" sz="2400" dirty="0">
              <a:latin typeface="ＭＳ Ｐゴシック"/>
              <a:ea typeface="ＭＳ Ｐゴシック"/>
              <a:cs typeface="ＭＳ Ｐゴシック"/>
            </a:endParaRPr>
          </a:p>
          <a:p>
            <a:r>
              <a:rPr lang="ja-JP" altLang="en-US" sz="2400" dirty="0">
                <a:latin typeface="ＭＳ Ｐゴシック"/>
                <a:ea typeface="ＭＳ Ｐゴシック"/>
                <a:cs typeface="ＭＳ Ｐゴシック"/>
              </a:rPr>
              <a:t>　　実行例を</a:t>
            </a:r>
            <a:r>
              <a:rPr lang="en-US" altLang="ja-JP" sz="2400" dirty="0">
                <a:latin typeface="ＭＳ Ｐゴシック"/>
                <a:ea typeface="ＭＳ Ｐゴシック"/>
                <a:cs typeface="ＭＳ Ｐゴシック"/>
              </a:rPr>
              <a:t>3</a:t>
            </a:r>
            <a:r>
              <a:rPr lang="ja-JP" altLang="en-US" sz="2400" dirty="0">
                <a:latin typeface="ＭＳ Ｐゴシック"/>
                <a:ea typeface="ＭＳ Ｐゴシック"/>
                <a:cs typeface="ＭＳ Ｐゴシック"/>
              </a:rPr>
              <a:t>つ以上示せ．</a:t>
            </a:r>
            <a:endParaRPr lang="en-US" altLang="ja-JP" sz="2400" dirty="0">
              <a:latin typeface="ＭＳ Ｐゴシック"/>
              <a:ea typeface="ＭＳ Ｐゴシック"/>
              <a:cs typeface="ＭＳ Ｐゴシック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36071" y="564504"/>
            <a:ext cx="57230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solidFill>
                  <a:srgbClr val="12FF0E"/>
                </a:solidFill>
              </a:rPr>
              <a:t>■</a:t>
            </a:r>
            <a:r>
              <a:rPr kumimoji="1" lang="en-US" altLang="ja-JP" sz="2400" dirty="0">
                <a:solidFill>
                  <a:srgbClr val="000090"/>
                </a:solidFill>
              </a:rPr>
              <a:t> </a:t>
            </a:r>
            <a:r>
              <a:rPr kumimoji="1" lang="ja-JP" altLang="en-US" sz="2400" dirty="0">
                <a:solidFill>
                  <a:srgbClr val="000090"/>
                </a:solidFill>
              </a:rPr>
              <a:t>以下の課題に対するプログラムを作れ．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05889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547" y="480570"/>
            <a:ext cx="4816567" cy="558212"/>
          </a:xfrm>
        </p:spPr>
        <p:txBody>
          <a:bodyPr>
            <a:noAutofit/>
          </a:bodyPr>
          <a:lstStyle/>
          <a:p>
            <a:pPr algn="l"/>
            <a:r>
              <a:rPr kumimoji="1" lang="en-US" altLang="ja-JP" sz="3200" dirty="0">
                <a:solidFill>
                  <a:srgbClr val="FF0000"/>
                </a:solidFill>
              </a:rPr>
              <a:t> ■ </a:t>
            </a:r>
            <a:r>
              <a:rPr kumimoji="1" lang="ja-JP" altLang="en-US" sz="3200" dirty="0"/>
              <a:t>発展課題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514548" y="1147814"/>
            <a:ext cx="81722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ＭＳ Ｐゴシック"/>
                <a:cs typeface="ＭＳ Ｐゴシック"/>
              </a:rPr>
              <a:t>課題</a:t>
            </a:r>
            <a:r>
              <a:rPr lang="en-US" altLang="ja-JP" sz="2400" dirty="0">
                <a:latin typeface="ＭＳ Ｐゴシック"/>
                <a:cs typeface="ＭＳ Ｐゴシック"/>
              </a:rPr>
              <a:t> EX5-5: </a:t>
            </a:r>
            <a:r>
              <a:rPr lang="ja-JP" altLang="en-US" sz="2400" dirty="0">
                <a:latin typeface="ＭＳ Ｐゴシック"/>
                <a:cs typeface="ＭＳ Ｐゴシック"/>
              </a:rPr>
              <a:t>三角形の３辺の長さ</a:t>
            </a:r>
            <a:r>
              <a:rPr lang="en-US" altLang="ja-JP" sz="2400" dirty="0">
                <a:latin typeface="ＭＳ Ｐゴシック"/>
                <a:cs typeface="ＭＳ Ｐゴシック"/>
              </a:rPr>
              <a:t>a, b, c</a:t>
            </a:r>
            <a:r>
              <a:rPr lang="ja-JP" altLang="en-US" sz="2400" dirty="0">
                <a:latin typeface="ＭＳ Ｐゴシック"/>
                <a:cs typeface="ＭＳ Ｐゴシック"/>
              </a:rPr>
              <a:t>を与え，面積を求めるプログラム</a:t>
            </a:r>
            <a:r>
              <a:rPr lang="en-US" altLang="ja-JP" sz="2400" dirty="0">
                <a:latin typeface="ＭＳ Ｐゴシック"/>
                <a:cs typeface="ＭＳ Ｐゴシック"/>
              </a:rPr>
              <a:t>(</a:t>
            </a:r>
            <a:r>
              <a:rPr lang="ja-JP" altLang="en-US" sz="2400" dirty="0">
                <a:latin typeface="ＭＳ Ｐゴシック"/>
                <a:cs typeface="ＭＳ Ｐゴシック"/>
                <a:sym typeface="Wingdings"/>
              </a:rPr>
              <a:t></a:t>
            </a:r>
            <a:r>
              <a:rPr lang="en-US" altLang="ja-JP" sz="2400" dirty="0">
                <a:latin typeface="ＭＳ Ｐゴシック"/>
                <a:cs typeface="ＭＳ Ｐゴシック"/>
                <a:sym typeface="Wingdings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sym typeface="Wingdings"/>
              </a:rPr>
              <a:t>EX5-5.c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 </a:t>
            </a:r>
            <a:r>
              <a:rPr lang="en-US" altLang="ja-JP" sz="2400" dirty="0">
                <a:latin typeface="ＭＳ Ｐゴシック"/>
                <a:cs typeface="ＭＳ Ｐゴシック"/>
              </a:rPr>
              <a:t>)</a:t>
            </a:r>
            <a:r>
              <a:rPr lang="ja-JP" altLang="en-US" sz="2400" dirty="0">
                <a:latin typeface="ＭＳ Ｐゴシック"/>
                <a:cs typeface="ＭＳ Ｐゴシック"/>
              </a:rPr>
              <a:t>を示せ．ただし，三角形の面積を与える公式</a:t>
            </a:r>
            <a:r>
              <a:rPr lang="en-US" altLang="ja-JP" sz="2400" dirty="0">
                <a:latin typeface="ＭＳ Ｐゴシック"/>
                <a:cs typeface="ＭＳ Ｐゴシック"/>
              </a:rPr>
              <a:t>(Heron</a:t>
            </a:r>
            <a:r>
              <a:rPr lang="ja-JP" altLang="en-US" sz="2400" dirty="0">
                <a:latin typeface="ＭＳ Ｐゴシック"/>
                <a:cs typeface="ＭＳ Ｐゴシック"/>
              </a:rPr>
              <a:t>の公式</a:t>
            </a:r>
            <a:r>
              <a:rPr lang="en-US" altLang="ja-JP" sz="2400" dirty="0">
                <a:latin typeface="ＭＳ Ｐゴシック"/>
                <a:cs typeface="ＭＳ Ｐゴシック"/>
              </a:rPr>
              <a:t>)</a:t>
            </a:r>
            <a:r>
              <a:rPr lang="ja-JP" altLang="en-US" sz="2400" dirty="0">
                <a:latin typeface="ＭＳ Ｐゴシック"/>
                <a:cs typeface="ＭＳ Ｐゴシック"/>
              </a:rPr>
              <a:t>は既知とする．</a:t>
            </a:r>
            <a:endParaRPr lang="en-US" altLang="ja-JP" sz="2400" dirty="0">
              <a:latin typeface="ＭＳ Ｐゴシック"/>
              <a:cs typeface="ＭＳ Ｐゴシック"/>
            </a:endParaRPr>
          </a:p>
          <a:p>
            <a:r>
              <a:rPr lang="ja-JP" altLang="en-US" sz="2400" dirty="0">
                <a:latin typeface="ＭＳ Ｐゴシック"/>
                <a:cs typeface="ＭＳ Ｐゴシック"/>
              </a:rPr>
              <a:t>　</a:t>
            </a:r>
            <a:r>
              <a:rPr lang="en-US" altLang="ja-JP" sz="2400" dirty="0">
                <a:latin typeface="ＭＳ Ｐゴシック"/>
                <a:cs typeface="ＭＳ Ｐゴシック"/>
              </a:rPr>
              <a:t>                  </a:t>
            </a:r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Heron</a:t>
            </a:r>
            <a:r>
              <a:rPr lang="ja-JP" altLang="en-US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の公式</a:t>
            </a:r>
            <a:endParaRPr lang="en-US" altLang="ja-JP" sz="2400" dirty="0">
              <a:solidFill>
                <a:srgbClr val="008000"/>
              </a:solidFill>
              <a:latin typeface="ＭＳ Ｐゴシック"/>
              <a:cs typeface="ＭＳ Ｐゴシック"/>
            </a:endParaRPr>
          </a:p>
          <a:p>
            <a:r>
              <a:rPr lang="ja-JP" altLang="ja-JP" sz="2400" dirty="0">
                <a:latin typeface="ＭＳ Ｐゴシック"/>
                <a:cs typeface="ＭＳ Ｐゴシック"/>
              </a:rPr>
              <a:t>　</a:t>
            </a:r>
            <a:r>
              <a:rPr lang="ja-JP" altLang="en-US" sz="2400" dirty="0">
                <a:latin typeface="ＭＳ Ｐゴシック"/>
                <a:cs typeface="ＭＳ Ｐゴシック"/>
              </a:rPr>
              <a:t>　</a:t>
            </a:r>
            <a:endParaRPr lang="en-US" altLang="ja-JP" sz="2400" dirty="0">
              <a:latin typeface="ＭＳ Ｐゴシック"/>
              <a:cs typeface="ＭＳ Ｐゴシック"/>
            </a:endParaRPr>
          </a:p>
          <a:p>
            <a:r>
              <a:rPr lang="en-US" altLang="ja-JP" sz="2400" dirty="0">
                <a:latin typeface="ＭＳ Ｐゴシック"/>
                <a:cs typeface="ＭＳ Ｐゴシック"/>
              </a:rPr>
              <a:t>　</a:t>
            </a:r>
            <a:r>
              <a:rPr lang="ja-JP" altLang="en-US" sz="2400" dirty="0">
                <a:latin typeface="ＭＳ Ｐゴシック"/>
                <a:cs typeface="ＭＳ Ｐゴシック"/>
              </a:rPr>
              <a:t>　</a:t>
            </a:r>
            <a:r>
              <a:rPr lang="en-US" altLang="en-US" sz="2400" dirty="0">
                <a:latin typeface="ＭＳ Ｐゴシック"/>
                <a:cs typeface="ＭＳ Ｐゴシック"/>
              </a:rPr>
              <a:t>ここで</a:t>
            </a:r>
            <a:r>
              <a:rPr lang="ja-JP" altLang="en-US" sz="2400" dirty="0">
                <a:latin typeface="ＭＳ Ｐゴシック"/>
                <a:cs typeface="ＭＳ Ｐゴシック"/>
              </a:rPr>
              <a:t>，平方根の計算は</a:t>
            </a:r>
            <a:endParaRPr lang="en-US" altLang="ja-JP" sz="2400" dirty="0">
              <a:latin typeface="ＭＳ Ｐゴシック"/>
              <a:cs typeface="ＭＳ Ｐゴシック"/>
            </a:endParaRPr>
          </a:p>
          <a:p>
            <a:r>
              <a:rPr lang="en-US" altLang="ja-JP" sz="2400" dirty="0">
                <a:latin typeface="ＭＳ Ｐゴシック"/>
                <a:cs typeface="ＭＳ Ｐゴシック"/>
              </a:rPr>
              <a:t>     </a:t>
            </a:r>
            <a:r>
              <a:rPr lang="en-US" altLang="ja-JP" sz="2400" dirty="0" err="1">
                <a:latin typeface="ＭＳ Ｐゴシック"/>
                <a:cs typeface="ＭＳ Ｐゴシック"/>
              </a:rPr>
              <a:t>sqrt</a:t>
            </a:r>
            <a:r>
              <a:rPr lang="en-US" altLang="ja-JP" sz="2400" dirty="0">
                <a:latin typeface="ＭＳ Ｐゴシック"/>
                <a:cs typeface="ＭＳ Ｐゴシック"/>
              </a:rPr>
              <a:t>(…)</a:t>
            </a:r>
            <a:r>
              <a:rPr lang="ja-JP" altLang="en-US" sz="2400" dirty="0">
                <a:latin typeface="ＭＳ Ｐゴシック"/>
                <a:cs typeface="ＭＳ Ｐゴシック"/>
              </a:rPr>
              <a:t>　とすればよい．</a:t>
            </a:r>
            <a:endParaRPr lang="en-US" altLang="ja-JP" sz="2400" dirty="0">
              <a:solidFill>
                <a:srgbClr val="0000FF"/>
              </a:solidFill>
              <a:latin typeface="ＭＳ Ｐゴシック"/>
              <a:cs typeface="ＭＳ Ｐゴシック"/>
            </a:endParaRPr>
          </a:p>
          <a:p>
            <a:r>
              <a:rPr lang="en-US" altLang="ja-JP" sz="2400" dirty="0">
                <a:solidFill>
                  <a:srgbClr val="00823B"/>
                </a:solidFill>
                <a:latin typeface="ＭＳ Ｐゴシック"/>
                <a:cs typeface="ＭＳ Ｐゴシック"/>
              </a:rPr>
              <a:t>[</a:t>
            </a:r>
            <a:r>
              <a:rPr lang="ja-JP" altLang="en-US" sz="2400" dirty="0">
                <a:solidFill>
                  <a:srgbClr val="00823B"/>
                </a:solidFill>
                <a:latin typeface="ＭＳ Ｐゴシック"/>
                <a:cs typeface="ＭＳ Ｐゴシック"/>
              </a:rPr>
              <a:t>ヒント</a:t>
            </a:r>
            <a:r>
              <a:rPr lang="en-US" altLang="ja-JP" sz="2400" dirty="0">
                <a:solidFill>
                  <a:srgbClr val="00823B"/>
                </a:solidFill>
                <a:latin typeface="ＭＳ Ｐゴシック"/>
                <a:cs typeface="ＭＳ Ｐゴシック"/>
              </a:rPr>
              <a:t>] </a:t>
            </a:r>
            <a:r>
              <a:rPr lang="ja-JP" altLang="en-US" sz="2400" dirty="0">
                <a:solidFill>
                  <a:srgbClr val="00823B"/>
                </a:solidFill>
                <a:latin typeface="ＭＳ Ｐゴシック"/>
                <a:cs typeface="ＭＳ Ｐゴシック"/>
              </a:rPr>
              <a:t>プログラムの最初に  </a:t>
            </a:r>
            <a:r>
              <a:rPr lang="en-US" altLang="ja-JP" sz="2400" dirty="0">
                <a:solidFill>
                  <a:srgbClr val="00823B"/>
                </a:solidFill>
                <a:latin typeface="ＭＳ Ｐゴシック"/>
                <a:cs typeface="ＭＳ Ｐゴシック"/>
              </a:rPr>
              <a:t>#include &lt;</a:t>
            </a:r>
            <a:r>
              <a:rPr lang="en-US" altLang="ja-JP" sz="2400" dirty="0" err="1">
                <a:solidFill>
                  <a:srgbClr val="00823B"/>
                </a:solidFill>
                <a:latin typeface="ＭＳ Ｐゴシック"/>
                <a:cs typeface="ＭＳ Ｐゴシック"/>
              </a:rPr>
              <a:t>math.h</a:t>
            </a:r>
            <a:r>
              <a:rPr lang="en-US" altLang="ja-JP" sz="2400" dirty="0">
                <a:solidFill>
                  <a:srgbClr val="00823B"/>
                </a:solidFill>
                <a:latin typeface="ＭＳ Ｐゴシック"/>
                <a:cs typeface="ＭＳ Ｐゴシック"/>
              </a:rPr>
              <a:t>&gt;  </a:t>
            </a:r>
            <a:r>
              <a:rPr lang="ja-JP" altLang="en-US" sz="2400" dirty="0">
                <a:solidFill>
                  <a:srgbClr val="00823B"/>
                </a:solidFill>
                <a:latin typeface="ＭＳ Ｐゴシック"/>
                <a:cs typeface="ＭＳ Ｐゴシック"/>
              </a:rPr>
              <a:t>を加えること</a:t>
            </a:r>
            <a:endParaRPr lang="en-US" altLang="ja-JP" sz="2400" dirty="0">
              <a:solidFill>
                <a:srgbClr val="00823B"/>
              </a:solidFill>
              <a:latin typeface="ＭＳ Ｐゴシック"/>
              <a:cs typeface="ＭＳ Ｐゴシック"/>
            </a:endParaRPr>
          </a:p>
          <a:p>
            <a:endParaRPr lang="en-US" altLang="ja-JP" sz="2400" dirty="0">
              <a:solidFill>
                <a:srgbClr val="660066"/>
              </a:solidFill>
              <a:latin typeface="ＭＳ Ｐゴシック"/>
              <a:cs typeface="ＭＳ Ｐゴシック"/>
            </a:endParaRPr>
          </a:p>
          <a:p>
            <a:r>
              <a:rPr lang="ja-JP" altLang="en-US" sz="2400" dirty="0">
                <a:solidFill>
                  <a:srgbClr val="660066"/>
                </a:solidFill>
                <a:latin typeface="ＭＳ Ｐゴシック"/>
                <a:cs typeface="ＭＳ Ｐゴシック"/>
              </a:rPr>
              <a:t>発展課題</a:t>
            </a:r>
            <a:r>
              <a:rPr lang="en-US" altLang="ja-JP" sz="2400" dirty="0">
                <a:solidFill>
                  <a:srgbClr val="660066"/>
                </a:solidFill>
                <a:latin typeface="ＭＳ Ｐゴシック"/>
                <a:cs typeface="ＭＳ Ｐゴシック"/>
              </a:rPr>
              <a:t> EX5-6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:</a:t>
            </a:r>
            <a:r>
              <a:rPr lang="ja-JP" altLang="en-US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　課題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 5-5</a:t>
            </a:r>
            <a:r>
              <a:rPr lang="ja-JP" altLang="en-US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において，平方根の計算をもっと正確に計算するプログラムを示せ．</a:t>
            </a:r>
            <a:r>
              <a:rPr lang="en-US" altLang="ja-JP" sz="2400" dirty="0">
                <a:latin typeface="ＭＳ Ｐゴシック"/>
                <a:cs typeface="ＭＳ Ｐゴシック"/>
              </a:rPr>
              <a:t>(</a:t>
            </a:r>
            <a:r>
              <a:rPr lang="ja-JP" altLang="en-US" sz="2400" dirty="0">
                <a:latin typeface="ＭＳ Ｐゴシック"/>
                <a:cs typeface="ＭＳ Ｐゴシック"/>
                <a:sym typeface="Wingdings"/>
              </a:rPr>
              <a:t></a:t>
            </a:r>
            <a:r>
              <a:rPr lang="en-US" altLang="ja-JP" sz="2400" dirty="0">
                <a:latin typeface="ＭＳ Ｐゴシック"/>
                <a:cs typeface="ＭＳ Ｐゴシック"/>
                <a:sym typeface="Wingdings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sym typeface="Wingdings"/>
              </a:rPr>
              <a:t>EX5-6.c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 </a:t>
            </a:r>
            <a:r>
              <a:rPr lang="en-US" altLang="ja-JP" sz="2400" dirty="0">
                <a:latin typeface="ＭＳ Ｐゴシック"/>
                <a:cs typeface="ＭＳ Ｐゴシック"/>
              </a:rPr>
              <a:t>)</a:t>
            </a:r>
          </a:p>
          <a:p>
            <a:endParaRPr lang="en-US" altLang="ja-JP" sz="2400" dirty="0">
              <a:solidFill>
                <a:srgbClr val="000090"/>
              </a:solidFill>
              <a:latin typeface="ＭＳ Ｐゴシック"/>
              <a:cs typeface="ＭＳ Ｐゴシック"/>
            </a:endParaRPr>
          </a:p>
          <a:p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[</a:t>
            </a:r>
            <a:r>
              <a:rPr lang="ja-JP" altLang="en-US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ヒント</a:t>
            </a:r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]</a:t>
            </a:r>
            <a:r>
              <a:rPr lang="ja-JP" altLang="en-US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変数を</a:t>
            </a:r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double </a:t>
            </a:r>
            <a:r>
              <a:rPr lang="en-US" altLang="ja-JP" sz="2400" dirty="0" err="1">
                <a:solidFill>
                  <a:srgbClr val="008000"/>
                </a:solidFill>
                <a:latin typeface="ＭＳ Ｐゴシック"/>
                <a:cs typeface="ＭＳ Ｐゴシック"/>
              </a:rPr>
              <a:t>a,b,c</a:t>
            </a:r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,…  </a:t>
            </a:r>
            <a:r>
              <a:rPr lang="ja-JP" altLang="en-US" sz="2400" dirty="0">
                <a:solidFill>
                  <a:srgbClr val="008000"/>
                </a:solidFill>
                <a:latin typeface="ＭＳ Ｐゴシック"/>
                <a:cs typeface="ＭＳ Ｐゴシック"/>
                <a:sym typeface="Wingdings"/>
              </a:rPr>
              <a:t></a:t>
            </a:r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  <a:sym typeface="Wingdings"/>
              </a:rPr>
              <a:t> </a:t>
            </a:r>
            <a:r>
              <a:rPr lang="en-US" altLang="ja-JP" sz="2400" dirty="0" err="1">
                <a:solidFill>
                  <a:srgbClr val="008000"/>
                </a:solidFill>
                <a:latin typeface="ＭＳ Ｐゴシック"/>
                <a:cs typeface="ＭＳ Ｐゴシック"/>
              </a:rPr>
              <a:t>scanf</a:t>
            </a:r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(</a:t>
            </a:r>
            <a:r>
              <a:rPr lang="ja-JP" altLang="en-US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”</a:t>
            </a:r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%</a:t>
            </a:r>
            <a:r>
              <a:rPr lang="en-US" altLang="ja-JP" sz="2400" dirty="0" err="1">
                <a:solidFill>
                  <a:srgbClr val="008000"/>
                </a:solidFill>
                <a:latin typeface="ＭＳ Ｐゴシック"/>
                <a:cs typeface="ＭＳ Ｐゴシック"/>
              </a:rPr>
              <a:t>lf</a:t>
            </a:r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,…</a:t>
            </a:r>
            <a:r>
              <a:rPr lang="ja-JP" altLang="en-US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“</a:t>
            </a:r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,&amp;a, …) </a:t>
            </a:r>
            <a:r>
              <a:rPr lang="ja-JP" altLang="en-US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、</a:t>
            </a:r>
            <a:r>
              <a:rPr lang="en-US" altLang="ja-JP" sz="2400" dirty="0" err="1">
                <a:solidFill>
                  <a:srgbClr val="008000"/>
                </a:solidFill>
                <a:latin typeface="ＭＳ Ｐゴシック"/>
                <a:cs typeface="ＭＳ Ｐゴシック"/>
              </a:rPr>
              <a:t>printf</a:t>
            </a:r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(</a:t>
            </a:r>
            <a:r>
              <a:rPr lang="ja-JP" altLang="en-US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”</a:t>
            </a:r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%1.15f…”,a)</a:t>
            </a:r>
            <a:r>
              <a:rPr lang="ja-JP" altLang="en-US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として下さい．</a:t>
            </a:r>
            <a:endParaRPr lang="en-US" altLang="ja-JP" sz="2400" dirty="0">
              <a:solidFill>
                <a:srgbClr val="008000"/>
              </a:solidFill>
              <a:latin typeface="ＭＳ Ｐゴシック"/>
              <a:cs typeface="ＭＳ Ｐゴシック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5522" y="2474756"/>
            <a:ext cx="3769611" cy="1104886"/>
          </a:xfrm>
          <a:prstGeom prst="rect">
            <a:avLst/>
          </a:prstGeom>
          <a:ln w="28575" cmpd="sng">
            <a:solidFill>
              <a:srgbClr val="008000"/>
            </a:solidFill>
          </a:ln>
        </p:spPr>
      </p:pic>
    </p:spTree>
    <p:extLst>
      <p:ext uri="{BB962C8B-B14F-4D97-AF65-F5344CB8AC3E}">
        <p14:creationId xmlns:p14="http://schemas.microsoft.com/office/powerpoint/2010/main" val="5013185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99FF9F"/>
                </a:solidFill>
              </a:rPr>
              <a:t>算術関数</a:t>
            </a:r>
            <a:endParaRPr kumimoji="1" lang="ja-JP" altLang="en-US" dirty="0">
              <a:solidFill>
                <a:srgbClr val="99FF9F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9180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ja-JP" altLang="en-US" dirty="0"/>
              <a:t>三角関数や指数関数など、数学で使う関数はワープロやウエブブラウザなどの、よく使われる普通のソフトではめったに使われません</a:t>
            </a:r>
            <a:endParaRPr lang="en-US" altLang="ja-JP" dirty="0"/>
          </a:p>
          <a:p>
            <a:pPr>
              <a:buFont typeface="Wingdings" pitchFamily="2" charset="2"/>
              <a:buChar char="Ø"/>
            </a:pPr>
            <a:r>
              <a:rPr lang="ja-JP" altLang="en-US" dirty="0"/>
              <a:t>算術関数を使いたい時には、その旨宣言する必要があります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「</a:t>
            </a:r>
            <a:r>
              <a:rPr lang="en-US" altLang="ja-JP" dirty="0" err="1"/>
              <a:t>prinf</a:t>
            </a:r>
            <a:r>
              <a:rPr lang="en-US" altLang="ja-JP" dirty="0"/>
              <a:t>()</a:t>
            </a:r>
            <a:r>
              <a:rPr lang="ja-JP" altLang="en-US" dirty="0"/>
              <a:t>」を使いたいときには「</a:t>
            </a:r>
            <a:r>
              <a:rPr lang="en-US" altLang="ja-JP" dirty="0"/>
              <a:t>#include &lt;</a:t>
            </a:r>
            <a:r>
              <a:rPr lang="en-US" altLang="ja-JP" dirty="0" err="1"/>
              <a:t>stdio.h</a:t>
            </a:r>
            <a:r>
              <a:rPr lang="en-US" altLang="ja-JP" dirty="0"/>
              <a:t>&gt;</a:t>
            </a:r>
            <a:r>
              <a:rPr lang="ja-JP" altLang="en-US" dirty="0"/>
              <a:t>」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「</a:t>
            </a:r>
            <a:r>
              <a:rPr lang="en-US" altLang="ja-JP" dirty="0"/>
              <a:t>sin()</a:t>
            </a:r>
            <a:r>
              <a:rPr lang="ja-JP" altLang="en-US" dirty="0"/>
              <a:t>」を使いたいときには「</a:t>
            </a:r>
            <a:r>
              <a:rPr lang="en-US" altLang="ja-JP" dirty="0"/>
              <a:t>#include &lt;</a:t>
            </a:r>
            <a:r>
              <a:rPr lang="en-US" altLang="ja-JP" dirty="0" err="1"/>
              <a:t>math.h</a:t>
            </a:r>
            <a:r>
              <a:rPr lang="en-US" altLang="ja-JP" dirty="0"/>
              <a:t>&gt;</a:t>
            </a:r>
            <a:r>
              <a:rPr lang="ja-JP" altLang="en-US" dirty="0"/>
              <a:t>」</a:t>
            </a:r>
            <a:endParaRPr lang="en-US" altLang="ja-JP" dirty="0"/>
          </a:p>
          <a:p>
            <a:pPr>
              <a:buFont typeface="Wingdings" pitchFamily="2" charset="2"/>
              <a:buChar char="Ø"/>
            </a:pPr>
            <a:r>
              <a:rPr lang="ja-JP" altLang="en-US" dirty="0"/>
              <a:t>リンクのとき、算術関数を含むオブジェクトファイル（既に用意されている）をリンクする必要があります</a:t>
            </a:r>
            <a:r>
              <a:rPr lang="en-US" altLang="ja-JP" dirty="0"/>
              <a:t>(Eclipse</a:t>
            </a:r>
            <a:r>
              <a:rPr lang="ja-JP" altLang="en-US" dirty="0"/>
              <a:t>が自動的にやります</a:t>
            </a:r>
            <a:r>
              <a:rPr lang="en-US" altLang="ja-JP" dirty="0"/>
              <a:t>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ja-JP" altLang="en-US" dirty="0">
                <a:solidFill>
                  <a:srgbClr val="99FF9F"/>
                </a:solidFill>
              </a:rPr>
              <a:t>算術関数のリンク</a:t>
            </a:r>
            <a:br>
              <a:rPr lang="en-US" altLang="ja-JP" dirty="0">
                <a:solidFill>
                  <a:srgbClr val="99FF9F"/>
                </a:solidFill>
              </a:rPr>
            </a:br>
            <a:r>
              <a:rPr lang="ja-JP" altLang="en-US" dirty="0">
                <a:solidFill>
                  <a:srgbClr val="99FF9F"/>
                </a:solidFill>
              </a:rPr>
              <a:t>（</a:t>
            </a:r>
            <a:r>
              <a:rPr lang="en-US" altLang="ja-JP" dirty="0">
                <a:solidFill>
                  <a:srgbClr val="99FF9F"/>
                </a:solidFill>
              </a:rPr>
              <a:t>Eclipse</a:t>
            </a:r>
            <a:r>
              <a:rPr lang="ja-JP" altLang="en-US" dirty="0">
                <a:solidFill>
                  <a:srgbClr val="99FF9F"/>
                </a:solidFill>
              </a:rPr>
              <a:t>が自動で行う）</a:t>
            </a:r>
            <a:endParaRPr kumimoji="1" lang="ja-JP" altLang="en-US" dirty="0">
              <a:solidFill>
                <a:srgbClr val="99FF9F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9977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ja-JP" altLang="en-US" dirty="0"/>
              <a:t>算術関数の例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en-US" altLang="ja-JP" dirty="0"/>
              <a:t>sin(), </a:t>
            </a:r>
            <a:r>
              <a:rPr lang="en-US" altLang="ja-JP" dirty="0" err="1"/>
              <a:t>cos</a:t>
            </a:r>
            <a:r>
              <a:rPr lang="en-US" altLang="ja-JP" dirty="0"/>
              <a:t>(), </a:t>
            </a:r>
            <a:r>
              <a:rPr lang="en-US" altLang="ja-JP" dirty="0" err="1"/>
              <a:t>asin</a:t>
            </a:r>
            <a:r>
              <a:rPr lang="en-US" altLang="ja-JP" dirty="0"/>
              <a:t>(), exp(), </a:t>
            </a:r>
            <a:r>
              <a:rPr lang="en-US" altLang="ja-JP" dirty="0" err="1"/>
              <a:t>sqrt</a:t>
            </a:r>
            <a:r>
              <a:rPr lang="en-US" altLang="ja-JP" dirty="0"/>
              <a:t>(), </a:t>
            </a:r>
            <a:r>
              <a:rPr lang="en-US" altLang="ja-JP" dirty="0" err="1"/>
              <a:t>pow</a:t>
            </a:r>
            <a:r>
              <a:rPr lang="en-US" altLang="ja-JP" dirty="0"/>
              <a:t>() </a:t>
            </a:r>
            <a:r>
              <a:rPr lang="ja-JP" altLang="en-US" dirty="0"/>
              <a:t>⇒ </a:t>
            </a:r>
            <a:r>
              <a:rPr lang="en-US" altLang="ja-JP" dirty="0"/>
              <a:t>WEB</a:t>
            </a:r>
            <a:r>
              <a:rPr lang="ja-JP" altLang="en-US" dirty="0"/>
              <a:t>検索</a:t>
            </a:r>
            <a:endParaRPr lang="en-US" altLang="ja-JP" dirty="0"/>
          </a:p>
          <a:p>
            <a:pPr>
              <a:buFont typeface="Wingdings" pitchFamily="2" charset="2"/>
              <a:buChar char="Ø"/>
            </a:pPr>
            <a:r>
              <a:rPr lang="ja-JP" altLang="en-US" dirty="0"/>
              <a:t>算術関数のオブジェクトファイルをリンクするため、</a:t>
            </a:r>
            <a:r>
              <a:rPr lang="en-US" altLang="ja-JP" dirty="0"/>
              <a:t>Eclipse</a:t>
            </a:r>
            <a:r>
              <a:rPr lang="ja-JP" altLang="en-US" dirty="0"/>
              <a:t>はリンク時に「</a:t>
            </a:r>
            <a:r>
              <a:rPr lang="en-US" altLang="ja-JP" dirty="0"/>
              <a:t>-lm</a:t>
            </a:r>
            <a:r>
              <a:rPr lang="ja-JP" altLang="en-US" dirty="0"/>
              <a:t>」のオプションを自動的につける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en-US" altLang="ja-JP" dirty="0"/>
              <a:t> $ </a:t>
            </a:r>
            <a:r>
              <a:rPr lang="en-US" altLang="ja-JP" dirty="0" err="1"/>
              <a:t>gcc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FF0000"/>
                </a:solidFill>
              </a:rPr>
              <a:t>-lm</a:t>
            </a:r>
            <a:r>
              <a:rPr lang="en-US" altLang="ja-JP" dirty="0"/>
              <a:t> EX5-4.o EX5-4-1.o</a:t>
            </a:r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既に準備されている「オブジェクトファイル」を「ライブラリ」と呼びます</a:t>
            </a:r>
            <a:endParaRPr lang="en-US" altLang="ja-JP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9060" y="23091"/>
            <a:ext cx="8229600" cy="810635"/>
          </a:xfrm>
        </p:spPr>
        <p:txBody>
          <a:bodyPr/>
          <a:lstStyle/>
          <a:p>
            <a:r>
              <a:rPr kumimoji="1" lang="ja-JP" altLang="en-US" dirty="0"/>
              <a:t>実習結果のレポート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999219"/>
            <a:ext cx="8364979" cy="5558715"/>
          </a:xfrm>
        </p:spPr>
        <p:txBody>
          <a:bodyPr>
            <a:normAutofit/>
          </a:bodyPr>
          <a:lstStyle/>
          <a:p>
            <a:r>
              <a:rPr lang="ja-JP" altLang="en-US" dirty="0"/>
              <a:t>課題</a:t>
            </a:r>
            <a:r>
              <a:rPr lang="en-US" altLang="ja-JP" dirty="0"/>
              <a:t>5-3</a:t>
            </a:r>
            <a:r>
              <a:rPr lang="ja-JP" altLang="en-US" dirty="0"/>
              <a:t>の</a:t>
            </a:r>
            <a:r>
              <a:rPr kumimoji="1" lang="ja-JP" altLang="en-US" dirty="0"/>
              <a:t>ソースファイル「</a:t>
            </a:r>
            <a:r>
              <a:rPr lang="en-US" altLang="ja-JP" dirty="0"/>
              <a:t>EX5</a:t>
            </a:r>
            <a:r>
              <a:rPr kumimoji="1" lang="en-US" altLang="ja-JP" dirty="0"/>
              <a:t>-3.c</a:t>
            </a:r>
            <a:r>
              <a:rPr kumimoji="1" lang="ja-JP" altLang="en-US" dirty="0"/>
              <a:t>」</a:t>
            </a:r>
            <a:r>
              <a:rPr lang="ja-JP" altLang="en-US" dirty="0"/>
              <a:t>を添付ファイルにしてメールを送ってください。</a:t>
            </a:r>
            <a:r>
              <a:rPr lang="en-US" altLang="ja-JP" dirty="0"/>
              <a:t>(</a:t>
            </a:r>
            <a:r>
              <a:rPr lang="ja-JP" altLang="en-US" dirty="0"/>
              <a:t>発展課題は不要</a:t>
            </a:r>
            <a:r>
              <a:rPr lang="en-US" altLang="ja-JP" dirty="0"/>
              <a:t>)</a:t>
            </a:r>
          </a:p>
          <a:p>
            <a:r>
              <a:rPr kumimoji="1" lang="ja-JP" altLang="en-US" dirty="0"/>
              <a:t>宛先： </a:t>
            </a:r>
            <a:r>
              <a:rPr kumimoji="1" lang="en-US" altLang="ja-JP" dirty="0">
                <a:hlinkClick r:id="rId3"/>
              </a:rPr>
              <a:t>muroo@cc.tuat</a:t>
            </a:r>
            <a:r>
              <a:rPr lang="en-US" altLang="ja-JP" dirty="0">
                <a:hlinkClick r:id="rId3"/>
              </a:rPr>
              <a:t>.ac.jp</a:t>
            </a:r>
            <a:endParaRPr lang="en-US" altLang="ja-JP" dirty="0"/>
          </a:p>
          <a:p>
            <a:r>
              <a:rPr kumimoji="1" lang="ja-JP" altLang="en-US" dirty="0"/>
              <a:t>件名：コンピュータ基礎実験</a:t>
            </a:r>
            <a:r>
              <a:rPr kumimoji="1" lang="en-US" altLang="ja-JP" dirty="0"/>
              <a:t>5</a:t>
            </a:r>
          </a:p>
          <a:p>
            <a:r>
              <a:rPr lang="ja-JP" altLang="en-US" dirty="0"/>
              <a:t>本文：感想および一言</a:t>
            </a:r>
            <a:endParaRPr kumimoji="1" lang="en-US" altLang="ja-JP" dirty="0"/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6246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99FF9F"/>
                </a:solidFill>
              </a:rPr>
              <a:t>「関数と分割コンパイル」の復習</a:t>
            </a:r>
            <a:endParaRPr kumimoji="1" lang="ja-JP" altLang="en-US" dirty="0">
              <a:solidFill>
                <a:srgbClr val="99FF9F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918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ja-JP" altLang="en-US" dirty="0"/>
              <a:t>「関数」：データ処理の「ひとまとまり」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「</a:t>
            </a:r>
            <a:r>
              <a:rPr lang="en-US" altLang="ja-JP" dirty="0"/>
              <a:t>f(</a:t>
            </a:r>
            <a:r>
              <a:rPr lang="en-US" altLang="ja-JP" dirty="0" err="1"/>
              <a:t>a,b</a:t>
            </a:r>
            <a:r>
              <a:rPr lang="en-US" altLang="ja-JP" dirty="0"/>
              <a:t>)</a:t>
            </a:r>
            <a:r>
              <a:rPr lang="ja-JP" altLang="en-US" dirty="0"/>
              <a:t>」は、データ</a:t>
            </a:r>
            <a:r>
              <a:rPr lang="en-US" altLang="ja-JP" dirty="0" err="1"/>
              <a:t>a,b</a:t>
            </a:r>
            <a:r>
              <a:rPr lang="ja-JP" altLang="en-US" dirty="0"/>
              <a:t>に対する、決まった処理（計算や文字出力等）を表す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見通しのよさ、定型処理の繰り返し</a:t>
            </a:r>
            <a:endParaRPr lang="en-US" altLang="ja-JP" dirty="0"/>
          </a:p>
          <a:p>
            <a:pPr>
              <a:buFont typeface="Wingdings" pitchFamily="2" charset="2"/>
              <a:buChar char="Ø"/>
            </a:pPr>
            <a:r>
              <a:rPr lang="ja-JP" altLang="en-US" dirty="0"/>
              <a:t>「分割コンパイル」：巨大なプログラムを複数のファイルに分けて、個々でコンパイル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編集、変更、分担開発が容易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コンパイル時間の短縮</a:t>
            </a:r>
            <a:endParaRPr lang="en-US" altLang="ja-JP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分割コンパイルの手順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3321996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「</a:t>
            </a:r>
            <a:r>
              <a:rPr lang="en-US" altLang="ja-JP" dirty="0"/>
              <a:t>EX</a:t>
            </a:r>
            <a:r>
              <a:rPr kumimoji="1" lang="en-US" altLang="ja-JP" dirty="0"/>
              <a:t>4-7.c</a:t>
            </a:r>
            <a:r>
              <a:rPr kumimoji="1" lang="ja-JP" altLang="en-US" dirty="0"/>
              <a:t>」をコンパイル</a:t>
            </a:r>
            <a:endParaRPr kumimoji="1" lang="en-US" altLang="ja-JP" dirty="0"/>
          </a:p>
          <a:p>
            <a:pPr lvl="2">
              <a:buNone/>
            </a:pPr>
            <a:r>
              <a:rPr lang="en-US" altLang="ja-JP" dirty="0"/>
              <a:t>$ </a:t>
            </a:r>
            <a:r>
              <a:rPr lang="en-US" altLang="ja-JP" dirty="0" err="1"/>
              <a:t>gcc</a:t>
            </a:r>
            <a:r>
              <a:rPr lang="en-US" altLang="ja-JP" dirty="0"/>
              <a:t> -c EX4-7.c </a:t>
            </a:r>
            <a:r>
              <a:rPr kumimoji="1" lang="ja-JP" altLang="en-US" dirty="0"/>
              <a:t>⇒ </a:t>
            </a:r>
            <a:r>
              <a:rPr lang="en-US" altLang="ja-JP" dirty="0"/>
              <a:t>EX4-7.o </a:t>
            </a:r>
            <a:r>
              <a:rPr lang="ja-JP" altLang="en-US" dirty="0"/>
              <a:t>（オブジェクトファイル）</a:t>
            </a:r>
            <a:endParaRPr lang="en-US" altLang="ja-JP" dirty="0"/>
          </a:p>
          <a:p>
            <a:r>
              <a:rPr lang="ja-JP" altLang="en-US" dirty="0"/>
              <a:t>「</a:t>
            </a:r>
            <a:r>
              <a:rPr lang="en-US" altLang="ja-JP" dirty="0"/>
              <a:t>EX4-7-1.c</a:t>
            </a:r>
            <a:r>
              <a:rPr lang="ja-JP" altLang="en-US" dirty="0"/>
              <a:t>」をコンパイル</a:t>
            </a:r>
            <a:endParaRPr lang="en-US" altLang="ja-JP" dirty="0"/>
          </a:p>
          <a:p>
            <a:pPr lvl="2">
              <a:buNone/>
            </a:pPr>
            <a:r>
              <a:rPr lang="en-US" altLang="ja-JP" dirty="0"/>
              <a:t>$ </a:t>
            </a:r>
            <a:r>
              <a:rPr lang="en-US" altLang="ja-JP" dirty="0" err="1"/>
              <a:t>gcc</a:t>
            </a:r>
            <a:r>
              <a:rPr lang="en-US" altLang="ja-JP" dirty="0"/>
              <a:t> -c EX4-7-1.c </a:t>
            </a:r>
            <a:r>
              <a:rPr lang="ja-JP" altLang="en-US" dirty="0"/>
              <a:t>⇒ </a:t>
            </a:r>
            <a:r>
              <a:rPr lang="en-US" altLang="ja-JP" dirty="0"/>
              <a:t>EX4-7-1.o </a:t>
            </a:r>
            <a:r>
              <a:rPr lang="ja-JP" altLang="en-US" dirty="0"/>
              <a:t>（オブジェクトファイル）</a:t>
            </a:r>
            <a:endParaRPr lang="en-US" altLang="ja-JP" dirty="0"/>
          </a:p>
          <a:p>
            <a:r>
              <a:rPr lang="ja-JP" altLang="en-US" dirty="0"/>
              <a:t>「</a:t>
            </a:r>
            <a:r>
              <a:rPr lang="en-US" altLang="ja-JP" dirty="0"/>
              <a:t>EX4-7.o, EX4-7-1.o</a:t>
            </a:r>
            <a:r>
              <a:rPr lang="ja-JP" altLang="en-US" dirty="0"/>
              <a:t>」をリンク</a:t>
            </a:r>
            <a:endParaRPr lang="en-US" altLang="ja-JP" dirty="0"/>
          </a:p>
          <a:p>
            <a:pPr lvl="2">
              <a:buNone/>
            </a:pPr>
            <a:r>
              <a:rPr lang="en-US" altLang="ja-JP" dirty="0"/>
              <a:t>$ </a:t>
            </a:r>
            <a:r>
              <a:rPr lang="en-US" altLang="ja-JP" dirty="0" err="1"/>
              <a:t>gcc</a:t>
            </a:r>
            <a:r>
              <a:rPr lang="en-US" altLang="ja-JP" dirty="0"/>
              <a:t> EX4-7.o EX4-7-1.o </a:t>
            </a:r>
            <a:r>
              <a:rPr lang="ja-JP" altLang="en-US" dirty="0"/>
              <a:t>⇒ </a:t>
            </a:r>
            <a:r>
              <a:rPr lang="en-US" altLang="ja-JP" dirty="0"/>
              <a:t>EX4-7.exe</a:t>
            </a:r>
            <a:r>
              <a:rPr lang="ja-JP" altLang="en-US" dirty="0"/>
              <a:t> （実行ファイル）</a:t>
            </a:r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62714" y="4717074"/>
            <a:ext cx="1114151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ja-JP" b="1" dirty="0"/>
              <a:t>EX</a:t>
            </a:r>
            <a:r>
              <a:rPr kumimoji="1" lang="en-US" altLang="ja-JP" b="1" dirty="0"/>
              <a:t>4-7.c</a:t>
            </a:r>
            <a:endParaRPr kumimoji="1" lang="ja-JP" altLang="en-US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762714" y="5514741"/>
            <a:ext cx="1072730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ja-JP" b="1" dirty="0"/>
              <a:t>EX</a:t>
            </a:r>
            <a:r>
              <a:rPr kumimoji="1" lang="en-US" altLang="ja-JP" b="1" dirty="0"/>
              <a:t>4-7-1.c</a:t>
            </a:r>
            <a:endParaRPr kumimoji="1" lang="ja-JP" altLang="en-US" b="1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246135" y="4717074"/>
            <a:ext cx="912429" cy="3693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ja-JP" b="1" dirty="0">
                <a:solidFill>
                  <a:srgbClr val="FFFF00"/>
                </a:solidFill>
              </a:rPr>
              <a:t>EX</a:t>
            </a:r>
            <a:r>
              <a:rPr kumimoji="1" lang="en-US" altLang="ja-JP" b="1" dirty="0">
                <a:solidFill>
                  <a:srgbClr val="FFFF00"/>
                </a:solidFill>
              </a:rPr>
              <a:t>4-7.o</a:t>
            </a:r>
            <a:endParaRPr kumimoji="1" lang="ja-JP" altLang="en-US" b="1" dirty="0">
              <a:solidFill>
                <a:srgbClr val="FFFF00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246135" y="5514741"/>
            <a:ext cx="1099981" cy="3693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ja-JP" b="1" dirty="0">
                <a:solidFill>
                  <a:srgbClr val="FFFF00"/>
                </a:solidFill>
              </a:rPr>
              <a:t>EX</a:t>
            </a:r>
            <a:r>
              <a:rPr kumimoji="1" lang="en-US" altLang="ja-JP" b="1" dirty="0">
                <a:solidFill>
                  <a:srgbClr val="FFFF00"/>
                </a:solidFill>
              </a:rPr>
              <a:t>4-7-1.o</a:t>
            </a:r>
            <a:endParaRPr kumimoji="1" lang="ja-JP" altLang="en-US" b="1" dirty="0">
              <a:solidFill>
                <a:srgbClr val="FFFF0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51221" y="6012727"/>
            <a:ext cx="1274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ソース</a:t>
            </a:r>
            <a:endParaRPr lang="en-US" altLang="ja-JP" dirty="0"/>
          </a:p>
          <a:p>
            <a:r>
              <a:rPr lang="ja-JP" altLang="en-US" dirty="0"/>
              <a:t>　　ファイル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152044" y="6012727"/>
            <a:ext cx="1582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オブジェクト</a:t>
            </a:r>
            <a:endParaRPr kumimoji="1" lang="en-US" altLang="ja-JP" dirty="0"/>
          </a:p>
          <a:p>
            <a:r>
              <a:rPr lang="ja-JP" altLang="en-US" dirty="0"/>
              <a:t>　　　　</a:t>
            </a:r>
            <a:r>
              <a:rPr kumimoji="1" lang="ja-JP" altLang="en-US" dirty="0"/>
              <a:t>ファイル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773921" y="5086406"/>
            <a:ext cx="1100045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dirty="0"/>
              <a:t>EX4-7</a:t>
            </a:r>
            <a:r>
              <a:rPr kumimoji="1" lang="en-US" altLang="ja-JP" dirty="0"/>
              <a:t>.exe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472096" y="5643395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実行ファイル</a:t>
            </a:r>
          </a:p>
        </p:txBody>
      </p:sp>
      <p:sp>
        <p:nvSpPr>
          <p:cNvPr id="14" name="右矢印 13"/>
          <p:cNvSpPr/>
          <p:nvPr/>
        </p:nvSpPr>
        <p:spPr>
          <a:xfrm>
            <a:off x="3037421" y="4717074"/>
            <a:ext cx="1114622" cy="276999"/>
          </a:xfrm>
          <a:prstGeom prst="rightArrow">
            <a:avLst/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右矢印 14"/>
          <p:cNvSpPr/>
          <p:nvPr/>
        </p:nvSpPr>
        <p:spPr>
          <a:xfrm>
            <a:off x="3037422" y="5514741"/>
            <a:ext cx="1114622" cy="276999"/>
          </a:xfrm>
          <a:prstGeom prst="rightArrow">
            <a:avLst/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025929" y="4994073"/>
            <a:ext cx="12202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コンパイル</a:t>
            </a:r>
            <a:endParaRPr kumimoji="1" lang="en-US" altLang="ja-JP" dirty="0"/>
          </a:p>
          <a:p>
            <a:r>
              <a:rPr lang="ja-JP" altLang="en-US" dirty="0"/>
              <a:t>  「</a:t>
            </a:r>
            <a:r>
              <a:rPr lang="en-US" altLang="ja-JP" dirty="0" err="1"/>
              <a:t>gcc</a:t>
            </a:r>
            <a:r>
              <a:rPr lang="en-US" altLang="ja-JP" dirty="0"/>
              <a:t> -c</a:t>
            </a:r>
            <a:r>
              <a:rPr lang="ja-JP" altLang="en-US" dirty="0"/>
              <a:t>」</a:t>
            </a:r>
            <a:endParaRPr kumimoji="1" lang="ja-JP" altLang="en-US" dirty="0"/>
          </a:p>
        </p:txBody>
      </p:sp>
      <p:sp>
        <p:nvSpPr>
          <p:cNvPr id="17" name="右矢印 16"/>
          <p:cNvSpPr/>
          <p:nvPr/>
        </p:nvSpPr>
        <p:spPr>
          <a:xfrm rot="973123">
            <a:off x="5552785" y="4881931"/>
            <a:ext cx="1065955" cy="224283"/>
          </a:xfrm>
          <a:prstGeom prst="rightArrow">
            <a:avLst/>
          </a:prstGeom>
          <a:gradFill flip="none" rotWithShape="1">
            <a:lin ang="108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右矢印 17"/>
          <p:cNvSpPr/>
          <p:nvPr/>
        </p:nvSpPr>
        <p:spPr>
          <a:xfrm rot="20291974">
            <a:off x="5559365" y="5402599"/>
            <a:ext cx="1065955" cy="224283"/>
          </a:xfrm>
          <a:prstGeom prst="rightArrow">
            <a:avLst/>
          </a:prstGeom>
          <a:gradFill flip="none" rotWithShape="1">
            <a:lin ang="108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384332" y="4994073"/>
            <a:ext cx="877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リンク</a:t>
            </a:r>
            <a:endParaRPr kumimoji="1" lang="en-US" altLang="ja-JP" dirty="0"/>
          </a:p>
          <a:p>
            <a:r>
              <a:rPr lang="ja-JP" altLang="en-US" dirty="0"/>
              <a:t>  「</a:t>
            </a:r>
            <a:r>
              <a:rPr lang="en-US" altLang="ja-JP" dirty="0" err="1"/>
              <a:t>gcc</a:t>
            </a:r>
            <a:r>
              <a:rPr lang="en-US" altLang="ja-JP" dirty="0"/>
              <a:t> </a:t>
            </a:r>
            <a:r>
              <a:rPr lang="ja-JP" altLang="en-US" dirty="0"/>
              <a:t>」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7644"/>
          </a:xfrm>
        </p:spPr>
        <p:txBody>
          <a:bodyPr>
            <a:normAutofit fontScale="90000"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前回</a:t>
            </a:r>
            <a:r>
              <a:rPr lang="ja-JP" altLang="en-US" dirty="0"/>
              <a:t>課題</a:t>
            </a:r>
            <a:r>
              <a:rPr lang="en-US" altLang="ja-JP" dirty="0"/>
              <a:t>EX4-9</a:t>
            </a:r>
            <a:r>
              <a:rPr lang="ja-JP" altLang="en-US" dirty="0"/>
              <a:t>：分割コンパイル</a:t>
            </a:r>
            <a:r>
              <a:rPr kumimoji="1" lang="en-US" altLang="ja-JP" dirty="0"/>
              <a:t>:</a:t>
            </a:r>
            <a:br>
              <a:rPr kumimoji="1" lang="en-US" altLang="ja-JP" dirty="0"/>
            </a:br>
            <a:r>
              <a:rPr lang="en-US" altLang="ja-JP" dirty="0"/>
              <a:t>EX4-9</a:t>
            </a:r>
            <a:r>
              <a:rPr kumimoji="1" lang="en-US" altLang="ja-JP" dirty="0"/>
              <a:t>.c, </a:t>
            </a:r>
            <a:r>
              <a:rPr lang="en-US" altLang="ja-JP" dirty="0"/>
              <a:t>EX4</a:t>
            </a:r>
            <a:r>
              <a:rPr kumimoji="1" lang="en-US" altLang="ja-JP" dirty="0"/>
              <a:t>-9-1.c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0696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ja-JP" dirty="0"/>
              <a:t>(</a:t>
            </a:r>
            <a:r>
              <a:rPr lang="en-US" altLang="ja-JP" dirty="0" err="1"/>
              <a:t>a,b</a:t>
            </a:r>
            <a:r>
              <a:rPr lang="en-US" altLang="ja-JP" dirty="0"/>
              <a:t>)=(1,2)</a:t>
            </a:r>
            <a:r>
              <a:rPr lang="ja-JP" altLang="en-US" dirty="0" err="1"/>
              <a:t>、</a:t>
            </a:r>
            <a:r>
              <a:rPr lang="en-US" altLang="ja-JP" dirty="0"/>
              <a:t>(3,4)</a:t>
            </a:r>
            <a:r>
              <a:rPr lang="ja-JP" altLang="en-US" dirty="0" err="1"/>
              <a:t>、</a:t>
            </a:r>
            <a:r>
              <a:rPr lang="en-US" altLang="ja-JP" dirty="0"/>
              <a:t>(5,6)…(19,20)</a:t>
            </a:r>
            <a:r>
              <a:rPr lang="ja-JP" altLang="en-US" dirty="0"/>
              <a:t>の１０個の</a:t>
            </a:r>
            <a:r>
              <a:rPr lang="ja-JP" altLang="en-US" dirty="0">
                <a:solidFill>
                  <a:srgbClr val="FF0000"/>
                </a:solidFill>
              </a:rPr>
              <a:t>実数</a:t>
            </a:r>
            <a:r>
              <a:rPr lang="ja-JP" altLang="en-US" dirty="0"/>
              <a:t>の組に対し、積</a:t>
            </a:r>
            <a:r>
              <a:rPr lang="en-US" altLang="ja-JP" dirty="0"/>
              <a:t>a*b</a:t>
            </a:r>
            <a:r>
              <a:rPr lang="ja-JP" altLang="en-US" dirty="0" err="1"/>
              <a:t>、</a:t>
            </a:r>
            <a:r>
              <a:rPr lang="ja-JP" altLang="en-US" dirty="0"/>
              <a:t>商</a:t>
            </a:r>
            <a:r>
              <a:rPr lang="en-US" altLang="ja-JP" dirty="0"/>
              <a:t>a/b</a:t>
            </a:r>
            <a:r>
              <a:rPr lang="ja-JP" altLang="en-US" dirty="0"/>
              <a:t>を計算するプログラムを、「</a:t>
            </a:r>
            <a:r>
              <a:rPr lang="en-US" altLang="ja-JP" dirty="0"/>
              <a:t>main()</a:t>
            </a:r>
            <a:r>
              <a:rPr lang="ja-JP" altLang="en-US" dirty="0"/>
              <a:t>」（</a:t>
            </a:r>
            <a:r>
              <a:rPr lang="en-US" altLang="ja-JP" dirty="0"/>
              <a:t>EX4-9.c</a:t>
            </a:r>
            <a:r>
              <a:rPr lang="ja-JP" altLang="en-US" dirty="0"/>
              <a:t>）と「</a:t>
            </a:r>
            <a:r>
              <a:rPr lang="en-US" altLang="ja-JP" dirty="0" err="1"/>
              <a:t>basiccalc</a:t>
            </a:r>
            <a:r>
              <a:rPr lang="en-US" altLang="ja-JP" dirty="0"/>
              <a:t>()</a:t>
            </a:r>
            <a:r>
              <a:rPr lang="ja-JP" altLang="en-US" dirty="0"/>
              <a:t>」</a:t>
            </a:r>
            <a:r>
              <a:rPr lang="en-US" altLang="ja-JP" dirty="0"/>
              <a:t>(EX4-9-1.c)</a:t>
            </a:r>
            <a:r>
              <a:rPr lang="ja-JP" altLang="en-US" dirty="0"/>
              <a:t>の２つのソースファイルに分けて、分割コンパイルせよ。</a:t>
            </a:r>
            <a:endParaRPr lang="en-US" altLang="ja-JP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274637"/>
            <a:ext cx="6890657" cy="1457343"/>
          </a:xfrm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前回</a:t>
            </a:r>
            <a:r>
              <a:rPr lang="ja-JP" altLang="en-US" dirty="0"/>
              <a:t>課題</a:t>
            </a:r>
            <a:r>
              <a:rPr lang="en-US" altLang="ja-JP" dirty="0"/>
              <a:t>EX4-9</a:t>
            </a:r>
            <a:r>
              <a:rPr lang="ja-JP" altLang="en-US" dirty="0"/>
              <a:t>答例</a:t>
            </a:r>
            <a:br>
              <a:rPr lang="en-US" altLang="ja-JP" dirty="0"/>
            </a:br>
            <a:r>
              <a:rPr lang="en-US" altLang="ja-JP" dirty="0"/>
              <a:t>EX4</a:t>
            </a:r>
            <a:r>
              <a:rPr kumimoji="1" lang="en-US" altLang="ja-JP" dirty="0"/>
              <a:t>-9.c, </a:t>
            </a:r>
            <a:r>
              <a:rPr lang="en-US" altLang="ja-JP" dirty="0"/>
              <a:t>EX4</a:t>
            </a:r>
            <a:r>
              <a:rPr kumimoji="1" lang="en-US" altLang="ja-JP" dirty="0"/>
              <a:t>-9-1.c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41514" y="2193645"/>
            <a:ext cx="3973286" cy="4401205"/>
          </a:xfrm>
          <a:prstGeom prst="rect">
            <a:avLst/>
          </a:prstGeom>
          <a:noFill/>
          <a:ln>
            <a:solidFill>
              <a:srgbClr val="00009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solidFill>
                  <a:srgbClr val="FF0000"/>
                </a:solidFill>
              </a:rPr>
              <a:t>void </a:t>
            </a:r>
            <a:r>
              <a:rPr lang="en-US" altLang="ja-JP" sz="2000" dirty="0" err="1">
                <a:solidFill>
                  <a:srgbClr val="FF0000"/>
                </a:solidFill>
              </a:rPr>
              <a:t>basiccalc</a:t>
            </a:r>
            <a:r>
              <a:rPr lang="en-US" altLang="ja-JP" sz="2000" dirty="0">
                <a:solidFill>
                  <a:srgbClr val="FF0000"/>
                </a:solidFill>
              </a:rPr>
              <a:t>(float a, float b);</a:t>
            </a:r>
          </a:p>
          <a:p>
            <a:endParaRPr lang="en-US" altLang="ja-JP" sz="2000" dirty="0">
              <a:solidFill>
                <a:srgbClr val="0000FF"/>
              </a:solidFill>
            </a:endParaRPr>
          </a:p>
          <a:p>
            <a:r>
              <a:rPr lang="en-US" altLang="ja-JP" sz="2000" dirty="0" err="1">
                <a:solidFill>
                  <a:srgbClr val="0000FF"/>
                </a:solidFill>
              </a:rPr>
              <a:t>int</a:t>
            </a:r>
            <a:r>
              <a:rPr lang="en-US" altLang="ja-JP" sz="2000" dirty="0">
                <a:solidFill>
                  <a:srgbClr val="0000FF"/>
                </a:solidFill>
              </a:rPr>
              <a:t> main(void)</a:t>
            </a:r>
          </a:p>
          <a:p>
            <a:r>
              <a:rPr kumimoji="1" lang="en-US" altLang="ja-JP" sz="2000" dirty="0">
                <a:solidFill>
                  <a:srgbClr val="0000FF"/>
                </a:solidFill>
              </a:rPr>
              <a:t>{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	float </a:t>
            </a:r>
            <a:r>
              <a:rPr lang="en-US" altLang="ja-JP" sz="2000" dirty="0" err="1">
                <a:solidFill>
                  <a:srgbClr val="0000FF"/>
                </a:solidFill>
              </a:rPr>
              <a:t>a,b</a:t>
            </a:r>
            <a:r>
              <a:rPr lang="en-US" altLang="ja-JP" sz="2000" dirty="0">
                <a:solidFill>
                  <a:srgbClr val="0000FF"/>
                </a:solidFill>
              </a:rPr>
              <a:t>;</a:t>
            </a:r>
          </a:p>
          <a:p>
            <a:endParaRPr lang="en-US" altLang="ja-JP" sz="2000" dirty="0">
              <a:solidFill>
                <a:srgbClr val="0000FF"/>
              </a:solidFill>
            </a:endParaRPr>
          </a:p>
          <a:p>
            <a:r>
              <a:rPr lang="en-US" altLang="ja-JP" sz="2000" dirty="0">
                <a:solidFill>
                  <a:srgbClr val="0000FF"/>
                </a:solidFill>
              </a:rPr>
              <a:t>	a=1; b=2;  </a:t>
            </a:r>
            <a:r>
              <a:rPr lang="en-US" altLang="ja-JP" sz="2000" dirty="0" err="1">
                <a:solidFill>
                  <a:srgbClr val="0000FF"/>
                </a:solidFill>
              </a:rPr>
              <a:t>basiccalc</a:t>
            </a:r>
            <a:r>
              <a:rPr lang="en-US" altLang="ja-JP" sz="2000" dirty="0">
                <a:solidFill>
                  <a:srgbClr val="0000FF"/>
                </a:solidFill>
              </a:rPr>
              <a:t>(</a:t>
            </a:r>
            <a:r>
              <a:rPr lang="en-US" altLang="ja-JP" sz="2000" dirty="0" err="1">
                <a:solidFill>
                  <a:srgbClr val="0000FF"/>
                </a:solidFill>
              </a:rPr>
              <a:t>a,b</a:t>
            </a:r>
            <a:r>
              <a:rPr lang="en-US" altLang="ja-JP" sz="2000" dirty="0">
                <a:solidFill>
                  <a:srgbClr val="0000FF"/>
                </a:solidFill>
              </a:rPr>
              <a:t>);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	a=3; b=4;  </a:t>
            </a:r>
            <a:r>
              <a:rPr lang="en-US" altLang="ja-JP" sz="2000" dirty="0" err="1">
                <a:solidFill>
                  <a:srgbClr val="0000FF"/>
                </a:solidFill>
              </a:rPr>
              <a:t>basiccalc</a:t>
            </a:r>
            <a:r>
              <a:rPr lang="en-US" altLang="ja-JP" sz="2000" dirty="0">
                <a:solidFill>
                  <a:srgbClr val="0000FF"/>
                </a:solidFill>
              </a:rPr>
              <a:t>(</a:t>
            </a:r>
            <a:r>
              <a:rPr lang="en-US" altLang="ja-JP" sz="2000" dirty="0" err="1">
                <a:solidFill>
                  <a:srgbClr val="0000FF"/>
                </a:solidFill>
              </a:rPr>
              <a:t>a,b</a:t>
            </a:r>
            <a:r>
              <a:rPr lang="en-US" altLang="ja-JP" sz="2000" dirty="0">
                <a:solidFill>
                  <a:srgbClr val="0000FF"/>
                </a:solidFill>
              </a:rPr>
              <a:t>);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	a=5; b=6;  </a:t>
            </a:r>
            <a:r>
              <a:rPr lang="en-US" altLang="ja-JP" sz="2000" dirty="0" err="1">
                <a:solidFill>
                  <a:srgbClr val="0000FF"/>
                </a:solidFill>
              </a:rPr>
              <a:t>basiccalc</a:t>
            </a:r>
            <a:r>
              <a:rPr lang="en-US" altLang="ja-JP" sz="2000" dirty="0">
                <a:solidFill>
                  <a:srgbClr val="0000FF"/>
                </a:solidFill>
              </a:rPr>
              <a:t>(</a:t>
            </a:r>
            <a:r>
              <a:rPr lang="en-US" altLang="ja-JP" sz="2000" dirty="0" err="1">
                <a:solidFill>
                  <a:srgbClr val="0000FF"/>
                </a:solidFill>
              </a:rPr>
              <a:t>a,b</a:t>
            </a:r>
            <a:r>
              <a:rPr lang="en-US" altLang="ja-JP" sz="2000" dirty="0">
                <a:solidFill>
                  <a:srgbClr val="0000FF"/>
                </a:solidFill>
              </a:rPr>
              <a:t>);</a:t>
            </a:r>
          </a:p>
          <a:p>
            <a:endParaRPr lang="en-US" altLang="ja-JP" sz="2000" dirty="0">
              <a:solidFill>
                <a:srgbClr val="0000FF"/>
              </a:solidFill>
            </a:endParaRPr>
          </a:p>
          <a:p>
            <a:r>
              <a:rPr lang="en-US" altLang="ja-JP" sz="2000" dirty="0">
                <a:solidFill>
                  <a:srgbClr val="0000FF"/>
                </a:solidFill>
              </a:rPr>
              <a:t>	a=17; b=18;  </a:t>
            </a:r>
            <a:r>
              <a:rPr lang="en-US" altLang="ja-JP" sz="2000" dirty="0" err="1">
                <a:solidFill>
                  <a:srgbClr val="0000FF"/>
                </a:solidFill>
              </a:rPr>
              <a:t>basiccalc</a:t>
            </a:r>
            <a:r>
              <a:rPr lang="en-US" altLang="ja-JP" sz="2000" dirty="0">
                <a:solidFill>
                  <a:srgbClr val="0000FF"/>
                </a:solidFill>
              </a:rPr>
              <a:t>(</a:t>
            </a:r>
            <a:r>
              <a:rPr lang="en-US" altLang="ja-JP" sz="2000" dirty="0" err="1">
                <a:solidFill>
                  <a:srgbClr val="0000FF"/>
                </a:solidFill>
              </a:rPr>
              <a:t>a,b</a:t>
            </a:r>
            <a:r>
              <a:rPr lang="en-US" altLang="ja-JP" sz="2000" dirty="0">
                <a:solidFill>
                  <a:srgbClr val="0000FF"/>
                </a:solidFill>
              </a:rPr>
              <a:t>);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	a=19; b=20;  </a:t>
            </a:r>
            <a:r>
              <a:rPr lang="en-US" altLang="ja-JP" sz="2000" dirty="0" err="1">
                <a:solidFill>
                  <a:srgbClr val="0000FF"/>
                </a:solidFill>
              </a:rPr>
              <a:t>basiccalc</a:t>
            </a:r>
            <a:r>
              <a:rPr lang="en-US" altLang="ja-JP" sz="2000" dirty="0">
                <a:solidFill>
                  <a:srgbClr val="0000FF"/>
                </a:solidFill>
              </a:rPr>
              <a:t>(</a:t>
            </a:r>
            <a:r>
              <a:rPr lang="en-US" altLang="ja-JP" sz="2000" dirty="0" err="1">
                <a:solidFill>
                  <a:srgbClr val="0000FF"/>
                </a:solidFill>
              </a:rPr>
              <a:t>a,b</a:t>
            </a:r>
            <a:r>
              <a:rPr lang="en-US" altLang="ja-JP" sz="2000" dirty="0">
                <a:solidFill>
                  <a:srgbClr val="0000FF"/>
                </a:solidFill>
              </a:rPr>
              <a:t>);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	return 0;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}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01092" y="2193645"/>
            <a:ext cx="3985708" cy="3170099"/>
          </a:xfrm>
          <a:prstGeom prst="rect">
            <a:avLst/>
          </a:prstGeom>
          <a:noFill/>
          <a:ln>
            <a:solidFill>
              <a:srgbClr val="00009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solidFill>
                  <a:srgbClr val="FF0000"/>
                </a:solidFill>
              </a:rPr>
              <a:t>#include &lt;</a:t>
            </a:r>
            <a:r>
              <a:rPr lang="en-US" altLang="ja-JP" sz="2000" dirty="0" err="1">
                <a:solidFill>
                  <a:srgbClr val="FF0000"/>
                </a:solidFill>
              </a:rPr>
              <a:t>stdio.h</a:t>
            </a:r>
            <a:r>
              <a:rPr lang="en-US" altLang="ja-JP" sz="2000" dirty="0">
                <a:solidFill>
                  <a:srgbClr val="FF0000"/>
                </a:solidFill>
              </a:rPr>
              <a:t>&gt;</a:t>
            </a:r>
          </a:p>
          <a:p>
            <a:endParaRPr lang="en-US" altLang="ja-JP" sz="2000" dirty="0">
              <a:solidFill>
                <a:srgbClr val="0000FF"/>
              </a:solidFill>
            </a:endParaRPr>
          </a:p>
          <a:p>
            <a:r>
              <a:rPr lang="en-US" altLang="ja-JP" sz="2000" dirty="0">
                <a:solidFill>
                  <a:srgbClr val="0000FF"/>
                </a:solidFill>
              </a:rPr>
              <a:t>void </a:t>
            </a:r>
            <a:r>
              <a:rPr lang="en-US" altLang="ja-JP" sz="2000" dirty="0" err="1">
                <a:solidFill>
                  <a:srgbClr val="0000FF"/>
                </a:solidFill>
              </a:rPr>
              <a:t>basiccalc</a:t>
            </a:r>
            <a:r>
              <a:rPr lang="en-US" altLang="ja-JP" sz="2000" dirty="0">
                <a:solidFill>
                  <a:srgbClr val="0000FF"/>
                </a:solidFill>
              </a:rPr>
              <a:t>(float a, float b)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{</a:t>
            </a:r>
          </a:p>
          <a:p>
            <a:r>
              <a:rPr lang="ja-JP" altLang="en-US" sz="2000" dirty="0">
                <a:solidFill>
                  <a:srgbClr val="0000FF"/>
                </a:solidFill>
              </a:rPr>
              <a:t>    </a:t>
            </a:r>
            <a:r>
              <a:rPr lang="en-US" altLang="ja-JP" sz="2000" dirty="0">
                <a:solidFill>
                  <a:srgbClr val="0000FF"/>
                </a:solidFill>
              </a:rPr>
              <a:t>float </a:t>
            </a:r>
            <a:r>
              <a:rPr lang="en-US" altLang="ja-JP" sz="2000" dirty="0" err="1">
                <a:solidFill>
                  <a:srgbClr val="0000FF"/>
                </a:solidFill>
              </a:rPr>
              <a:t>c,d</a:t>
            </a:r>
            <a:r>
              <a:rPr lang="en-US" altLang="ja-JP" sz="2000" dirty="0">
                <a:solidFill>
                  <a:srgbClr val="0000FF"/>
                </a:solidFill>
              </a:rPr>
              <a:t>;</a:t>
            </a:r>
          </a:p>
          <a:p>
            <a:endParaRPr lang="en-US" altLang="ja-JP" sz="2000" dirty="0">
              <a:solidFill>
                <a:srgbClr val="0000FF"/>
              </a:solidFill>
            </a:endParaRPr>
          </a:p>
          <a:p>
            <a:r>
              <a:rPr lang="en-US" altLang="ja-JP" sz="2000" dirty="0">
                <a:solidFill>
                  <a:srgbClr val="0000FF"/>
                </a:solidFill>
              </a:rPr>
              <a:t>    c=a*b</a:t>
            </a:r>
            <a:r>
              <a:rPr lang="en-US" altLang="ja-JP" sz="2000">
                <a:solidFill>
                  <a:srgbClr val="0000FF"/>
                </a:solidFill>
              </a:rPr>
              <a:t>;   d=</a:t>
            </a:r>
            <a:r>
              <a:rPr lang="en-US" altLang="ja-JP" sz="2000" dirty="0">
                <a:solidFill>
                  <a:srgbClr val="0000FF"/>
                </a:solidFill>
              </a:rPr>
              <a:t>a/b; 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    </a:t>
            </a:r>
            <a:r>
              <a:rPr lang="en-US" altLang="ja-JP" sz="2000" dirty="0" err="1">
                <a:solidFill>
                  <a:srgbClr val="0000FF"/>
                </a:solidFill>
              </a:rPr>
              <a:t>printf</a:t>
            </a:r>
            <a:r>
              <a:rPr lang="en-US" altLang="ja-JP" sz="2000" dirty="0">
                <a:solidFill>
                  <a:srgbClr val="0000FF"/>
                </a:solidFill>
              </a:rPr>
              <a:t>(”a=%f b=%f </a:t>
            </a:r>
            <a:r>
              <a:rPr lang="ja-JP" altLang="en-US" sz="2000" dirty="0">
                <a:solidFill>
                  <a:srgbClr val="0000FF"/>
                </a:solidFill>
              </a:rPr>
              <a:t>の時、</a:t>
            </a:r>
            <a:r>
              <a:rPr lang="en-US" altLang="ja-JP" sz="2000" dirty="0">
                <a:solidFill>
                  <a:srgbClr val="0000FF"/>
                </a:solidFill>
              </a:rPr>
              <a:t>”,</a:t>
            </a:r>
            <a:r>
              <a:rPr lang="en-US" altLang="ja-JP" sz="2000" dirty="0" err="1">
                <a:solidFill>
                  <a:srgbClr val="0000FF"/>
                </a:solidFill>
              </a:rPr>
              <a:t>a,b</a:t>
            </a:r>
            <a:r>
              <a:rPr lang="en-US" altLang="ja-JP" sz="2000" dirty="0">
                <a:solidFill>
                  <a:srgbClr val="0000FF"/>
                </a:solidFill>
              </a:rPr>
              <a:t>);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    </a:t>
            </a:r>
            <a:r>
              <a:rPr lang="en-US" altLang="ja-JP" sz="2000" dirty="0" err="1">
                <a:solidFill>
                  <a:srgbClr val="0000FF"/>
                </a:solidFill>
              </a:rPr>
              <a:t>printf</a:t>
            </a:r>
            <a:r>
              <a:rPr lang="en-US" altLang="ja-JP" sz="2000" dirty="0">
                <a:solidFill>
                  <a:srgbClr val="0000FF"/>
                </a:solidFill>
              </a:rPr>
              <a:t>(”</a:t>
            </a:r>
            <a:r>
              <a:rPr lang="ja-JP" altLang="en-US" sz="2000" dirty="0">
                <a:solidFill>
                  <a:srgbClr val="0000FF"/>
                </a:solidFill>
              </a:rPr>
              <a:t>積</a:t>
            </a:r>
            <a:r>
              <a:rPr lang="en-US" altLang="ja-JP" sz="2000" dirty="0">
                <a:solidFill>
                  <a:srgbClr val="0000FF"/>
                </a:solidFill>
              </a:rPr>
              <a:t>%f </a:t>
            </a:r>
            <a:r>
              <a:rPr lang="ja-JP" altLang="en-US" sz="2000" dirty="0">
                <a:solidFill>
                  <a:srgbClr val="0000FF"/>
                </a:solidFill>
              </a:rPr>
              <a:t>商</a:t>
            </a:r>
            <a:r>
              <a:rPr lang="en-US" altLang="ja-JP" sz="2000" dirty="0">
                <a:solidFill>
                  <a:srgbClr val="0000FF"/>
                </a:solidFill>
              </a:rPr>
              <a:t>%f\</a:t>
            </a:r>
            <a:r>
              <a:rPr lang="en-US" altLang="ja-JP" sz="2000" dirty="0" err="1">
                <a:solidFill>
                  <a:srgbClr val="0000FF"/>
                </a:solidFill>
              </a:rPr>
              <a:t>n”,c,d</a:t>
            </a:r>
            <a:r>
              <a:rPr lang="en-US" altLang="ja-JP" sz="2000" dirty="0">
                <a:solidFill>
                  <a:srgbClr val="0000FF"/>
                </a:solidFill>
              </a:rPr>
              <a:t>);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}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1514" y="1731980"/>
            <a:ext cx="1258678" cy="461665"/>
          </a:xfrm>
          <a:prstGeom prst="rect">
            <a:avLst/>
          </a:prstGeom>
          <a:noFill/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solidFill>
                  <a:srgbClr val="0000FF"/>
                </a:solidFill>
              </a:rPr>
              <a:t>EX4-9</a:t>
            </a:r>
            <a:r>
              <a:rPr kumimoji="1" lang="en-US" altLang="ja-JP" sz="2400" dirty="0">
                <a:solidFill>
                  <a:srgbClr val="0000FF"/>
                </a:solidFill>
              </a:rPr>
              <a:t>.c: </a:t>
            </a:r>
            <a:endParaRPr kumimoji="1" lang="ja-JP" altLang="en-US" sz="2400" dirty="0">
              <a:solidFill>
                <a:srgbClr val="0000FF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701092" y="1731980"/>
            <a:ext cx="1508746" cy="461665"/>
          </a:xfrm>
          <a:prstGeom prst="rect">
            <a:avLst/>
          </a:prstGeom>
          <a:noFill/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solidFill>
                  <a:srgbClr val="0000FF"/>
                </a:solidFill>
              </a:rPr>
              <a:t>EX4</a:t>
            </a:r>
            <a:r>
              <a:rPr kumimoji="1" lang="en-US" altLang="ja-JP" sz="2400" dirty="0">
                <a:solidFill>
                  <a:srgbClr val="0000FF"/>
                </a:solidFill>
              </a:rPr>
              <a:t>-9-1.c: </a:t>
            </a:r>
            <a:endParaRPr kumimoji="1" lang="ja-JP" altLang="en-US" sz="2400" dirty="0">
              <a:solidFill>
                <a:srgbClr val="0000FF"/>
              </a:solidFill>
            </a:endParaRPr>
          </a:p>
        </p:txBody>
      </p:sp>
      <p:sp>
        <p:nvSpPr>
          <p:cNvPr id="11" name="円形吹き出し 10"/>
          <p:cNvSpPr/>
          <p:nvPr/>
        </p:nvSpPr>
        <p:spPr>
          <a:xfrm>
            <a:off x="135635" y="2046514"/>
            <a:ext cx="3344984" cy="720623"/>
          </a:xfrm>
          <a:prstGeom prst="wedgeEllipseCallout">
            <a:avLst>
              <a:gd name="adj1" fmla="val 31543"/>
              <a:gd name="adj2" fmla="val 88510"/>
            </a:avLst>
          </a:prstGeom>
          <a:noFill/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形吹き出し 11"/>
          <p:cNvSpPr/>
          <p:nvPr/>
        </p:nvSpPr>
        <p:spPr>
          <a:xfrm>
            <a:off x="4701092" y="2046514"/>
            <a:ext cx="2085112" cy="720623"/>
          </a:xfrm>
          <a:prstGeom prst="wedgeEllipseCallout">
            <a:avLst>
              <a:gd name="adj1" fmla="val 65706"/>
              <a:gd name="adj2" fmla="val -85208"/>
            </a:avLst>
          </a:prstGeom>
          <a:noFill/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698939" y="3048000"/>
            <a:ext cx="2828749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22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0000FF"/>
                </a:solidFill>
              </a:rPr>
              <a:t>このファイル内では定義されていない「</a:t>
            </a:r>
            <a:r>
              <a:rPr kumimoji="1" lang="en-US" altLang="ja-JP" dirty="0" err="1">
                <a:solidFill>
                  <a:srgbClr val="0000FF"/>
                </a:solidFill>
              </a:rPr>
              <a:t>basiccalc</a:t>
            </a:r>
            <a:r>
              <a:rPr lang="ja-JP" altLang="en-US" dirty="0">
                <a:solidFill>
                  <a:srgbClr val="0000FF"/>
                </a:solidFill>
              </a:rPr>
              <a:t>」</a:t>
            </a:r>
            <a:endParaRPr lang="en-US" altLang="ja-JP" dirty="0">
              <a:solidFill>
                <a:srgbClr val="0000FF"/>
              </a:solidFill>
            </a:endParaRPr>
          </a:p>
          <a:p>
            <a:r>
              <a:rPr kumimoji="1" lang="ja-JP" altLang="en-US" dirty="0">
                <a:solidFill>
                  <a:srgbClr val="0000FF"/>
                </a:solidFill>
              </a:rPr>
              <a:t>という関数を使うことを宣言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786204" y="1123184"/>
            <a:ext cx="2133600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22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rgbClr val="0000FF"/>
                </a:solidFill>
              </a:rPr>
              <a:t>「</a:t>
            </a:r>
            <a:r>
              <a:rPr lang="en-US" altLang="ja-JP" dirty="0" err="1">
                <a:solidFill>
                  <a:srgbClr val="0000FF"/>
                </a:solidFill>
              </a:rPr>
              <a:t>printf</a:t>
            </a:r>
            <a:r>
              <a:rPr lang="en-US" altLang="ja-JP" dirty="0">
                <a:solidFill>
                  <a:srgbClr val="0000FF"/>
                </a:solidFill>
              </a:rPr>
              <a:t>()</a:t>
            </a:r>
            <a:r>
              <a:rPr lang="ja-JP" altLang="en-US" dirty="0">
                <a:solidFill>
                  <a:srgbClr val="0000FF"/>
                </a:solidFill>
              </a:rPr>
              <a:t>」は、このファイル内で使う</a:t>
            </a:r>
            <a:endParaRPr lang="en-US" altLang="ja-JP" dirty="0">
              <a:solidFill>
                <a:srgbClr val="0000FF"/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570351" y="4906169"/>
          <a:ext cx="25717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数式" r:id="rId3" imgW="75960" imgH="190440" progId="Equation.3">
                  <p:embed/>
                </p:oleObj>
              </mc:Choice>
              <mc:Fallback>
                <p:oleObj name="数式" r:id="rId3" imgW="75960" imgH="1904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351" y="4906169"/>
                        <a:ext cx="257175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12FF0E"/>
                </a:solidFill>
              </a:rPr>
              <a:t>分割コンパイルの利点（例：</a:t>
            </a:r>
            <a:r>
              <a:rPr lang="en-US" altLang="ja-JP" dirty="0">
                <a:solidFill>
                  <a:srgbClr val="12FF0E"/>
                </a:solidFill>
              </a:rPr>
              <a:t>EX4-9</a:t>
            </a:r>
            <a:r>
              <a:rPr lang="ja-JP" altLang="en-US" dirty="0">
                <a:solidFill>
                  <a:srgbClr val="12FF0E"/>
                </a:solidFill>
              </a:rPr>
              <a:t>）</a:t>
            </a:r>
            <a:endParaRPr kumimoji="1" lang="ja-JP" altLang="en-US" dirty="0">
              <a:solidFill>
                <a:srgbClr val="12FF0E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7079" y="1600200"/>
            <a:ext cx="8697433" cy="4756150"/>
          </a:xfrm>
        </p:spPr>
        <p:txBody>
          <a:bodyPr>
            <a:normAutofit/>
          </a:bodyPr>
          <a:lstStyle/>
          <a:p>
            <a:pPr marL="571500" indent="-514350">
              <a:buFont typeface="Wingdings" pitchFamily="2" charset="2"/>
              <a:buChar char="Ø"/>
            </a:pPr>
            <a:r>
              <a:rPr lang="ja-JP" altLang="en-US" dirty="0"/>
              <a:t>複数のプロジェクトからソースをコピーして再利用可能</a:t>
            </a:r>
            <a:endParaRPr lang="en-US" altLang="ja-JP" dirty="0"/>
          </a:p>
          <a:p>
            <a:pPr lvl="1"/>
            <a:r>
              <a:rPr lang="ja-JP" altLang="en-US" dirty="0"/>
              <a:t>類似のプロジェクト</a:t>
            </a:r>
            <a:r>
              <a:rPr lang="en-US" altLang="ja-JP" dirty="0"/>
              <a:t>EX4-6</a:t>
            </a:r>
            <a:r>
              <a:rPr lang="ja-JP" altLang="en-US" dirty="0"/>
              <a:t>（「</a:t>
            </a:r>
            <a:r>
              <a:rPr lang="en-US" altLang="ja-JP" dirty="0"/>
              <a:t>EX4-6.c</a:t>
            </a:r>
            <a:r>
              <a:rPr lang="ja-JP" altLang="en-US" dirty="0"/>
              <a:t>」）と</a:t>
            </a:r>
            <a:r>
              <a:rPr lang="en-US" altLang="ja-JP" dirty="0"/>
              <a:t>EX4-7</a:t>
            </a:r>
            <a:r>
              <a:rPr lang="ja-JP" altLang="en-US" dirty="0"/>
              <a:t>（「</a:t>
            </a:r>
            <a:r>
              <a:rPr lang="en-US" altLang="ja-JP" dirty="0"/>
              <a:t>EX4-7-1.c</a:t>
            </a:r>
            <a:r>
              <a:rPr lang="ja-JP" altLang="en-US" dirty="0"/>
              <a:t>」）のソースを組み合わせて再利用</a:t>
            </a:r>
            <a:endParaRPr lang="en-US" altLang="ja-JP" dirty="0"/>
          </a:p>
          <a:p>
            <a:pPr lvl="1"/>
            <a:r>
              <a:rPr lang="ja-JP" altLang="en-US" dirty="0"/>
              <a:t>手順</a:t>
            </a:r>
            <a:endParaRPr lang="en-US" altLang="ja-JP" dirty="0"/>
          </a:p>
          <a:p>
            <a:pPr marL="1371600" lvl="2" indent="-457200">
              <a:buFont typeface="+mj-lt"/>
              <a:buAutoNum type="arabicPeriod"/>
            </a:pPr>
            <a:r>
              <a:rPr lang="en-US" altLang="ja-JP" dirty="0"/>
              <a:t>EX4-9</a:t>
            </a:r>
            <a:r>
              <a:rPr lang="ja-JP" altLang="en-US" dirty="0"/>
              <a:t>にもともとある「</a:t>
            </a:r>
            <a:r>
              <a:rPr lang="en-US" altLang="ja-JP" dirty="0"/>
              <a:t>EX4-9.c</a:t>
            </a:r>
            <a:r>
              <a:rPr lang="ja-JP" altLang="en-US" dirty="0"/>
              <a:t>」を「削除」</a:t>
            </a:r>
            <a:endParaRPr lang="en-US" altLang="ja-JP" dirty="0"/>
          </a:p>
          <a:p>
            <a:pPr marL="1371600" lvl="2" indent="-457200">
              <a:buFont typeface="+mj-lt"/>
              <a:buAutoNum type="arabicPeriod"/>
            </a:pPr>
            <a:r>
              <a:rPr lang="en-US" altLang="ja-JP" dirty="0"/>
              <a:t>EX4-6</a:t>
            </a:r>
            <a:r>
              <a:rPr lang="ja-JP" altLang="en-US" dirty="0"/>
              <a:t>から「</a:t>
            </a:r>
            <a:r>
              <a:rPr lang="en-US" altLang="ja-JP" dirty="0"/>
              <a:t>EX4-6.c</a:t>
            </a:r>
            <a:r>
              <a:rPr lang="ja-JP" altLang="en-US" dirty="0"/>
              <a:t>」をコピーし、「</a:t>
            </a:r>
            <a:r>
              <a:rPr lang="en-US" altLang="ja-JP" dirty="0"/>
              <a:t>EX4-9.c</a:t>
            </a:r>
            <a:r>
              <a:rPr lang="ja-JP" altLang="en-US" dirty="0"/>
              <a:t>」に「名前変更」してから改造</a:t>
            </a:r>
            <a:endParaRPr lang="en-US" altLang="ja-JP" dirty="0"/>
          </a:p>
          <a:p>
            <a:pPr marL="1371600" lvl="2" indent="-457200">
              <a:buFont typeface="+mj-lt"/>
              <a:buAutoNum type="arabicPeriod"/>
            </a:pPr>
            <a:r>
              <a:rPr lang="en-US" altLang="ja-JP" dirty="0"/>
              <a:t>EX4-7</a:t>
            </a:r>
            <a:r>
              <a:rPr lang="ja-JP" altLang="en-US" dirty="0"/>
              <a:t>から「</a:t>
            </a:r>
            <a:r>
              <a:rPr lang="en-US" altLang="ja-JP" dirty="0"/>
              <a:t>EX4-7-1.c</a:t>
            </a:r>
            <a:r>
              <a:rPr lang="ja-JP" altLang="en-US" dirty="0"/>
              <a:t>」をコピーし、「</a:t>
            </a:r>
            <a:r>
              <a:rPr lang="en-US" altLang="ja-JP" dirty="0"/>
              <a:t>EX4-9-1.c</a:t>
            </a:r>
            <a:r>
              <a:rPr lang="ja-JP" altLang="en-US" dirty="0"/>
              <a:t>」に「名前変更」してから改造</a:t>
            </a:r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99FF9F"/>
                </a:solidFill>
              </a:rPr>
              <a:t>キーボードからの入力</a:t>
            </a:r>
            <a:endParaRPr kumimoji="1" lang="ja-JP" altLang="en-US" dirty="0">
              <a:solidFill>
                <a:srgbClr val="99FF9F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918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ja-JP" altLang="en-US" dirty="0"/>
              <a:t>コンピューターは、「キーボード」や「マウス」、「タブレット」などからデータを入力することができます</a:t>
            </a:r>
            <a:endParaRPr lang="en-US" altLang="ja-JP" dirty="0"/>
          </a:p>
          <a:p>
            <a:pPr>
              <a:buFont typeface="Wingdings" pitchFamily="2" charset="2"/>
              <a:buChar char="Ø"/>
            </a:pPr>
            <a:r>
              <a:rPr lang="ja-JP" altLang="en-US" dirty="0"/>
              <a:t>例えば、「四則計算プログラム」でもキーボードから好きな数を入力して計算できると便利ですね</a:t>
            </a:r>
            <a:endParaRPr lang="en-US" altLang="ja-JP" dirty="0"/>
          </a:p>
          <a:p>
            <a:pPr>
              <a:buFont typeface="Wingdings" pitchFamily="2" charset="2"/>
              <a:buChar char="Ø"/>
            </a:pPr>
            <a:r>
              <a:rPr lang="en-US" altLang="ja-JP" dirty="0"/>
              <a:t>C</a:t>
            </a:r>
            <a:r>
              <a:rPr lang="ja-JP" altLang="en-US" dirty="0"/>
              <a:t>言語では、「データの入力」も、「関数」（入出力関数）を利用して実現可能です</a:t>
            </a:r>
            <a:endParaRPr lang="en-US" altLang="ja-JP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000090"/>
                </a:solidFill>
              </a:rPr>
              <a:t>キーボード</a:t>
            </a:r>
            <a:r>
              <a:rPr lang="ja-JP" altLang="en-US" dirty="0">
                <a:solidFill>
                  <a:srgbClr val="000090"/>
                </a:solidFill>
              </a:rPr>
              <a:t>入力関数「</a:t>
            </a:r>
            <a:r>
              <a:rPr lang="en-US" altLang="ja-JP" dirty="0" err="1">
                <a:solidFill>
                  <a:srgbClr val="000090"/>
                </a:solidFill>
              </a:rPr>
              <a:t>scanf</a:t>
            </a:r>
            <a:r>
              <a:rPr lang="en-US" altLang="ja-JP" dirty="0">
                <a:solidFill>
                  <a:srgbClr val="000090"/>
                </a:solidFill>
              </a:rPr>
              <a:t>()</a:t>
            </a:r>
            <a:r>
              <a:rPr lang="ja-JP" altLang="en-US" dirty="0">
                <a:solidFill>
                  <a:srgbClr val="000090"/>
                </a:solidFill>
              </a:rPr>
              <a:t>」</a:t>
            </a:r>
            <a:endParaRPr kumimoji="1" lang="ja-JP" altLang="en-US" dirty="0">
              <a:solidFill>
                <a:srgbClr val="00009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78472"/>
            <a:ext cx="8229600" cy="4525963"/>
          </a:xfrm>
          <a:ln w="28575" cmpd="sng">
            <a:solidFill>
              <a:srgbClr val="FF49E5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b="1" dirty="0">
                <a:solidFill>
                  <a:srgbClr val="000090"/>
                </a:solidFill>
                <a:latin typeface="Times New Roman"/>
                <a:cs typeface="Times New Roman"/>
              </a:rPr>
              <a:t>変数型宣言</a:t>
            </a:r>
            <a:endParaRPr lang="en-US" altLang="ja-JP" b="1" dirty="0">
              <a:solidFill>
                <a:srgbClr val="00009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altLang="ja-JP" b="1" dirty="0">
                <a:solidFill>
                  <a:srgbClr val="000090"/>
                </a:solidFill>
                <a:latin typeface="Times New Roman"/>
                <a:cs typeface="Times New Roman"/>
              </a:rPr>
              <a:t>     </a:t>
            </a:r>
            <a:r>
              <a:rPr lang="en-US" altLang="ja-JP" b="1" dirty="0" err="1">
                <a:solidFill>
                  <a:srgbClr val="000090"/>
                </a:solidFill>
                <a:latin typeface="Times New Roman"/>
                <a:cs typeface="Times New Roman"/>
              </a:rPr>
              <a:t>i</a:t>
            </a:r>
            <a:r>
              <a:rPr kumimoji="1" lang="en-US" altLang="ja-JP" b="1" dirty="0" err="1">
                <a:solidFill>
                  <a:srgbClr val="000090"/>
                </a:solidFill>
                <a:latin typeface="Times New Roman"/>
                <a:cs typeface="Times New Roman"/>
              </a:rPr>
              <a:t>nt</a:t>
            </a:r>
            <a:r>
              <a:rPr kumimoji="1" lang="en-US" altLang="ja-JP" b="1" dirty="0">
                <a:solidFill>
                  <a:srgbClr val="000090"/>
                </a:solidFill>
                <a:latin typeface="Times New Roman"/>
                <a:cs typeface="Times New Roman"/>
              </a:rPr>
              <a:t> a;</a:t>
            </a:r>
          </a:p>
          <a:p>
            <a:pPr marL="0" indent="0">
              <a:buNone/>
            </a:pPr>
            <a:r>
              <a:rPr lang="ja-JP" altLang="en-US" b="1" dirty="0">
                <a:solidFill>
                  <a:srgbClr val="000090"/>
                </a:solidFill>
                <a:latin typeface="Times New Roman"/>
                <a:cs typeface="Times New Roman"/>
              </a:rPr>
              <a:t>のあとに</a:t>
            </a:r>
            <a:endParaRPr kumimoji="1" lang="en-US" altLang="ja-JP" b="1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kumimoji="1" lang="en-US" altLang="ja-JP" b="1" dirty="0">
                <a:solidFill>
                  <a:srgbClr val="FF0000"/>
                </a:solidFill>
                <a:latin typeface="Times New Roman"/>
                <a:cs typeface="Times New Roman"/>
              </a:rPr>
              <a:t>	 </a:t>
            </a:r>
            <a:r>
              <a:rPr kumimoji="1" lang="en-US" altLang="ja-JP" b="1" dirty="0" err="1">
                <a:solidFill>
                  <a:srgbClr val="FF0000"/>
                </a:solidFill>
                <a:latin typeface="Times New Roman"/>
                <a:cs typeface="Times New Roman"/>
              </a:rPr>
              <a:t>scanf</a:t>
            </a:r>
            <a:r>
              <a:rPr kumimoji="1" lang="en-US" altLang="ja-JP" b="1" dirty="0">
                <a:solidFill>
                  <a:srgbClr val="FF0000"/>
                </a:solidFill>
                <a:latin typeface="Times New Roman"/>
                <a:cs typeface="Times New Roman"/>
              </a:rPr>
              <a:t>(”%d”, &amp;a);</a:t>
            </a:r>
          </a:p>
          <a:p>
            <a:pPr marL="0" indent="0">
              <a:buNone/>
            </a:pPr>
            <a:r>
              <a:rPr kumimoji="1" lang="ja-JP" altLang="en-US" b="1" dirty="0">
                <a:solidFill>
                  <a:srgbClr val="000090"/>
                </a:solidFill>
                <a:latin typeface="Times New Roman"/>
                <a:cs typeface="Times New Roman"/>
              </a:rPr>
              <a:t>とすると，キーボードから入力した整数</a:t>
            </a:r>
            <a:r>
              <a:rPr lang="ja-JP" altLang="en-US" b="1" dirty="0">
                <a:solidFill>
                  <a:srgbClr val="000090"/>
                </a:solidFill>
                <a:latin typeface="Times New Roman"/>
                <a:cs typeface="Times New Roman"/>
              </a:rPr>
              <a:t>の値が</a:t>
            </a:r>
            <a:endParaRPr lang="en-US" altLang="ja-JP" b="1" dirty="0">
              <a:solidFill>
                <a:srgbClr val="00009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kumimoji="1" lang="en-US" altLang="ja-JP" b="1" dirty="0">
                <a:solidFill>
                  <a:srgbClr val="000090"/>
                </a:solidFill>
                <a:latin typeface="Times New Roman"/>
                <a:cs typeface="Times New Roman"/>
              </a:rPr>
              <a:t>a</a:t>
            </a:r>
            <a:r>
              <a:rPr kumimoji="1" lang="ja-JP" altLang="en-US" b="1" dirty="0">
                <a:solidFill>
                  <a:srgbClr val="000090"/>
                </a:solidFill>
                <a:latin typeface="Times New Roman"/>
                <a:cs typeface="Times New Roman"/>
              </a:rPr>
              <a:t>に入力される．</a:t>
            </a:r>
            <a:endParaRPr kumimoji="1" lang="en-US" altLang="ja-JP" b="1" dirty="0">
              <a:solidFill>
                <a:srgbClr val="00009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kumimoji="1" lang="en-US" altLang="ja-JP" b="1" dirty="0">
              <a:solidFill>
                <a:srgbClr val="000090"/>
              </a:solidFill>
              <a:latin typeface="Times New Roman"/>
              <a:cs typeface="Times New Roman"/>
            </a:endParaRPr>
          </a:p>
          <a:p>
            <a:endParaRPr kumimoji="1" lang="en-US" altLang="ja-JP" b="1" dirty="0">
              <a:solidFill>
                <a:srgbClr val="000090"/>
              </a:solidFill>
              <a:latin typeface="Times New Roman"/>
              <a:cs typeface="Times New Roman"/>
            </a:endParaRPr>
          </a:p>
          <a:p>
            <a:endParaRPr kumimoji="1" lang="ja-JP" altLang="en-US" b="1" dirty="0">
              <a:solidFill>
                <a:srgbClr val="000090"/>
              </a:solidFill>
              <a:latin typeface="Times New Roman"/>
              <a:cs typeface="Times New Roman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635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646246"/>
            <a:ext cx="8229600" cy="5660217"/>
          </a:xfrm>
          <a:ln>
            <a:noFill/>
          </a:ln>
        </p:spPr>
        <p:txBody>
          <a:bodyPr>
            <a:normAutofit/>
          </a:bodyPr>
          <a:lstStyle/>
          <a:p>
            <a:r>
              <a:rPr kumimoji="1" lang="ja-JP" altLang="en-US" sz="2800" dirty="0"/>
              <a:t>２つ以上の数の場合も同様に</a:t>
            </a:r>
            <a:endParaRPr kumimoji="1" lang="en-US" altLang="ja-JP" sz="2800" dirty="0"/>
          </a:p>
          <a:p>
            <a:pPr marL="0" indent="0">
              <a:buNone/>
            </a:pPr>
            <a:r>
              <a:rPr lang="en-US" altLang="ja-JP" sz="2800" dirty="0"/>
              <a:t>   </a:t>
            </a:r>
            <a:r>
              <a:rPr lang="en-US" altLang="ja-JP" sz="28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int</a:t>
            </a:r>
            <a:r>
              <a:rPr lang="en-US" altLang="ja-JP" sz="2800" b="1" dirty="0">
                <a:latin typeface="Times New Roman"/>
                <a:cs typeface="Times New Roman"/>
              </a:rPr>
              <a:t> a, b, c, …, ;</a:t>
            </a:r>
            <a:r>
              <a:rPr lang="ja-JP" altLang="en-US" sz="2800" b="1" dirty="0">
                <a:latin typeface="Times New Roman"/>
                <a:cs typeface="Times New Roman"/>
              </a:rPr>
              <a:t>　　</a:t>
            </a:r>
            <a:endParaRPr lang="en-US" altLang="ja-JP" sz="2800" b="1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altLang="ja-JP" sz="2800" b="1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altLang="ja-JP" sz="2800" b="1" dirty="0">
                <a:latin typeface="Times New Roman"/>
                <a:cs typeface="Times New Roman"/>
              </a:rPr>
              <a:t>	</a:t>
            </a:r>
            <a:r>
              <a:rPr lang="en-US" altLang="ja-JP" sz="2800" b="1" dirty="0" err="1">
                <a:latin typeface="Times New Roman"/>
                <a:cs typeface="Times New Roman"/>
              </a:rPr>
              <a:t>printf</a:t>
            </a:r>
            <a:r>
              <a:rPr lang="en-US" altLang="ja-JP" sz="2800" b="1" dirty="0">
                <a:latin typeface="Times New Roman"/>
                <a:cs typeface="Times New Roman"/>
              </a:rPr>
              <a:t>(”2</a:t>
            </a:r>
            <a:r>
              <a:rPr lang="ja-JP" altLang="en-US" sz="2800" b="1" dirty="0">
                <a:latin typeface="Times New Roman"/>
                <a:cs typeface="Times New Roman"/>
              </a:rPr>
              <a:t>つの整数</a:t>
            </a:r>
            <a:r>
              <a:rPr lang="en-US" altLang="ja-JP" sz="2800" b="1" dirty="0">
                <a:latin typeface="Times New Roman"/>
                <a:cs typeface="Times New Roman"/>
              </a:rPr>
              <a:t>? ”);</a:t>
            </a:r>
          </a:p>
          <a:p>
            <a:pPr marL="0" indent="0">
              <a:buNone/>
            </a:pPr>
            <a:r>
              <a:rPr lang="en-US" altLang="ja-JP" sz="2800" b="1" dirty="0">
                <a:latin typeface="Times New Roman"/>
                <a:cs typeface="Times New Roman"/>
              </a:rPr>
              <a:t>	</a:t>
            </a:r>
            <a:r>
              <a:rPr lang="en-US" altLang="ja-JP" sz="2800" b="1" dirty="0" err="1">
                <a:solidFill>
                  <a:srgbClr val="0000FF"/>
                </a:solidFill>
                <a:latin typeface="Times New Roman"/>
                <a:cs typeface="Times New Roman"/>
              </a:rPr>
              <a:t>scanf</a:t>
            </a:r>
            <a:r>
              <a:rPr lang="en-US" altLang="ja-JP"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(”</a:t>
            </a:r>
            <a:r>
              <a:rPr lang="en-US" altLang="ja-JP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%d %d</a:t>
            </a:r>
            <a:r>
              <a:rPr lang="en-US" altLang="ja-JP"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”, </a:t>
            </a:r>
            <a:r>
              <a:rPr lang="en-US" altLang="ja-JP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&amp;</a:t>
            </a:r>
            <a:r>
              <a:rPr lang="en-US" altLang="ja-JP"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a, </a:t>
            </a:r>
            <a:r>
              <a:rPr lang="en-US" altLang="ja-JP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&amp;</a:t>
            </a:r>
            <a:r>
              <a:rPr lang="en-US" altLang="ja-JP"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b);</a:t>
            </a:r>
          </a:p>
          <a:p>
            <a:pPr marL="0" indent="0">
              <a:buNone/>
            </a:pPr>
            <a:endParaRPr lang="en-US" altLang="ja-JP" sz="2800" b="1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ja-JP" altLang="en-US" sz="2800" b="1" dirty="0">
                <a:latin typeface="Times New Roman"/>
                <a:cs typeface="Times New Roman"/>
              </a:rPr>
              <a:t>・</a:t>
            </a:r>
            <a:r>
              <a:rPr lang="en-US" altLang="ja-JP" sz="2800" b="1" dirty="0">
                <a:latin typeface="Times New Roman"/>
                <a:cs typeface="Times New Roman"/>
              </a:rPr>
              <a:t> </a:t>
            </a:r>
            <a:r>
              <a:rPr lang="ja-JP" altLang="en-US" sz="2800" b="1" dirty="0">
                <a:latin typeface="Times New Roman"/>
                <a:cs typeface="Times New Roman"/>
              </a:rPr>
              <a:t>実数型なら</a:t>
            </a:r>
            <a:endParaRPr lang="en-US" altLang="ja-JP" sz="2800" b="1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altLang="ja-JP" sz="2800" b="1" dirty="0">
                <a:latin typeface="Times New Roman"/>
                <a:cs typeface="Times New Roman"/>
              </a:rPr>
              <a:t>     </a:t>
            </a:r>
            <a:r>
              <a:rPr lang="en-US" altLang="ja-JP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float</a:t>
            </a:r>
            <a:r>
              <a:rPr lang="en-US" altLang="ja-JP" sz="2800" b="1" dirty="0">
                <a:latin typeface="Times New Roman"/>
                <a:cs typeface="Times New Roman"/>
              </a:rPr>
              <a:t> x;</a:t>
            </a:r>
          </a:p>
          <a:p>
            <a:pPr marL="0" indent="0">
              <a:buNone/>
            </a:pPr>
            <a:endParaRPr lang="en-US" altLang="ja-JP" sz="2800" b="1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altLang="ja-JP" sz="2800" b="1" dirty="0">
                <a:latin typeface="Times New Roman"/>
                <a:cs typeface="Times New Roman"/>
              </a:rPr>
              <a:t>	</a:t>
            </a:r>
            <a:r>
              <a:rPr lang="en-US" altLang="ja-JP" sz="2800" b="1" dirty="0" err="1">
                <a:latin typeface="Times New Roman"/>
                <a:cs typeface="Times New Roman"/>
              </a:rPr>
              <a:t>printf</a:t>
            </a:r>
            <a:r>
              <a:rPr lang="en-US" altLang="ja-JP" sz="2800" b="1" dirty="0">
                <a:latin typeface="Times New Roman"/>
                <a:cs typeface="Times New Roman"/>
              </a:rPr>
              <a:t>(”x= ”);</a:t>
            </a:r>
          </a:p>
          <a:p>
            <a:pPr marL="0" indent="0">
              <a:buNone/>
            </a:pPr>
            <a:r>
              <a:rPr lang="en-US" altLang="ja-JP" sz="2800" b="1" dirty="0">
                <a:latin typeface="Times New Roman"/>
                <a:cs typeface="Times New Roman"/>
              </a:rPr>
              <a:t>	</a:t>
            </a:r>
            <a:r>
              <a:rPr lang="en-US" altLang="ja-JP" sz="2800" b="1" dirty="0" err="1">
                <a:solidFill>
                  <a:srgbClr val="0000FF"/>
                </a:solidFill>
                <a:latin typeface="Times New Roman"/>
                <a:cs typeface="Times New Roman"/>
              </a:rPr>
              <a:t>scanf</a:t>
            </a:r>
            <a:r>
              <a:rPr lang="en-US" altLang="ja-JP"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(”</a:t>
            </a:r>
            <a:r>
              <a:rPr lang="en-US" altLang="ja-JP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%f</a:t>
            </a:r>
            <a:r>
              <a:rPr lang="en-US" altLang="ja-JP"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”, </a:t>
            </a:r>
            <a:r>
              <a:rPr lang="en-US" altLang="ja-JP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&amp;</a:t>
            </a:r>
            <a:r>
              <a:rPr lang="en-US" altLang="ja-JP"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x);</a:t>
            </a:r>
          </a:p>
          <a:p>
            <a:pPr marL="0" indent="0">
              <a:buNone/>
            </a:pPr>
            <a:endParaRPr lang="en-US" altLang="ja-JP" sz="2800" b="1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kumimoji="1" lang="ja-JP" altLang="en-US" sz="2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76062" y="1261752"/>
            <a:ext cx="21323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solidFill>
                  <a:srgbClr val="008000"/>
                </a:solidFill>
              </a:rPr>
              <a:t>☜ </a:t>
            </a:r>
            <a:r>
              <a:rPr kumimoji="1" lang="ja-JP" altLang="en-US" sz="2400" dirty="0">
                <a:solidFill>
                  <a:srgbClr val="008000"/>
                </a:solidFill>
              </a:rPr>
              <a:t>整数型の</a:t>
            </a:r>
            <a:endParaRPr kumimoji="1" lang="en-US" altLang="ja-JP" sz="2400" dirty="0">
              <a:solidFill>
                <a:srgbClr val="008000"/>
              </a:solidFill>
            </a:endParaRPr>
          </a:p>
          <a:p>
            <a:r>
              <a:rPr lang="ja-JP" altLang="ja-JP" sz="2400" dirty="0">
                <a:solidFill>
                  <a:srgbClr val="008000"/>
                </a:solidFill>
              </a:rPr>
              <a:t>　</a:t>
            </a:r>
            <a:r>
              <a:rPr lang="ja-JP" altLang="en-US" sz="2400" dirty="0">
                <a:solidFill>
                  <a:srgbClr val="008000"/>
                </a:solidFill>
              </a:rPr>
              <a:t>　</a:t>
            </a:r>
            <a:r>
              <a:rPr kumimoji="1" lang="ja-JP" altLang="en-US" sz="2400" dirty="0">
                <a:solidFill>
                  <a:srgbClr val="008000"/>
                </a:solidFill>
              </a:rPr>
              <a:t>変数の場合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745846" y="3750362"/>
            <a:ext cx="20912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solidFill>
                  <a:srgbClr val="008000"/>
                </a:solidFill>
              </a:rPr>
              <a:t>☜ </a:t>
            </a:r>
            <a:r>
              <a:rPr lang="ja-JP" altLang="en-US" sz="2400" dirty="0">
                <a:solidFill>
                  <a:srgbClr val="008000"/>
                </a:solidFill>
              </a:rPr>
              <a:t>実</a:t>
            </a:r>
            <a:r>
              <a:rPr kumimoji="1" lang="ja-JP" altLang="en-US" sz="2400" dirty="0">
                <a:solidFill>
                  <a:srgbClr val="008000"/>
                </a:solidFill>
              </a:rPr>
              <a:t>数型の</a:t>
            </a:r>
            <a:endParaRPr kumimoji="1" lang="en-US" altLang="ja-JP" sz="2400" dirty="0">
              <a:solidFill>
                <a:srgbClr val="008000"/>
              </a:solidFill>
            </a:endParaRPr>
          </a:p>
          <a:p>
            <a:r>
              <a:rPr lang="ja-JP" altLang="ja-JP" sz="2400" dirty="0">
                <a:solidFill>
                  <a:srgbClr val="008000"/>
                </a:solidFill>
              </a:rPr>
              <a:t>　</a:t>
            </a:r>
            <a:r>
              <a:rPr lang="en-US" altLang="ja-JP" sz="2400" dirty="0">
                <a:solidFill>
                  <a:srgbClr val="008000"/>
                </a:solidFill>
              </a:rPr>
              <a:t>  </a:t>
            </a:r>
            <a:r>
              <a:rPr kumimoji="1" lang="ja-JP" altLang="en-US" sz="2400" dirty="0">
                <a:solidFill>
                  <a:srgbClr val="008000"/>
                </a:solidFill>
              </a:rPr>
              <a:t>変数の場合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005032" y="3622731"/>
            <a:ext cx="3681768" cy="2677656"/>
          </a:xfrm>
          <a:prstGeom prst="rect">
            <a:avLst/>
          </a:prstGeom>
          <a:noFill/>
          <a:ln w="28575" cmpd="sng">
            <a:solidFill>
              <a:srgbClr val="92A7FF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文字型なら</a:t>
            </a:r>
            <a:endParaRPr kumimoji="1" lang="en-US" altLang="ja-JP" sz="2800" dirty="0"/>
          </a:p>
          <a:p>
            <a:r>
              <a:rPr lang="en-US" altLang="ja-JP" sz="2800" dirty="0"/>
              <a:t> </a:t>
            </a:r>
            <a:r>
              <a:rPr lang="en-US" altLang="ja-JP" sz="2800" b="1" dirty="0">
                <a:latin typeface="Times New Roman"/>
                <a:cs typeface="Times New Roman"/>
              </a:rPr>
              <a:t>     </a:t>
            </a:r>
            <a:r>
              <a:rPr lang="en-US" altLang="ja-JP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char</a:t>
            </a:r>
            <a:r>
              <a:rPr lang="en-US" altLang="ja-JP" sz="2800" b="1" dirty="0">
                <a:latin typeface="Times New Roman"/>
                <a:cs typeface="Times New Roman"/>
              </a:rPr>
              <a:t> name[10];</a:t>
            </a:r>
          </a:p>
          <a:p>
            <a:endParaRPr kumimoji="1" lang="en-US" altLang="ja-JP" sz="2800" b="1" dirty="0">
              <a:latin typeface="Times New Roman"/>
              <a:cs typeface="Times New Roman"/>
            </a:endParaRPr>
          </a:p>
          <a:p>
            <a:r>
              <a:rPr lang="en-US" altLang="ja-JP" sz="2800" b="1" dirty="0">
                <a:latin typeface="Times New Roman"/>
                <a:cs typeface="Times New Roman"/>
              </a:rPr>
              <a:t>	</a:t>
            </a:r>
            <a:r>
              <a:rPr lang="en-US" altLang="ja-JP" sz="2800" b="1" dirty="0" err="1">
                <a:latin typeface="Times New Roman"/>
                <a:cs typeface="Times New Roman"/>
              </a:rPr>
              <a:t>printf</a:t>
            </a:r>
            <a:r>
              <a:rPr lang="en-US" altLang="ja-JP" sz="2800" b="1" dirty="0">
                <a:latin typeface="Times New Roman"/>
                <a:cs typeface="Times New Roman"/>
              </a:rPr>
              <a:t>(”%s”);</a:t>
            </a:r>
          </a:p>
          <a:p>
            <a:r>
              <a:rPr kumimoji="1" lang="en-US" altLang="ja-JP" sz="2800" b="1" dirty="0">
                <a:latin typeface="Times New Roman"/>
                <a:cs typeface="Times New Roman"/>
              </a:rPr>
              <a:t>	</a:t>
            </a:r>
            <a:r>
              <a:rPr kumimoji="1" lang="en-US" altLang="ja-JP" sz="2800" b="1" dirty="0" err="1">
                <a:solidFill>
                  <a:srgbClr val="0000FF"/>
                </a:solidFill>
                <a:latin typeface="Times New Roman"/>
                <a:cs typeface="Times New Roman"/>
              </a:rPr>
              <a:t>scanf</a:t>
            </a:r>
            <a:r>
              <a:rPr kumimoji="1" lang="en-US" altLang="ja-JP"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(”</a:t>
            </a:r>
            <a:r>
              <a:rPr kumimoji="1" lang="en-US" altLang="ja-JP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%s</a:t>
            </a:r>
            <a:r>
              <a:rPr kumimoji="1" lang="en-US" altLang="ja-JP"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”, name);</a:t>
            </a:r>
          </a:p>
          <a:p>
            <a:endParaRPr kumimoji="1" lang="en-US" altLang="ja-JP" sz="2800" b="1" dirty="0">
              <a:latin typeface="Times New Roman"/>
              <a:cs typeface="Times New Roman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457201" y="392152"/>
            <a:ext cx="6327334" cy="2857111"/>
          </a:xfrm>
          <a:prstGeom prst="rect">
            <a:avLst/>
          </a:prstGeom>
          <a:noFill/>
          <a:ln w="28575" cmpd="sng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457200" y="3619644"/>
            <a:ext cx="4417286" cy="2860209"/>
          </a:xfrm>
          <a:prstGeom prst="rect">
            <a:avLst/>
          </a:prstGeom>
          <a:noFill/>
          <a:ln w="28575" cmpd="sng">
            <a:solidFill>
              <a:srgbClr val="FF49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898270" y="3211256"/>
            <a:ext cx="1987894" cy="83099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ja-JP" altLang="ja-JP" sz="2400" dirty="0">
                <a:solidFill>
                  <a:srgbClr val="008000"/>
                </a:solidFill>
              </a:rPr>
              <a:t>　</a:t>
            </a:r>
            <a:r>
              <a:rPr lang="ja-JP" altLang="en-US" sz="2400" dirty="0">
                <a:solidFill>
                  <a:srgbClr val="008000"/>
                </a:solidFill>
              </a:rPr>
              <a:t>文字型変数</a:t>
            </a:r>
            <a:endParaRPr kumimoji="1" lang="en-US" altLang="ja-JP" sz="2400" dirty="0">
              <a:solidFill>
                <a:srgbClr val="008000"/>
              </a:solidFill>
            </a:endParaRPr>
          </a:p>
          <a:p>
            <a:r>
              <a:rPr lang="ja-JP" altLang="ja-JP" sz="2400" dirty="0">
                <a:solidFill>
                  <a:srgbClr val="008000"/>
                </a:solidFill>
              </a:rPr>
              <a:t>　</a:t>
            </a:r>
            <a:r>
              <a:rPr lang="en-US" altLang="ja-JP" sz="2400" dirty="0">
                <a:solidFill>
                  <a:srgbClr val="008000"/>
                </a:solidFill>
              </a:rPr>
              <a:t> ☟ </a:t>
            </a:r>
            <a:r>
              <a:rPr lang="ja-JP" altLang="en-US" sz="2400" dirty="0">
                <a:solidFill>
                  <a:srgbClr val="008000"/>
                </a:solidFill>
              </a:rPr>
              <a:t>　</a:t>
            </a:r>
            <a:r>
              <a:rPr kumimoji="1" lang="ja-JP" altLang="en-US" sz="2400" dirty="0">
                <a:solidFill>
                  <a:srgbClr val="008000"/>
                </a:solidFill>
              </a:rPr>
              <a:t>の場合</a:t>
            </a:r>
          </a:p>
        </p:txBody>
      </p:sp>
      <p:sp>
        <p:nvSpPr>
          <p:cNvPr id="10" name="線吹き出し 1 (枠付き) 9"/>
          <p:cNvSpPr/>
          <p:nvPr/>
        </p:nvSpPr>
        <p:spPr>
          <a:xfrm>
            <a:off x="6293649" y="6188342"/>
            <a:ext cx="1568744" cy="496924"/>
          </a:xfrm>
          <a:prstGeom prst="borderCallout1">
            <a:avLst>
              <a:gd name="adj1" fmla="val -5331"/>
              <a:gd name="adj2" fmla="val 69048"/>
              <a:gd name="adj3" fmla="val -90005"/>
              <a:gd name="adj4" fmla="val 73572"/>
            </a:avLst>
          </a:prstGeom>
          <a:solidFill>
            <a:schemeClr val="bg1"/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400" b="1" dirty="0">
                <a:solidFill>
                  <a:srgbClr val="660066"/>
                </a:solidFill>
                <a:latin typeface="Times New Roman"/>
                <a:cs typeface="Times New Roman"/>
              </a:rPr>
              <a:t>&amp;</a:t>
            </a:r>
            <a:r>
              <a:rPr lang="en-US" altLang="ja-JP" sz="2400" dirty="0">
                <a:solidFill>
                  <a:srgbClr val="660066"/>
                </a:solidFill>
              </a:rPr>
              <a:t> </a:t>
            </a:r>
            <a:r>
              <a:rPr lang="ja-JP" altLang="en-US" sz="2400" dirty="0">
                <a:solidFill>
                  <a:srgbClr val="660066"/>
                </a:solidFill>
              </a:rPr>
              <a:t>は不要</a:t>
            </a: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5242118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7818</TotalTime>
  <Words>1226</Words>
  <Application>Microsoft Office PowerPoint</Application>
  <PresentationFormat>画面に合わせる (4:3)</PresentationFormat>
  <Paragraphs>205</Paragraphs>
  <Slides>16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3" baseType="lpstr">
      <vt:lpstr>ＭＳ Ｐゴシック</vt:lpstr>
      <vt:lpstr>Arial</vt:lpstr>
      <vt:lpstr>Calibri</vt:lpstr>
      <vt:lpstr>Times New Roman</vt:lpstr>
      <vt:lpstr>Wingdings</vt:lpstr>
      <vt:lpstr>ホワイト</vt:lpstr>
      <vt:lpstr>数式</vt:lpstr>
      <vt:lpstr>コンピュータ基礎実験　第５回</vt:lpstr>
      <vt:lpstr>「関数と分割コンパイル」の復習</vt:lpstr>
      <vt:lpstr>分割コンパイルの手順</vt:lpstr>
      <vt:lpstr>前回課題EX4-9：分割コンパイル: EX4-9.c, EX4-9-1.c</vt:lpstr>
      <vt:lpstr>前回課題EX4-9答例 EX4-9.c, EX4-9-1.c</vt:lpstr>
      <vt:lpstr>分割コンパイルの利点（例：EX4-9）</vt:lpstr>
      <vt:lpstr>キーボードからの入力</vt:lpstr>
      <vt:lpstr>キーボード入力関数「scanf()」</vt:lpstr>
      <vt:lpstr>PowerPoint プレゼンテーション</vt:lpstr>
      <vt:lpstr>アドレス修飾演算子「&amp;」（発展）</vt:lpstr>
      <vt:lpstr>課題5-1(EX5-1):  EX4-2で用いたa,bをキーボードから入力するプログラムに書き替えてみよう．</vt:lpstr>
      <vt:lpstr>PowerPoint プレゼンテーション</vt:lpstr>
      <vt:lpstr> ■ 発展課題</vt:lpstr>
      <vt:lpstr>算術関数</vt:lpstr>
      <vt:lpstr>算術関数のリンク （Eclipseが自動で行う）</vt:lpstr>
      <vt:lpstr>実習結果のレポート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プログラミング</dc:title>
  <dc:creator>Sano Osamu</dc:creator>
  <cp:lastModifiedBy>muroo</cp:lastModifiedBy>
  <cp:revision>379</cp:revision>
  <cp:lastPrinted>2012-05-15T08:12:39Z</cp:lastPrinted>
  <dcterms:created xsi:type="dcterms:W3CDTF">2011-05-11T15:50:01Z</dcterms:created>
  <dcterms:modified xsi:type="dcterms:W3CDTF">2018-05-21T01:22:23Z</dcterms:modified>
</cp:coreProperties>
</file>