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2" r:id="rId2"/>
    <p:sldId id="320" r:id="rId3"/>
    <p:sldId id="333" r:id="rId4"/>
    <p:sldId id="334" r:id="rId5"/>
    <p:sldId id="335" r:id="rId6"/>
    <p:sldId id="336" r:id="rId7"/>
    <p:sldId id="337" r:id="rId8"/>
    <p:sldId id="315" r:id="rId9"/>
    <p:sldId id="338" r:id="rId10"/>
    <p:sldId id="318" r:id="rId11"/>
    <p:sldId id="305" r:id="rId12"/>
    <p:sldId id="308" r:id="rId13"/>
    <p:sldId id="319" r:id="rId14"/>
    <p:sldId id="313" r:id="rId15"/>
    <p:sldId id="321" r:id="rId16"/>
    <p:sldId id="322" r:id="rId17"/>
    <p:sldId id="323" r:id="rId18"/>
    <p:sldId id="324" r:id="rId19"/>
    <p:sldId id="330" r:id="rId20"/>
    <p:sldId id="325" r:id="rId21"/>
    <p:sldId id="331" r:id="rId22"/>
    <p:sldId id="339" r:id="rId23"/>
    <p:sldId id="326" r:id="rId24"/>
    <p:sldId id="311" r:id="rId25"/>
  </p:sldIdLst>
  <p:sldSz cx="9144000" cy="6858000" type="screen4x3"/>
  <p:notesSz cx="9144000" cy="6858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FF"/>
    <a:srgbClr val="3B3BFF"/>
    <a:srgbClr val="92A7FF"/>
    <a:srgbClr val="12FF0E"/>
    <a:srgbClr val="FF49E5"/>
    <a:srgbClr val="FFC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間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84" y="6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1" d="100"/>
        <a:sy n="201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BB696-27A9-DC4D-B3AC-E1A3B91D4C6F}" type="datetimeFigureOut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E067F-7027-2746-BF6D-4ABC5068F8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00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7AB4D-C446-1745-A475-F3B8A40D8F1C}" type="datetimeFigureOut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0BED-932B-6B45-9BD2-74B83EA51A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503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90BED-932B-6B45-9BD2-74B83EA51A05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78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6674-1842-784C-8AF2-FB37940DC88A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28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F543-1A03-8B4D-AAC3-3426341D45D5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35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800-9E25-1348-A1E6-400D745780EC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47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45189-CDBD-3949-A453-353FFDC7D20C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82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C721-CF4D-BE40-A6FE-AC730D3F8324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02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55F5-2CAA-5640-BCFE-C4284CC65E0A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12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875F-C834-F642-8C26-6F556DAC6993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86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9638-4890-5548-8724-80B2FD7D2FA2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68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1CA1-21EC-EB44-A6ED-6330D1BADBA9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05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1FF2-EA2B-DF41-867A-9546D894CD8C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44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AC776-8085-F94B-9424-EEC6247AA780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6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698D-651E-6448-A179-21A70ED839F7}" type="datetime1">
              <a:rPr kumimoji="1" lang="ja-JP" altLang="en-US" smtClean="0"/>
              <a:pPr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186D2-AFC2-584C-A244-75779A522B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42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uroo@cc.tuat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1863" y="819887"/>
            <a:ext cx="7772400" cy="1470025"/>
          </a:xfrm>
          <a:solidFill>
            <a:srgbClr val="99FF9F"/>
          </a:solidFill>
          <a:ln w="5715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000090"/>
                </a:solidFill>
              </a:rPr>
              <a:t>コンピュータ基礎実験　</a:t>
            </a:r>
            <a:r>
              <a:rPr lang="ja-JP" altLang="en-US" dirty="0">
                <a:solidFill>
                  <a:srgbClr val="000090"/>
                </a:solidFill>
              </a:rPr>
              <a:t>第４</a:t>
            </a:r>
            <a:r>
              <a:rPr kumimoji="1" lang="ja-JP" altLang="en-US" dirty="0">
                <a:solidFill>
                  <a:srgbClr val="000090"/>
                </a:solidFill>
              </a:rPr>
              <a:t>回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237129" y="3177540"/>
            <a:ext cx="6917167" cy="3223260"/>
          </a:xfrm>
          <a:solidFill>
            <a:srgbClr val="FFC5ED"/>
          </a:solidFill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ja-JP" altLang="en-US" sz="4400" dirty="0">
                <a:solidFill>
                  <a:srgbClr val="7030A0"/>
                </a:solidFill>
              </a:rPr>
              <a:t>コンピュータープログラミング（</a:t>
            </a:r>
            <a:r>
              <a:rPr lang="en-US" altLang="ja-JP" sz="4400" dirty="0">
                <a:solidFill>
                  <a:srgbClr val="7030A0"/>
                </a:solidFill>
              </a:rPr>
              <a:t>C</a:t>
            </a:r>
            <a:r>
              <a:rPr lang="ja-JP" altLang="en-US" sz="4400" dirty="0">
                <a:solidFill>
                  <a:srgbClr val="7030A0"/>
                </a:solidFill>
              </a:rPr>
              <a:t>言語）（２）</a:t>
            </a:r>
            <a:endParaRPr lang="en-US" altLang="ja-JP" sz="4400" dirty="0">
              <a:solidFill>
                <a:srgbClr val="7030A0"/>
              </a:solidFill>
            </a:endParaRPr>
          </a:p>
          <a:p>
            <a:r>
              <a:rPr lang="ja-JP" altLang="en-US" sz="4400" dirty="0">
                <a:solidFill>
                  <a:srgbClr val="7030A0"/>
                </a:solidFill>
              </a:rPr>
              <a:t>１．文字列出力と四則演算</a:t>
            </a:r>
            <a:endParaRPr lang="en-US" altLang="ja-JP" sz="4400" dirty="0">
              <a:solidFill>
                <a:srgbClr val="7030A0"/>
              </a:solidFill>
            </a:endParaRPr>
          </a:p>
          <a:p>
            <a:r>
              <a:rPr lang="ja-JP" altLang="en-US" sz="4400" dirty="0">
                <a:solidFill>
                  <a:srgbClr val="7030A0"/>
                </a:solidFill>
              </a:rPr>
              <a:t>（復習）</a:t>
            </a:r>
            <a:endParaRPr lang="en-US" altLang="ja-JP" sz="4400" dirty="0">
              <a:solidFill>
                <a:srgbClr val="7030A0"/>
              </a:solidFill>
            </a:endParaRPr>
          </a:p>
          <a:p>
            <a:r>
              <a:rPr lang="ja-JP" altLang="en-US" sz="4400" dirty="0">
                <a:solidFill>
                  <a:srgbClr val="7030A0"/>
                </a:solidFill>
              </a:rPr>
              <a:t>２．関数と分割コンパイル</a:t>
            </a:r>
            <a:endParaRPr lang="en-US" altLang="ja-JP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1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99FF9F"/>
                </a:solidFill>
              </a:rPr>
              <a:t>さまざまな出力形式（</a:t>
            </a:r>
            <a:r>
              <a:rPr kumimoji="1" lang="en-US" altLang="ja-JP" dirty="0" err="1">
                <a:solidFill>
                  <a:srgbClr val="99FF9F"/>
                </a:solidFill>
              </a:rPr>
              <a:t>printf</a:t>
            </a:r>
            <a:r>
              <a:rPr kumimoji="1" lang="ja-JP" altLang="en-US" dirty="0">
                <a:solidFill>
                  <a:srgbClr val="99FF9F"/>
                </a:solidFill>
              </a:rPr>
              <a:t>の応用）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1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dirty="0"/>
              <a:t>「</a:t>
            </a:r>
            <a:r>
              <a:rPr lang="en-US" altLang="ja-JP" dirty="0" err="1"/>
              <a:t>printf</a:t>
            </a:r>
            <a:r>
              <a:rPr lang="en-US" altLang="ja-JP" dirty="0"/>
              <a:t>()</a:t>
            </a:r>
            <a:r>
              <a:rPr lang="ja-JP" altLang="en-US" dirty="0"/>
              <a:t>」の数値出力形式には様々な形式が指定できます</a:t>
            </a:r>
            <a:endParaRPr lang="en-US" altLang="ja-JP" dirty="0"/>
          </a:p>
          <a:p>
            <a:pPr lvl="1">
              <a:buFont typeface="Wingdings" pitchFamily="2" charset="2"/>
              <a:buChar char="Ø"/>
            </a:pPr>
            <a:r>
              <a:rPr lang="ja-JP" altLang="en-US" dirty="0"/>
              <a:t>整数型</a:t>
            </a:r>
            <a:endParaRPr lang="en-US" altLang="ja-JP" dirty="0"/>
          </a:p>
          <a:p>
            <a:pPr lvl="1">
              <a:buFont typeface="Wingdings" pitchFamily="2" charset="2"/>
              <a:buChar char="Ø"/>
            </a:pPr>
            <a:r>
              <a:rPr lang="ja-JP" altLang="en-US" dirty="0"/>
              <a:t>実数型</a:t>
            </a: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ja-JP" altLang="en-US" dirty="0"/>
              <a:t>様々な形式で、整数と実数を出力してみよう</a:t>
            </a:r>
            <a:endParaRPr lang="en-US" altLang="ja-JP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067"/>
          </a:xfrm>
        </p:spPr>
        <p:txBody>
          <a:bodyPr>
            <a:noAutofit/>
          </a:bodyPr>
          <a:lstStyle/>
          <a:p>
            <a:r>
              <a:rPr kumimoji="1" lang="ja-JP" altLang="en-US" sz="3200" dirty="0"/>
              <a:t>出力の方法</a:t>
            </a:r>
            <a:r>
              <a:rPr lang="en-US" altLang="ja-JP" sz="3200" dirty="0"/>
              <a:t>    </a:t>
            </a:r>
            <a:r>
              <a:rPr lang="en-US" altLang="ja-JP" sz="3200" b="1" dirty="0" err="1">
                <a:latin typeface="Times New Roman"/>
                <a:cs typeface="Times New Roman"/>
              </a:rPr>
              <a:t>printf</a:t>
            </a:r>
            <a:r>
              <a:rPr lang="en-US" altLang="ja-JP" sz="3200" b="1" dirty="0">
                <a:latin typeface="Times New Roman"/>
                <a:cs typeface="Times New Roman"/>
              </a:rPr>
              <a:t>()</a:t>
            </a:r>
            <a:endParaRPr kumimoji="1" lang="ja-JP" altLang="en-US" sz="3200" b="1" dirty="0">
              <a:latin typeface="Times New Roman"/>
              <a:cs typeface="Times New Roman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10980"/>
              </p:ext>
            </p:extLst>
          </p:nvPr>
        </p:nvGraphicFramePr>
        <p:xfrm>
          <a:off x="457200" y="1372566"/>
          <a:ext cx="8229600" cy="472827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09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3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変換指定文字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意味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使われるデータ型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%c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文字として出力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文字型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3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%d</a:t>
                      </a:r>
                    </a:p>
                    <a:p>
                      <a:pPr algn="ctr"/>
                      <a:r>
                        <a:rPr kumimoji="1" lang="en-US" altLang="ja-JP" sz="2000" dirty="0"/>
                        <a:t>(%</a:t>
                      </a:r>
                      <a:r>
                        <a:rPr kumimoji="1" lang="en-US" altLang="ja-JP" sz="2000" dirty="0" err="1"/>
                        <a:t>ld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進数</a:t>
                      </a:r>
                      <a:r>
                        <a:rPr kumimoji="1" lang="ja-JP" altLang="en-US" sz="2000" dirty="0"/>
                        <a:t>で出力</a:t>
                      </a:r>
                      <a:endParaRPr kumimoji="1" lang="en-US" altLang="ja-JP" sz="2000" dirty="0"/>
                    </a:p>
                    <a:p>
                      <a:r>
                        <a:rPr kumimoji="1" lang="en-US" altLang="ja-JP" sz="2000" dirty="0"/>
                        <a:t>(long</a:t>
                      </a:r>
                      <a:r>
                        <a:rPr kumimoji="1" lang="ja-JP" altLang="en-US" sz="2000" dirty="0"/>
                        <a:t>型のデータの場合）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整数型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3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%x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</a:t>
                      </a:r>
                      <a:r>
                        <a:rPr kumimoji="1" lang="ja-JP" altLang="en-US" sz="2000" dirty="0"/>
                        <a:t>進数で出力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3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%o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8</a:t>
                      </a:r>
                      <a:r>
                        <a:rPr kumimoji="1" lang="ja-JP" altLang="en-US" sz="2000" dirty="0"/>
                        <a:t>進数で出力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3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%f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(%lf)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[-]</a:t>
                      </a:r>
                      <a:r>
                        <a:rPr kumimoji="1" lang="en-US" altLang="ja-JP" sz="2000" dirty="0" err="1">
                          <a:solidFill>
                            <a:srgbClr val="FF0000"/>
                          </a:solidFill>
                        </a:rPr>
                        <a:t>dddd.ddddd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の形式</a:t>
                      </a:r>
                      <a:r>
                        <a:rPr kumimoji="1" lang="ja-JP" altLang="en-US" sz="2000" dirty="0"/>
                        <a:t>で出力</a:t>
                      </a:r>
                      <a:endParaRPr kumimoji="1" lang="en-US" altLang="ja-JP" sz="2000" dirty="0"/>
                    </a:p>
                    <a:p>
                      <a:r>
                        <a:rPr kumimoji="1" lang="en-US" altLang="ja-JP" sz="2000" dirty="0"/>
                        <a:t>(double</a:t>
                      </a:r>
                      <a:r>
                        <a:rPr kumimoji="1" lang="ja-JP" altLang="en-US" sz="2000" dirty="0"/>
                        <a:t>型のデータの場合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浮動小数点型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3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%e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指数形式</a:t>
                      </a:r>
                      <a:r>
                        <a:rPr kumimoji="1" lang="ja-JP" altLang="en-US" sz="2000" dirty="0"/>
                        <a:t>で出力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</a:rPr>
                        <a:t>浮動小数点型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3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0000FF"/>
                          </a:solidFill>
                        </a:rPr>
                        <a:t>%s</a:t>
                      </a:r>
                      <a:endParaRPr kumimoji="1" lang="ja-JP" alt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rgbClr val="0000FF"/>
                          </a:solidFill>
                        </a:rPr>
                        <a:t>文字列</a:t>
                      </a:r>
                      <a:r>
                        <a:rPr kumimoji="1" lang="ja-JP" altLang="en-US" sz="2000" dirty="0"/>
                        <a:t>として出力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rgbClr val="0000FF"/>
                          </a:solidFill>
                        </a:rPr>
                        <a:t>文字型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669467" y="6284927"/>
            <a:ext cx="3757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8000"/>
                </a:solidFill>
              </a:rPr>
              <a:t>（注）後述の　</a:t>
            </a:r>
            <a:r>
              <a:rPr kumimoji="1" lang="en-US" altLang="ja-JP" sz="2400" b="1" dirty="0" err="1">
                <a:solidFill>
                  <a:srgbClr val="008000"/>
                </a:solidFill>
                <a:latin typeface="Times New Roman"/>
                <a:cs typeface="Times New Roman"/>
              </a:rPr>
              <a:t>scanf</a:t>
            </a:r>
            <a:r>
              <a:rPr kumimoji="1" lang="en-US" altLang="ja-JP" sz="2400" b="1" dirty="0">
                <a:solidFill>
                  <a:srgbClr val="008000"/>
                </a:solidFill>
                <a:latin typeface="Times New Roman"/>
                <a:cs typeface="Times New Roman"/>
              </a:rPr>
              <a:t>() </a:t>
            </a:r>
            <a:r>
              <a:rPr kumimoji="1" lang="ja-JP" altLang="en-US" sz="2400" dirty="0">
                <a:solidFill>
                  <a:srgbClr val="008000"/>
                </a:solidFill>
              </a:rPr>
              <a:t>も同様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04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038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出力幅の指定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115833"/>
              </p:ext>
            </p:extLst>
          </p:nvPr>
        </p:nvGraphicFramePr>
        <p:xfrm>
          <a:off x="534160" y="1827596"/>
          <a:ext cx="8229600" cy="18672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0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803">
                <a:tc>
                  <a:txBody>
                    <a:bodyPr/>
                    <a:lstStyle/>
                    <a:p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プログラム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実行結果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803">
                <a:tc>
                  <a:txBody>
                    <a:bodyPr/>
                    <a:lstStyle/>
                    <a:p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printf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(”%d\</a:t>
                      </a:r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n”,a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);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123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（指定のない場合）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803">
                <a:tc>
                  <a:txBody>
                    <a:bodyPr/>
                    <a:lstStyle/>
                    <a:p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printf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(”%5d\</a:t>
                      </a:r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n”,a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);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..123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スペースを含めて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文字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03">
                <a:tc>
                  <a:txBody>
                    <a:bodyPr/>
                    <a:lstStyle/>
                    <a:p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printf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(”%10d\</a:t>
                      </a:r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n”,a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);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…….123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スペースを含めて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文字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258549"/>
              </p:ext>
            </p:extLst>
          </p:nvPr>
        </p:nvGraphicFramePr>
        <p:xfrm>
          <a:off x="532640" y="4520206"/>
          <a:ext cx="8229600" cy="1752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プログラム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実行結果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printf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(”%f\</a:t>
                      </a:r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n”,x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);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123.456787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（指定のない場合）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printf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(”%12f\</a:t>
                      </a:r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n”,x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);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..123.456787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小数点を含めて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桁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b="1" i="0" dirty="0">
                          <a:latin typeface="Times New Roman"/>
                          <a:cs typeface="Times New Roman"/>
                        </a:rPr>
                        <a:t>　</a:t>
                      </a:r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　　小数点以下は標準の桁数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printf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(”%9.2f\</a:t>
                      </a:r>
                      <a:r>
                        <a:rPr kumimoji="1" lang="en-US" altLang="ja-JP" b="1" i="0" dirty="0" err="1">
                          <a:latin typeface="Times New Roman"/>
                          <a:cs typeface="Times New Roman"/>
                        </a:rPr>
                        <a:t>n”,x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);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…123.46</a:t>
                      </a:r>
                      <a:endParaRPr kumimoji="1" lang="ja-JP" altLang="en-US" b="1" i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小数点を含めて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桁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小数点以下</a:t>
                      </a:r>
                      <a:r>
                        <a:rPr kumimoji="1" lang="en-US" altLang="ja-JP" b="1" i="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kumimoji="1" lang="ja-JP" altLang="en-US" b="1" i="0" dirty="0">
                          <a:latin typeface="Times New Roman"/>
                          <a:cs typeface="Times New Roman"/>
                        </a:rPr>
                        <a:t>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34160" y="1289332"/>
            <a:ext cx="2644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</a:t>
            </a:r>
            <a:r>
              <a:rPr kumimoji="1" lang="ja-JP" altLang="en-US" sz="2000" dirty="0"/>
              <a:t>例</a:t>
            </a:r>
            <a:r>
              <a:rPr kumimoji="1" lang="en-US" altLang="ja-JP" sz="2000" dirty="0"/>
              <a:t>)  </a:t>
            </a:r>
            <a:r>
              <a:rPr kumimoji="1" lang="en-US" altLang="ja-JP" sz="2000" dirty="0" err="1"/>
              <a:t>int</a:t>
            </a:r>
            <a:r>
              <a:rPr kumimoji="1" lang="en-US" altLang="ja-JP" sz="2000" dirty="0"/>
              <a:t> a=123;  </a:t>
            </a:r>
            <a:r>
              <a:rPr kumimoji="1" lang="ja-JP" altLang="en-US" sz="2000" dirty="0"/>
              <a:t>の場合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120" y="3981940"/>
            <a:ext cx="3807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(</a:t>
            </a:r>
            <a:r>
              <a:rPr kumimoji="1" lang="ja-JP" altLang="en-US" sz="2000" dirty="0"/>
              <a:t>例</a:t>
            </a:r>
            <a:r>
              <a:rPr kumimoji="1" lang="en-US" altLang="ja-JP" sz="2000" dirty="0"/>
              <a:t>)  </a:t>
            </a:r>
            <a:r>
              <a:rPr lang="en-US" altLang="ja-JP" sz="2000" dirty="0"/>
              <a:t>float</a:t>
            </a:r>
            <a:r>
              <a:rPr kumimoji="1" lang="en-US" altLang="ja-JP" sz="2000" dirty="0"/>
              <a:t> x=123.4567890;  </a:t>
            </a:r>
            <a:r>
              <a:rPr kumimoji="1" lang="ja-JP" altLang="en-US" sz="2000" dirty="0"/>
              <a:t>の場合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64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067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例題</a:t>
            </a:r>
            <a:r>
              <a:rPr lang="en-US" altLang="ja-JP" dirty="0"/>
              <a:t>EX4-4</a:t>
            </a:r>
            <a:r>
              <a:rPr lang="ja-JP" altLang="en-US" dirty="0"/>
              <a:t>：様々な出力形式</a:t>
            </a:r>
            <a:r>
              <a:rPr kumimoji="1" lang="en-US" altLang="ja-JP" dirty="0"/>
              <a:t>: </a:t>
            </a:r>
            <a:r>
              <a:rPr lang="en-US" altLang="ja-JP" dirty="0"/>
              <a:t>EX4</a:t>
            </a:r>
            <a:r>
              <a:rPr kumimoji="1" lang="en-US" altLang="ja-JP" dirty="0"/>
              <a:t>-4.c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765" y="1462703"/>
            <a:ext cx="7239896" cy="489364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#include &lt;</a:t>
            </a:r>
            <a:r>
              <a:rPr kumimoji="1" lang="en-US" altLang="ja-JP" sz="2400" dirty="0" err="1">
                <a:solidFill>
                  <a:srgbClr val="0000FF"/>
                </a:solidFill>
              </a:rPr>
              <a:t>stdio.h</a:t>
            </a:r>
            <a:r>
              <a:rPr kumimoji="1" lang="en-US" altLang="ja-JP" sz="2400" dirty="0">
                <a:solidFill>
                  <a:srgbClr val="0000FF"/>
                </a:solidFill>
              </a:rPr>
              <a:t>&gt;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main(void)</a:t>
            </a:r>
          </a:p>
          <a:p>
            <a:r>
              <a:rPr kumimoji="1" lang="en-US" altLang="ja-JP" sz="2400" dirty="0">
                <a:solidFill>
                  <a:srgbClr val="0000FF"/>
                </a:solidFill>
              </a:rPr>
              <a:t>{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a=123; float b=123.4567890;</a:t>
            </a:r>
          </a:p>
          <a:p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</a:t>
            </a:r>
            <a:r>
              <a:rPr lang="ja-JP" altLang="en-US" sz="2400" dirty="0">
                <a:solidFill>
                  <a:srgbClr val="0000FF"/>
                </a:solidFill>
              </a:rPr>
              <a:t>整数の出力例 </a:t>
            </a:r>
            <a:r>
              <a:rPr lang="en-US" altLang="ja-JP" sz="2400" dirty="0">
                <a:solidFill>
                  <a:srgbClr val="0000FF"/>
                </a:solidFill>
              </a:rPr>
              <a:t>a=123\n”);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 </a:t>
            </a:r>
            <a:r>
              <a:rPr lang="en-US" altLang="ja-JP" sz="2400" dirty="0">
                <a:solidFill>
                  <a:srgbClr val="FF0000"/>
                </a:solidFill>
              </a:rPr>
              <a:t>%d</a:t>
            </a:r>
            <a:r>
              <a:rPr lang="en-US" altLang="ja-JP" sz="2400" dirty="0">
                <a:solidFill>
                  <a:srgbClr val="0000FF"/>
                </a:solidFill>
              </a:rPr>
              <a:t>\</a:t>
            </a:r>
            <a:r>
              <a:rPr lang="en-US" altLang="ja-JP" sz="2400" dirty="0" err="1">
                <a:solidFill>
                  <a:srgbClr val="0000FF"/>
                </a:solidFill>
              </a:rPr>
              <a:t>n”,a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  </a:t>
            </a:r>
            <a:r>
              <a:rPr lang="en-US" altLang="ja-JP" sz="2400" dirty="0">
                <a:solidFill>
                  <a:srgbClr val="FF0000"/>
                </a:solidFill>
              </a:rPr>
              <a:t>%5d</a:t>
            </a:r>
            <a:r>
              <a:rPr lang="en-US" altLang="ja-JP" sz="2400" dirty="0">
                <a:solidFill>
                  <a:srgbClr val="0000FF"/>
                </a:solidFill>
              </a:rPr>
              <a:t>\</a:t>
            </a:r>
            <a:r>
              <a:rPr lang="en-US" altLang="ja-JP" sz="2400" dirty="0" err="1">
                <a:solidFill>
                  <a:srgbClr val="0000FF"/>
                </a:solidFill>
              </a:rPr>
              <a:t>n”,a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</a:t>
            </a:r>
            <a:r>
              <a:rPr lang="ja-JP" altLang="en-US" sz="2400" dirty="0">
                <a:solidFill>
                  <a:srgbClr val="0000FF"/>
                </a:solidFill>
              </a:rPr>
              <a:t>実数の出力例 </a:t>
            </a:r>
            <a:r>
              <a:rPr lang="en-US" altLang="ja-JP" sz="2400" dirty="0">
                <a:solidFill>
                  <a:srgbClr val="0000FF"/>
                </a:solidFill>
              </a:rPr>
              <a:t>b=123.4567890\n”);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</a:t>
            </a:r>
            <a:r>
              <a:rPr lang="en-US" altLang="ja-JP" sz="2400" dirty="0">
                <a:solidFill>
                  <a:srgbClr val="FF0000"/>
                </a:solidFill>
              </a:rPr>
              <a:t>%f</a:t>
            </a:r>
            <a:r>
              <a:rPr lang="en-US" altLang="ja-JP" sz="2400" dirty="0">
                <a:solidFill>
                  <a:srgbClr val="0000FF"/>
                </a:solidFill>
              </a:rPr>
              <a:t>\</a:t>
            </a:r>
            <a:r>
              <a:rPr lang="en-US" altLang="ja-JP" sz="2400" dirty="0" err="1">
                <a:solidFill>
                  <a:srgbClr val="0000FF"/>
                </a:solidFill>
              </a:rPr>
              <a:t>n”,b</a:t>
            </a:r>
            <a:r>
              <a:rPr lang="en-US" altLang="ja-JP" sz="2400" dirty="0">
                <a:solidFill>
                  <a:srgbClr val="0000FF"/>
                </a:solidFill>
              </a:rPr>
              <a:t>); 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</a:t>
            </a:r>
            <a:r>
              <a:rPr lang="en-US" altLang="ja-JP" sz="2400" dirty="0">
                <a:solidFill>
                  <a:srgbClr val="FF0000"/>
                </a:solidFill>
              </a:rPr>
              <a:t>%9.2f</a:t>
            </a:r>
            <a:r>
              <a:rPr lang="en-US" altLang="ja-JP" sz="2400" dirty="0">
                <a:solidFill>
                  <a:srgbClr val="0000FF"/>
                </a:solidFill>
              </a:rPr>
              <a:t>\</a:t>
            </a:r>
            <a:r>
              <a:rPr lang="en-US" altLang="ja-JP" sz="2400" dirty="0" err="1">
                <a:solidFill>
                  <a:srgbClr val="0000FF"/>
                </a:solidFill>
              </a:rPr>
              <a:t>n”,b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return 0;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39886" y="5528930"/>
            <a:ext cx="394691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</a:rPr>
              <a:t>日本語設定その２を忘れるな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99FF9F"/>
                </a:solidFill>
              </a:rPr>
              <a:t>関数</a:t>
            </a:r>
            <a:endParaRPr kumimoji="1" lang="ja-JP" altLang="en-US" dirty="0">
              <a:solidFill>
                <a:srgbClr val="99FF9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1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dirty="0"/>
              <a:t>Ｃ言語では、データ処理の「ひとまとまり」を「関数」という言葉で表現します</a:t>
            </a: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ja-JP" altLang="en-US" dirty="0"/>
              <a:t>「</a:t>
            </a:r>
            <a:r>
              <a:rPr lang="en-US" altLang="ja-JP" dirty="0"/>
              <a:t>f(</a:t>
            </a:r>
            <a:r>
              <a:rPr lang="en-US" altLang="ja-JP" dirty="0" err="1"/>
              <a:t>a,b</a:t>
            </a:r>
            <a:r>
              <a:rPr lang="en-US" altLang="ja-JP" dirty="0"/>
              <a:t>)</a:t>
            </a:r>
            <a:r>
              <a:rPr lang="ja-JP" altLang="en-US" dirty="0"/>
              <a:t>」は、データ</a:t>
            </a:r>
            <a:r>
              <a:rPr lang="en-US" altLang="ja-JP" dirty="0" err="1"/>
              <a:t>a,b</a:t>
            </a:r>
            <a:r>
              <a:rPr lang="ja-JP" altLang="en-US" dirty="0"/>
              <a:t>に対して決まった処理（計算や文字出力等）をすることを表します</a:t>
            </a: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ja-JP" altLang="en-US" dirty="0"/>
              <a:t>たくさんの、</a:t>
            </a:r>
            <a:r>
              <a:rPr lang="en-US" altLang="ja-JP" dirty="0" err="1"/>
              <a:t>a,b</a:t>
            </a:r>
            <a:r>
              <a:rPr lang="ja-JP" altLang="en-US" dirty="0"/>
              <a:t>の値に対して、同じ処理を繰り返したいとき、「関数」を利用すればプログラムをシンプルに、見やすくすることができます</a:t>
            </a:r>
            <a:endParaRPr lang="en-US" altLang="ja-JP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508" y="274638"/>
            <a:ext cx="8686800" cy="51067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例題</a:t>
            </a:r>
            <a:r>
              <a:rPr lang="en-US" altLang="ja-JP" dirty="0"/>
              <a:t>EX4-5</a:t>
            </a:r>
            <a:r>
              <a:rPr lang="ja-JP" altLang="en-US" dirty="0"/>
              <a:t>：関数</a:t>
            </a:r>
            <a:r>
              <a:rPr kumimoji="1" lang="en-US" altLang="ja-JP" dirty="0"/>
              <a:t>: </a:t>
            </a:r>
            <a:r>
              <a:rPr lang="en-US" altLang="ja-JP" dirty="0"/>
              <a:t>EX4</a:t>
            </a:r>
            <a:r>
              <a:rPr kumimoji="1" lang="en-US" altLang="ja-JP" dirty="0"/>
              <a:t>-5.c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508" y="1011219"/>
            <a:ext cx="4343400" cy="563231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#include &lt;</a:t>
            </a:r>
            <a:r>
              <a:rPr kumimoji="1" lang="en-US" altLang="ja-JP" sz="2400" dirty="0" err="1">
                <a:solidFill>
                  <a:srgbClr val="0000FF"/>
                </a:solidFill>
              </a:rPr>
              <a:t>stdio.h</a:t>
            </a:r>
            <a:r>
              <a:rPr kumimoji="1" lang="en-US" altLang="ja-JP" sz="2400" dirty="0">
                <a:solidFill>
                  <a:srgbClr val="0000FF"/>
                </a:solidFill>
              </a:rPr>
              <a:t>&gt;</a:t>
            </a:r>
          </a:p>
          <a:p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>
                <a:solidFill>
                  <a:srgbClr val="0000FF"/>
                </a:solidFill>
              </a:rPr>
              <a:t>void </a:t>
            </a:r>
            <a:r>
              <a:rPr lang="en-US" altLang="ja-JP" sz="2400" dirty="0" err="1">
                <a:solidFill>
                  <a:srgbClr val="0000FF"/>
                </a:solidFill>
              </a:rPr>
              <a:t>basiccalc</a:t>
            </a:r>
            <a:r>
              <a:rPr lang="en-US" altLang="ja-JP" sz="2400" dirty="0">
                <a:solidFill>
                  <a:srgbClr val="0000FF"/>
                </a:solidFill>
              </a:rPr>
              <a:t>(</a:t>
            </a:r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a, </a:t>
            </a:r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b)</a:t>
            </a:r>
            <a:r>
              <a:rPr lang="en-US" altLang="ja-JP" sz="2400" dirty="0">
                <a:solidFill>
                  <a:srgbClr val="FF0000"/>
                </a:solidFill>
              </a:rPr>
              <a:t>;</a:t>
            </a:r>
          </a:p>
          <a:p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main(void)</a:t>
            </a:r>
          </a:p>
          <a:p>
            <a:r>
              <a:rPr kumimoji="1" lang="en-US" altLang="ja-JP" sz="2400" dirty="0">
                <a:solidFill>
                  <a:srgbClr val="0000FF"/>
                </a:solidFill>
              </a:rPr>
              <a:t>{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    </a:t>
            </a:r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</a:rPr>
              <a:t>a,b</a:t>
            </a:r>
            <a:r>
              <a:rPr lang="en-US" altLang="ja-JP" sz="2400" dirty="0">
                <a:solidFill>
                  <a:srgbClr val="0000FF"/>
                </a:solidFill>
              </a:rPr>
              <a:t>;</a:t>
            </a:r>
          </a:p>
          <a:p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>
                <a:solidFill>
                  <a:srgbClr val="0000FF"/>
                </a:solidFill>
              </a:rPr>
              <a:t>    a=11; b=3;  </a:t>
            </a:r>
            <a:r>
              <a:rPr lang="en-US" altLang="ja-JP" sz="2400" dirty="0" err="1">
                <a:solidFill>
                  <a:srgbClr val="0000FF"/>
                </a:solidFill>
              </a:rPr>
              <a:t>basiccalc</a:t>
            </a:r>
            <a:r>
              <a:rPr lang="en-US" altLang="ja-JP" sz="2400" dirty="0">
                <a:solidFill>
                  <a:srgbClr val="0000FF"/>
                </a:solidFill>
              </a:rPr>
              <a:t>(</a:t>
            </a:r>
            <a:r>
              <a:rPr lang="en-US" altLang="ja-JP" sz="2400" dirty="0" err="1">
                <a:solidFill>
                  <a:srgbClr val="0000FF"/>
                </a:solidFill>
              </a:rPr>
              <a:t>a,b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    a=2014; b=508; </a:t>
            </a:r>
            <a:r>
              <a:rPr lang="en-US" altLang="ja-JP" sz="2400" dirty="0" err="1">
                <a:solidFill>
                  <a:srgbClr val="0000FF"/>
                </a:solidFill>
              </a:rPr>
              <a:t>basiccalc</a:t>
            </a:r>
            <a:r>
              <a:rPr lang="en-US" altLang="ja-JP" sz="2400" dirty="0">
                <a:solidFill>
                  <a:srgbClr val="0000FF"/>
                </a:solidFill>
              </a:rPr>
              <a:t>(</a:t>
            </a:r>
            <a:r>
              <a:rPr lang="en-US" altLang="ja-JP" sz="2400" dirty="0" err="1">
                <a:solidFill>
                  <a:srgbClr val="0000FF"/>
                </a:solidFill>
              </a:rPr>
              <a:t>a,b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    a=314; b=271; </a:t>
            </a:r>
            <a:r>
              <a:rPr lang="en-US" altLang="ja-JP" sz="2400" dirty="0" err="1">
                <a:solidFill>
                  <a:srgbClr val="0000FF"/>
                </a:solidFill>
              </a:rPr>
              <a:t>basiccalc</a:t>
            </a:r>
            <a:r>
              <a:rPr lang="en-US" altLang="ja-JP" sz="2400" dirty="0">
                <a:solidFill>
                  <a:srgbClr val="0000FF"/>
                </a:solidFill>
              </a:rPr>
              <a:t>(</a:t>
            </a:r>
            <a:r>
              <a:rPr lang="en-US" altLang="ja-JP" sz="2400" dirty="0" err="1">
                <a:solidFill>
                  <a:srgbClr val="0000FF"/>
                </a:solidFill>
              </a:rPr>
              <a:t>a,b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    a=123; </a:t>
            </a:r>
            <a:r>
              <a:rPr lang="en-US" altLang="ja-JP" sz="2400" dirty="0" err="1">
                <a:solidFill>
                  <a:srgbClr val="0000FF"/>
                </a:solidFill>
              </a:rPr>
              <a:t>basiccalc</a:t>
            </a:r>
            <a:r>
              <a:rPr lang="en-US" altLang="ja-JP" sz="2400" dirty="0">
                <a:solidFill>
                  <a:srgbClr val="0000FF"/>
                </a:solidFill>
              </a:rPr>
              <a:t>(a,456);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    </a:t>
            </a:r>
            <a:r>
              <a:rPr lang="en-US" altLang="ja-JP" sz="2400" dirty="0" err="1">
                <a:solidFill>
                  <a:srgbClr val="0000FF"/>
                </a:solidFill>
              </a:rPr>
              <a:t>basiccalc</a:t>
            </a:r>
            <a:r>
              <a:rPr lang="en-US" altLang="ja-JP" sz="2400" dirty="0">
                <a:solidFill>
                  <a:srgbClr val="0000FF"/>
                </a:solidFill>
              </a:rPr>
              <a:t>(321,456);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    return 0;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01092" y="1011219"/>
            <a:ext cx="4442908" cy="304698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void </a:t>
            </a:r>
            <a:r>
              <a:rPr lang="en-US" altLang="ja-JP" sz="2400" dirty="0" err="1">
                <a:solidFill>
                  <a:srgbClr val="0000FF"/>
                </a:solidFill>
              </a:rPr>
              <a:t>basiccalc</a:t>
            </a:r>
            <a:r>
              <a:rPr lang="en-US" altLang="ja-JP" sz="2400" dirty="0">
                <a:solidFill>
                  <a:srgbClr val="0000FF"/>
                </a:solidFill>
              </a:rPr>
              <a:t>(</a:t>
            </a:r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a, </a:t>
            </a:r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b)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{</a:t>
            </a:r>
          </a:p>
          <a:p>
            <a:r>
              <a:rPr lang="ja-JP" altLang="en-US" sz="2400" dirty="0">
                <a:solidFill>
                  <a:srgbClr val="0000FF"/>
                </a:solidFill>
              </a:rPr>
              <a:t>    </a:t>
            </a:r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</a:rPr>
              <a:t>c,d</a:t>
            </a:r>
            <a:r>
              <a:rPr lang="en-US" altLang="ja-JP" sz="2400" dirty="0">
                <a:solidFill>
                  <a:srgbClr val="0000FF"/>
                </a:solidFill>
              </a:rPr>
              <a:t>;</a:t>
            </a:r>
          </a:p>
          <a:p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>
                <a:solidFill>
                  <a:srgbClr val="0000FF"/>
                </a:solidFill>
              </a:rPr>
              <a:t>    c=</a:t>
            </a:r>
            <a:r>
              <a:rPr lang="en-US" altLang="ja-JP" sz="2400" dirty="0" err="1">
                <a:solidFill>
                  <a:srgbClr val="0000FF"/>
                </a:solidFill>
              </a:rPr>
              <a:t>a+b</a:t>
            </a:r>
            <a:r>
              <a:rPr lang="en-US" altLang="ja-JP" sz="2400" dirty="0">
                <a:solidFill>
                  <a:srgbClr val="0000FF"/>
                </a:solidFill>
              </a:rPr>
              <a:t>;   d=a-b; 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    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(”a=%d b=%d </a:t>
            </a:r>
            <a:r>
              <a:rPr lang="ja-JP" altLang="en-US" sz="2400" dirty="0">
                <a:solidFill>
                  <a:srgbClr val="0000FF"/>
                </a:solidFill>
              </a:rPr>
              <a:t>の時、</a:t>
            </a:r>
            <a:r>
              <a:rPr lang="en-US" altLang="ja-JP" sz="2400" dirty="0">
                <a:solidFill>
                  <a:srgbClr val="0000FF"/>
                </a:solidFill>
              </a:rPr>
              <a:t>”,</a:t>
            </a:r>
            <a:r>
              <a:rPr lang="en-US" altLang="ja-JP" sz="2400" dirty="0" err="1">
                <a:solidFill>
                  <a:srgbClr val="0000FF"/>
                </a:solidFill>
              </a:rPr>
              <a:t>a,b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    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</a:t>
            </a:r>
            <a:r>
              <a:rPr lang="ja-JP" altLang="en-US" sz="2400" dirty="0">
                <a:solidFill>
                  <a:srgbClr val="0000FF"/>
                </a:solidFill>
              </a:rPr>
              <a:t>和</a:t>
            </a:r>
            <a:r>
              <a:rPr lang="en-US" altLang="ja-JP" sz="2400" dirty="0">
                <a:solidFill>
                  <a:srgbClr val="0000FF"/>
                </a:solidFill>
              </a:rPr>
              <a:t>%d </a:t>
            </a:r>
            <a:r>
              <a:rPr lang="ja-JP" altLang="en-US" sz="2400" dirty="0">
                <a:solidFill>
                  <a:srgbClr val="0000FF"/>
                </a:solidFill>
              </a:rPr>
              <a:t>差</a:t>
            </a:r>
            <a:r>
              <a:rPr lang="en-US" altLang="ja-JP" sz="2400" dirty="0">
                <a:solidFill>
                  <a:srgbClr val="0000FF"/>
                </a:solidFill>
              </a:rPr>
              <a:t>%d\</a:t>
            </a:r>
            <a:r>
              <a:rPr lang="en-US" altLang="ja-JP" sz="2400" dirty="0" err="1">
                <a:solidFill>
                  <a:srgbClr val="0000FF"/>
                </a:solidFill>
              </a:rPr>
              <a:t>n”,c,d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39394" y="4821382"/>
            <a:ext cx="394691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</a:rPr>
              <a:t>日本語設定その２を忘れるな</a:t>
            </a:r>
          </a:p>
        </p:txBody>
      </p:sp>
      <p:sp>
        <p:nvSpPr>
          <p:cNvPr id="9" name="円形吹き出し 8"/>
          <p:cNvSpPr/>
          <p:nvPr/>
        </p:nvSpPr>
        <p:spPr>
          <a:xfrm>
            <a:off x="0" y="1531918"/>
            <a:ext cx="3728852" cy="874908"/>
          </a:xfrm>
          <a:prstGeom prst="wedgeEllipseCallout">
            <a:avLst>
              <a:gd name="adj1" fmla="val 28358"/>
              <a:gd name="adj2" fmla="val 81723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6817" y="2734768"/>
            <a:ext cx="266427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00FF"/>
                </a:solidFill>
              </a:rPr>
              <a:t>このプログラムで使う関数をリストアップする</a:t>
            </a:r>
            <a:endParaRPr kumimoji="1" lang="en-US" altLang="ja-JP" sz="2000" dirty="0">
              <a:solidFill>
                <a:srgbClr val="0000FF"/>
              </a:solidFill>
            </a:endParaRPr>
          </a:p>
          <a:p>
            <a:r>
              <a:rPr lang="ja-JP" altLang="en-US" sz="2000" dirty="0">
                <a:solidFill>
                  <a:srgbClr val="0000FF"/>
                </a:solidFill>
              </a:rPr>
              <a:t>最後に「</a:t>
            </a:r>
            <a:r>
              <a:rPr lang="en-US" altLang="ja-JP" sz="2000" dirty="0">
                <a:solidFill>
                  <a:srgbClr val="0000FF"/>
                </a:solidFill>
              </a:rPr>
              <a:t>;</a:t>
            </a:r>
            <a:r>
              <a:rPr lang="ja-JP" altLang="en-US" sz="2000" dirty="0">
                <a:solidFill>
                  <a:srgbClr val="0000FF"/>
                </a:solidFill>
              </a:rPr>
              <a:t>」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ja-JP" altLang="en-US" sz="2000" dirty="0">
                <a:solidFill>
                  <a:srgbClr val="0000FF"/>
                </a:solidFill>
              </a:rPr>
              <a:t>セミコロン</a:t>
            </a:r>
            <a:r>
              <a:rPr lang="en-US" altLang="ja-JP" sz="2000" dirty="0">
                <a:solidFill>
                  <a:srgbClr val="0000FF"/>
                </a:solidFill>
              </a:rPr>
              <a:t>)</a:t>
            </a:r>
            <a:r>
              <a:rPr lang="ja-JP" altLang="en-US" sz="2000" dirty="0">
                <a:solidFill>
                  <a:srgbClr val="0000FF"/>
                </a:solidFill>
              </a:rPr>
              <a:t>を付ける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067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課題</a:t>
            </a:r>
            <a:r>
              <a:rPr lang="en-US" altLang="ja-JP" dirty="0"/>
              <a:t>EX4-6</a:t>
            </a:r>
            <a:r>
              <a:rPr lang="ja-JP" altLang="en-US" dirty="0"/>
              <a:t>：関数</a:t>
            </a:r>
            <a:r>
              <a:rPr kumimoji="1" lang="en-US" altLang="ja-JP" dirty="0"/>
              <a:t>: </a:t>
            </a:r>
            <a:r>
              <a:rPr lang="en-US" altLang="ja-JP" dirty="0"/>
              <a:t>EX4</a:t>
            </a:r>
            <a:r>
              <a:rPr kumimoji="1" lang="en-US" altLang="ja-JP" dirty="0"/>
              <a:t>-6.c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3148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/>
              <a:t>(</a:t>
            </a:r>
            <a:r>
              <a:rPr lang="en-US" altLang="ja-JP" dirty="0" err="1"/>
              <a:t>a,b</a:t>
            </a:r>
            <a:r>
              <a:rPr lang="en-US" altLang="ja-JP" dirty="0"/>
              <a:t>)=(1,2)</a:t>
            </a:r>
            <a:r>
              <a:rPr lang="ja-JP" altLang="en-US" dirty="0" err="1"/>
              <a:t>、</a:t>
            </a:r>
            <a:r>
              <a:rPr lang="en-US" altLang="ja-JP" dirty="0"/>
              <a:t>(3,4)</a:t>
            </a:r>
            <a:r>
              <a:rPr lang="ja-JP" altLang="en-US" dirty="0" err="1"/>
              <a:t>、</a:t>
            </a:r>
            <a:r>
              <a:rPr lang="en-US" altLang="ja-JP" dirty="0"/>
              <a:t>(5,6)…(19,20)</a:t>
            </a:r>
            <a:r>
              <a:rPr lang="ja-JP" altLang="en-US" dirty="0"/>
              <a:t>の１０個の</a:t>
            </a:r>
            <a:r>
              <a:rPr lang="ja-JP" altLang="en-US" dirty="0">
                <a:solidFill>
                  <a:srgbClr val="FF0000"/>
                </a:solidFill>
              </a:rPr>
              <a:t>実数</a:t>
            </a:r>
            <a:r>
              <a:rPr lang="ja-JP" altLang="en-US" dirty="0"/>
              <a:t>の組に対し、積</a:t>
            </a:r>
            <a:r>
              <a:rPr lang="en-US" altLang="ja-JP" dirty="0"/>
              <a:t>a*b</a:t>
            </a:r>
            <a:r>
              <a:rPr lang="ja-JP" altLang="en-US" dirty="0" err="1"/>
              <a:t>、</a:t>
            </a:r>
            <a:r>
              <a:rPr lang="ja-JP" altLang="en-US" dirty="0"/>
              <a:t>商</a:t>
            </a:r>
            <a:r>
              <a:rPr lang="en-US" altLang="ja-JP" dirty="0"/>
              <a:t>a/b</a:t>
            </a:r>
            <a:r>
              <a:rPr lang="ja-JP" altLang="en-US" dirty="0"/>
              <a:t>を計算するプログラムを作成せよ</a:t>
            </a:r>
            <a:r>
              <a:rPr lang="en-US" altLang="ja-JP" dirty="0"/>
              <a:t>(”float”, ”%f”)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6984" y="3805084"/>
            <a:ext cx="446621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a=1 b=2 </a:t>
            </a:r>
            <a:r>
              <a:rPr kumimoji="1" lang="ja-JP" altLang="en-US" sz="2400" dirty="0">
                <a:solidFill>
                  <a:srgbClr val="0000FF"/>
                </a:solidFill>
              </a:rPr>
              <a:t>の時</a:t>
            </a:r>
            <a:r>
              <a:rPr lang="ja-JP" altLang="en-US" sz="2400" dirty="0">
                <a:solidFill>
                  <a:srgbClr val="0000FF"/>
                </a:solidFill>
              </a:rPr>
              <a:t>、積</a:t>
            </a:r>
            <a:r>
              <a:rPr lang="en-US" altLang="ja-JP" sz="2400" dirty="0">
                <a:solidFill>
                  <a:srgbClr val="0000FF"/>
                </a:solidFill>
              </a:rPr>
              <a:t>*** </a:t>
            </a:r>
            <a:r>
              <a:rPr lang="ja-JP" altLang="en-US" sz="2400" dirty="0">
                <a:solidFill>
                  <a:srgbClr val="0000FF"/>
                </a:solidFill>
              </a:rPr>
              <a:t>商</a:t>
            </a:r>
            <a:r>
              <a:rPr lang="en-US" altLang="ja-JP" sz="2400" dirty="0">
                <a:solidFill>
                  <a:srgbClr val="0000FF"/>
                </a:solidFill>
              </a:rPr>
              <a:t>***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a=3 b=4 </a:t>
            </a:r>
            <a:r>
              <a:rPr lang="ja-JP" altLang="en-US" sz="2400" dirty="0">
                <a:solidFill>
                  <a:srgbClr val="0000FF"/>
                </a:solidFill>
              </a:rPr>
              <a:t>の時、積</a:t>
            </a:r>
            <a:r>
              <a:rPr lang="en-US" altLang="ja-JP" sz="2400" dirty="0">
                <a:solidFill>
                  <a:srgbClr val="0000FF"/>
                </a:solidFill>
              </a:rPr>
              <a:t>*** </a:t>
            </a:r>
            <a:r>
              <a:rPr lang="ja-JP" altLang="en-US" sz="2400" dirty="0">
                <a:solidFill>
                  <a:srgbClr val="0000FF"/>
                </a:solidFill>
              </a:rPr>
              <a:t>商</a:t>
            </a:r>
            <a:r>
              <a:rPr lang="en-US" altLang="ja-JP" sz="2400" dirty="0">
                <a:solidFill>
                  <a:srgbClr val="0000FF"/>
                </a:solidFill>
              </a:rPr>
              <a:t>***</a:t>
            </a:r>
          </a:p>
          <a:p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>
                <a:solidFill>
                  <a:srgbClr val="0000FF"/>
                </a:solidFill>
              </a:rPr>
              <a:t>a=19 b=20 </a:t>
            </a:r>
            <a:r>
              <a:rPr lang="ja-JP" altLang="en-US" sz="2400" dirty="0">
                <a:solidFill>
                  <a:srgbClr val="0000FF"/>
                </a:solidFill>
              </a:rPr>
              <a:t>の時、積</a:t>
            </a:r>
            <a:r>
              <a:rPr lang="en-US" altLang="ja-JP" sz="2400" dirty="0">
                <a:solidFill>
                  <a:srgbClr val="0000FF"/>
                </a:solidFill>
              </a:rPr>
              <a:t>*** </a:t>
            </a:r>
            <a:r>
              <a:rPr lang="ja-JP" altLang="en-US" sz="2400" dirty="0">
                <a:solidFill>
                  <a:srgbClr val="0000FF"/>
                </a:solidFill>
              </a:rPr>
              <a:t>商</a:t>
            </a:r>
            <a:r>
              <a:rPr lang="en-US" altLang="ja-JP" sz="2400" dirty="0">
                <a:solidFill>
                  <a:srgbClr val="0000FF"/>
                </a:solidFill>
              </a:rPr>
              <a:t>***</a:t>
            </a: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2463501" y="4552750"/>
          <a:ext cx="258184" cy="42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数式" r:id="rId3" imgW="75960" imgH="190440" progId="Equation.3">
                  <p:embed/>
                </p:oleObj>
              </mc:Choice>
              <mc:Fallback>
                <p:oleObj name="数式" r:id="rId3" imgW="7596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501" y="4552750"/>
                        <a:ext cx="258184" cy="4268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36875" y="4552611"/>
          <a:ext cx="2571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数式" r:id="rId5" imgW="75960" imgH="190440" progId="Equation.3">
                  <p:embed/>
                </p:oleObj>
              </mc:Choice>
              <mc:Fallback>
                <p:oleObj name="数式" r:id="rId5" imgW="7596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4552611"/>
                        <a:ext cx="2571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38811" y="4552750"/>
          <a:ext cx="2571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数式" r:id="rId7" imgW="75960" imgH="190440" progId="Equation.3">
                  <p:embed/>
                </p:oleObj>
              </mc:Choice>
              <mc:Fallback>
                <p:oleObj name="数式" r:id="rId7" imgW="7596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811" y="4552750"/>
                        <a:ext cx="2571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992052" y="4552611"/>
          <a:ext cx="2571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数式" r:id="rId8" imgW="75960" imgH="190440" progId="Equation.3">
                  <p:embed/>
                </p:oleObj>
              </mc:Choice>
              <mc:Fallback>
                <p:oleObj name="数式" r:id="rId8" imgW="7596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052" y="4552611"/>
                        <a:ext cx="2571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453161" y="5732206"/>
            <a:ext cx="4157548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注 「</a:t>
            </a:r>
            <a:r>
              <a:rPr kumimoji="1"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ja-JP" altLang="en-US" sz="2400" dirty="0">
                <a:solidFill>
                  <a:srgbClr val="0000FF"/>
                </a:solidFill>
              </a:rPr>
              <a:t>」→「</a:t>
            </a:r>
            <a:r>
              <a:rPr lang="en-US" altLang="ja-JP" sz="2400" dirty="0">
                <a:solidFill>
                  <a:srgbClr val="0000FF"/>
                </a:solidFill>
              </a:rPr>
              <a:t>float</a:t>
            </a:r>
            <a:r>
              <a:rPr lang="ja-JP" altLang="en-US" sz="2400" dirty="0">
                <a:solidFill>
                  <a:srgbClr val="0000FF"/>
                </a:solidFill>
              </a:rPr>
              <a:t>」、「</a:t>
            </a:r>
            <a:r>
              <a:rPr lang="en-US" altLang="ja-JP" sz="2400" dirty="0">
                <a:solidFill>
                  <a:srgbClr val="0000FF"/>
                </a:solidFill>
              </a:rPr>
              <a:t>%d</a:t>
            </a:r>
            <a:r>
              <a:rPr lang="ja-JP" altLang="en-US" sz="2400" dirty="0">
                <a:solidFill>
                  <a:srgbClr val="0000FF"/>
                </a:solidFill>
              </a:rPr>
              <a:t>」→「</a:t>
            </a:r>
            <a:r>
              <a:rPr lang="en-US" altLang="ja-JP" sz="2400" dirty="0">
                <a:solidFill>
                  <a:srgbClr val="0000FF"/>
                </a:solidFill>
              </a:rPr>
              <a:t>%f</a:t>
            </a:r>
            <a:r>
              <a:rPr lang="ja-JP" altLang="en-US" sz="2400" dirty="0">
                <a:solidFill>
                  <a:srgbClr val="0000FF"/>
                </a:solidFill>
              </a:rPr>
              <a:t>」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99FF9F"/>
                </a:solidFill>
              </a:rPr>
              <a:t>分割コンパイル</a:t>
            </a:r>
            <a:endParaRPr kumimoji="1" lang="ja-JP" altLang="en-US" dirty="0">
              <a:solidFill>
                <a:srgbClr val="99FF9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18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dirty="0"/>
              <a:t>大規模なプログラムでは、プログラムを一個のソースファイルに記述すると、巨大なファイルになり、編集が大変になります</a:t>
            </a: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ja-JP" altLang="en-US" dirty="0"/>
              <a:t>ソースファイルを複数に分割すれば、編集や変更が容易になります</a:t>
            </a: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ja-JP" altLang="en-US" dirty="0"/>
              <a:t>分割した個々のファイルを別々にコンパイルできるので、一度全てのファイルをコンパイルすれば、その後編集、変更を行ったファイルのみコンパイルすればよく、時間の短縮になります</a:t>
            </a:r>
            <a:endParaRPr lang="en-US" altLang="ja-JP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6890657" cy="1457343"/>
          </a:xfrm>
        </p:spPr>
        <p:txBody>
          <a:bodyPr>
            <a:normAutofit/>
          </a:bodyPr>
          <a:lstStyle/>
          <a:p>
            <a:r>
              <a:rPr lang="ja-JP" altLang="en-US" dirty="0"/>
              <a:t>例題</a:t>
            </a:r>
            <a:r>
              <a:rPr lang="en-US" altLang="ja-JP" dirty="0"/>
              <a:t>EX4-7</a:t>
            </a:r>
            <a:r>
              <a:rPr lang="ja-JP" altLang="en-US" dirty="0"/>
              <a:t>：分割コンパイル</a:t>
            </a:r>
            <a:br>
              <a:rPr lang="en-US" altLang="ja-JP" dirty="0"/>
            </a:br>
            <a:r>
              <a:rPr lang="en-US" altLang="ja-JP" dirty="0"/>
              <a:t>EX4</a:t>
            </a:r>
            <a:r>
              <a:rPr kumimoji="1" lang="en-US" altLang="ja-JP" dirty="0"/>
              <a:t>-7.c, </a:t>
            </a:r>
            <a:r>
              <a:rPr lang="en-US" altLang="ja-JP" dirty="0"/>
              <a:t>EX4</a:t>
            </a:r>
            <a:r>
              <a:rPr kumimoji="1" lang="en-US" altLang="ja-JP" dirty="0"/>
              <a:t>-7-1.c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1514" y="2193645"/>
            <a:ext cx="3973286" cy="409342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void </a:t>
            </a:r>
            <a:r>
              <a:rPr lang="en-US" altLang="ja-JP" sz="2000" dirty="0" err="1">
                <a:solidFill>
                  <a:srgbClr val="FF0000"/>
                </a:solidFill>
              </a:rPr>
              <a:t>basiccalc</a:t>
            </a:r>
            <a:r>
              <a:rPr lang="en-US" altLang="ja-JP" sz="2000" dirty="0">
                <a:solidFill>
                  <a:srgbClr val="FF0000"/>
                </a:solidFill>
              </a:rPr>
              <a:t>(</a:t>
            </a:r>
            <a:r>
              <a:rPr lang="en-US" altLang="ja-JP" sz="2000" dirty="0" err="1">
                <a:solidFill>
                  <a:srgbClr val="FF0000"/>
                </a:solidFill>
              </a:rPr>
              <a:t>int</a:t>
            </a:r>
            <a:r>
              <a:rPr lang="en-US" altLang="ja-JP" sz="2000" dirty="0">
                <a:solidFill>
                  <a:srgbClr val="FF0000"/>
                </a:solidFill>
              </a:rPr>
              <a:t> a, </a:t>
            </a:r>
            <a:r>
              <a:rPr lang="en-US" altLang="ja-JP" sz="2000" dirty="0" err="1">
                <a:solidFill>
                  <a:srgbClr val="FF0000"/>
                </a:solidFill>
              </a:rPr>
              <a:t>int</a:t>
            </a:r>
            <a:r>
              <a:rPr lang="en-US" altLang="ja-JP" sz="2000" dirty="0">
                <a:solidFill>
                  <a:srgbClr val="FF0000"/>
                </a:solidFill>
              </a:rPr>
              <a:t> b);</a:t>
            </a:r>
          </a:p>
          <a:p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main(void)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{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</a:t>
            </a:r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;</a:t>
            </a:r>
          </a:p>
          <a:p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en-US" altLang="ja-JP" sz="2000" dirty="0">
                <a:solidFill>
                  <a:srgbClr val="0000FF"/>
                </a:solidFill>
              </a:rPr>
              <a:t>	a=11; b=3; 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a=2014; b=508;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a=314; b=271;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a=123;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(a,456);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(321,456);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return 0;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01092" y="2193645"/>
            <a:ext cx="3985708" cy="317009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#include &lt;</a:t>
            </a:r>
            <a:r>
              <a:rPr lang="en-US" altLang="ja-JP" sz="2000" dirty="0" err="1">
                <a:solidFill>
                  <a:srgbClr val="FF0000"/>
                </a:solidFill>
              </a:rPr>
              <a:t>stdio.h</a:t>
            </a:r>
            <a:r>
              <a:rPr lang="en-US" altLang="ja-JP" sz="2000" dirty="0">
                <a:solidFill>
                  <a:srgbClr val="FF0000"/>
                </a:solidFill>
              </a:rPr>
              <a:t>&gt;</a:t>
            </a:r>
          </a:p>
          <a:p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en-US" altLang="ja-JP" sz="2000" dirty="0">
                <a:solidFill>
                  <a:srgbClr val="0000FF"/>
                </a:solidFill>
              </a:rPr>
              <a:t>void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a, </a:t>
            </a:r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b)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{</a:t>
            </a:r>
          </a:p>
          <a:p>
            <a:r>
              <a:rPr lang="ja-JP" altLang="en-US" sz="2000" dirty="0">
                <a:solidFill>
                  <a:srgbClr val="0000FF"/>
                </a:solidFill>
              </a:rPr>
              <a:t>    </a:t>
            </a:r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err="1">
                <a:solidFill>
                  <a:srgbClr val="0000FF"/>
                </a:solidFill>
              </a:rPr>
              <a:t>c,d</a:t>
            </a:r>
            <a:r>
              <a:rPr lang="en-US" altLang="ja-JP" sz="2000" dirty="0">
                <a:solidFill>
                  <a:srgbClr val="0000FF"/>
                </a:solidFill>
              </a:rPr>
              <a:t>;</a:t>
            </a:r>
          </a:p>
          <a:p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en-US" altLang="ja-JP" sz="2000" dirty="0">
                <a:solidFill>
                  <a:srgbClr val="0000FF"/>
                </a:solidFill>
              </a:rPr>
              <a:t>    c=</a:t>
            </a:r>
            <a:r>
              <a:rPr lang="en-US" altLang="ja-JP" sz="2000" dirty="0" err="1">
                <a:solidFill>
                  <a:srgbClr val="0000FF"/>
                </a:solidFill>
              </a:rPr>
              <a:t>a+b</a:t>
            </a:r>
            <a:r>
              <a:rPr lang="en-US" altLang="ja-JP" sz="2000" dirty="0">
                <a:solidFill>
                  <a:srgbClr val="0000FF"/>
                </a:solidFill>
              </a:rPr>
              <a:t>;   d=a-b; 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   </a:t>
            </a:r>
            <a:r>
              <a:rPr lang="en-US" altLang="ja-JP" sz="2000" dirty="0" err="1">
                <a:solidFill>
                  <a:srgbClr val="0000FF"/>
                </a:solidFill>
              </a:rPr>
              <a:t>printf</a:t>
            </a:r>
            <a:r>
              <a:rPr lang="en-US" altLang="ja-JP" sz="2000" dirty="0">
                <a:solidFill>
                  <a:srgbClr val="0000FF"/>
                </a:solidFill>
              </a:rPr>
              <a:t>(”a=%d b=%d </a:t>
            </a:r>
            <a:r>
              <a:rPr lang="ja-JP" altLang="en-US" sz="2000" dirty="0">
                <a:solidFill>
                  <a:srgbClr val="0000FF"/>
                </a:solidFill>
              </a:rPr>
              <a:t>の時、</a:t>
            </a:r>
            <a:r>
              <a:rPr lang="en-US" altLang="ja-JP" sz="2000" dirty="0">
                <a:solidFill>
                  <a:srgbClr val="0000FF"/>
                </a:solidFill>
              </a:rPr>
              <a:t>”,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   </a:t>
            </a:r>
            <a:r>
              <a:rPr lang="en-US" altLang="ja-JP" sz="2000" dirty="0" err="1">
                <a:solidFill>
                  <a:srgbClr val="0000FF"/>
                </a:solidFill>
              </a:rPr>
              <a:t>printf</a:t>
            </a:r>
            <a:r>
              <a:rPr lang="en-US" altLang="ja-JP" sz="2000" dirty="0">
                <a:solidFill>
                  <a:srgbClr val="0000FF"/>
                </a:solidFill>
              </a:rPr>
              <a:t>(”</a:t>
            </a:r>
            <a:r>
              <a:rPr lang="ja-JP" altLang="en-US" sz="2000" dirty="0">
                <a:solidFill>
                  <a:srgbClr val="0000FF"/>
                </a:solidFill>
              </a:rPr>
              <a:t>和</a:t>
            </a:r>
            <a:r>
              <a:rPr lang="en-US" altLang="ja-JP" sz="2000" dirty="0">
                <a:solidFill>
                  <a:srgbClr val="0000FF"/>
                </a:solidFill>
              </a:rPr>
              <a:t>%d </a:t>
            </a:r>
            <a:r>
              <a:rPr lang="ja-JP" altLang="en-US" sz="2000" dirty="0">
                <a:solidFill>
                  <a:srgbClr val="0000FF"/>
                </a:solidFill>
              </a:rPr>
              <a:t>差</a:t>
            </a:r>
            <a:r>
              <a:rPr lang="en-US" altLang="ja-JP" sz="2000" dirty="0">
                <a:solidFill>
                  <a:srgbClr val="0000FF"/>
                </a:solidFill>
              </a:rPr>
              <a:t>%d\</a:t>
            </a:r>
            <a:r>
              <a:rPr lang="en-US" altLang="ja-JP" sz="2000" dirty="0" err="1">
                <a:solidFill>
                  <a:srgbClr val="0000FF"/>
                </a:solidFill>
              </a:rPr>
              <a:t>n”,c,d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514" y="1731980"/>
            <a:ext cx="1258678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EX4</a:t>
            </a:r>
            <a:r>
              <a:rPr kumimoji="1" lang="en-US" altLang="ja-JP" sz="2400" dirty="0">
                <a:solidFill>
                  <a:srgbClr val="0000FF"/>
                </a:solidFill>
              </a:rPr>
              <a:t>-7.c: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01092" y="1731980"/>
            <a:ext cx="1508746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EX4</a:t>
            </a:r>
            <a:r>
              <a:rPr kumimoji="1" lang="en-US" altLang="ja-JP" sz="2400" dirty="0">
                <a:solidFill>
                  <a:srgbClr val="0000FF"/>
                </a:solidFill>
              </a:rPr>
              <a:t>-7-1.c: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701092" y="5905948"/>
            <a:ext cx="2689412" cy="623944"/>
          </a:xfrm>
          <a:prstGeom prst="wedgeRoundRectCallout">
            <a:avLst>
              <a:gd name="adj1" fmla="val -74679"/>
              <a:gd name="adj2" fmla="val -90948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２つのファイルに分ける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4701092" y="5905948"/>
            <a:ext cx="2689412" cy="623944"/>
          </a:xfrm>
          <a:prstGeom prst="wedgeRoundRectCallout">
            <a:avLst>
              <a:gd name="adj1" fmla="val -7079"/>
              <a:gd name="adj2" fmla="val -13577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２つのファイルに分ける</a:t>
            </a:r>
          </a:p>
        </p:txBody>
      </p:sp>
      <p:sp>
        <p:nvSpPr>
          <p:cNvPr id="11" name="円形吹き出し 10"/>
          <p:cNvSpPr/>
          <p:nvPr/>
        </p:nvSpPr>
        <p:spPr>
          <a:xfrm>
            <a:off x="141514" y="2046514"/>
            <a:ext cx="2971800" cy="720623"/>
          </a:xfrm>
          <a:prstGeom prst="wedgeEllipseCallout">
            <a:avLst>
              <a:gd name="adj1" fmla="val 31543"/>
              <a:gd name="adj2" fmla="val 88510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形吹き出し 11"/>
          <p:cNvSpPr/>
          <p:nvPr/>
        </p:nvSpPr>
        <p:spPr>
          <a:xfrm>
            <a:off x="4701092" y="2046514"/>
            <a:ext cx="2085112" cy="720623"/>
          </a:xfrm>
          <a:prstGeom prst="wedgeEllipseCallout">
            <a:avLst>
              <a:gd name="adj1" fmla="val 45203"/>
              <a:gd name="adj2" fmla="val 120783"/>
            </a:avLst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98939" y="3048000"/>
            <a:ext cx="282874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00FF"/>
                </a:solidFill>
              </a:rPr>
              <a:t>このファイル内では定義されていない「</a:t>
            </a:r>
            <a:r>
              <a:rPr kumimoji="1" lang="en-US" altLang="ja-JP" dirty="0" err="1">
                <a:solidFill>
                  <a:srgbClr val="0000FF"/>
                </a:solidFill>
              </a:rPr>
              <a:t>basiccalc</a:t>
            </a:r>
            <a:r>
              <a:rPr kumimoji="1" lang="en-US" altLang="ja-JP" dirty="0">
                <a:solidFill>
                  <a:srgbClr val="0000FF"/>
                </a:solidFill>
              </a:rPr>
              <a:t>()</a:t>
            </a:r>
            <a:r>
              <a:rPr lang="ja-JP" altLang="en-US" dirty="0">
                <a:solidFill>
                  <a:srgbClr val="0000FF"/>
                </a:solidFill>
              </a:rPr>
              <a:t>」</a:t>
            </a:r>
            <a:endParaRPr lang="en-US" altLang="ja-JP" dirty="0">
              <a:solidFill>
                <a:srgbClr val="0000FF"/>
              </a:solidFill>
            </a:endParaRPr>
          </a:p>
          <a:p>
            <a:r>
              <a:rPr kumimoji="1" lang="ja-JP" altLang="en-US" dirty="0">
                <a:solidFill>
                  <a:srgbClr val="0000FF"/>
                </a:solidFill>
              </a:rPr>
              <a:t>という関数を使うことを宣言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38257" y="3324999"/>
            <a:ext cx="21336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「</a:t>
            </a:r>
            <a:r>
              <a:rPr lang="en-US" altLang="ja-JP" dirty="0" err="1">
                <a:solidFill>
                  <a:srgbClr val="0000FF"/>
                </a:solidFill>
              </a:rPr>
              <a:t>printf</a:t>
            </a:r>
            <a:r>
              <a:rPr lang="en-US" altLang="ja-JP" dirty="0">
                <a:solidFill>
                  <a:srgbClr val="0000FF"/>
                </a:solidFill>
              </a:rPr>
              <a:t>()</a:t>
            </a:r>
            <a:r>
              <a:rPr lang="ja-JP" altLang="en-US" dirty="0">
                <a:solidFill>
                  <a:srgbClr val="0000FF"/>
                </a:solidFill>
              </a:rPr>
              <a:t>」は、このファイル内で使う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79912" y="1547314"/>
            <a:ext cx="2715808" cy="64633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プロジェクト名「</a:t>
            </a:r>
            <a:r>
              <a:rPr lang="en-US" altLang="ja-JP" dirty="0">
                <a:solidFill>
                  <a:srgbClr val="0000FF"/>
                </a:solidFill>
              </a:rPr>
              <a:t>EX4-7</a:t>
            </a:r>
            <a:r>
              <a:rPr lang="ja-JP" altLang="en-US" dirty="0">
                <a:solidFill>
                  <a:srgbClr val="0000FF"/>
                </a:solidFill>
              </a:rPr>
              <a:t>」から</a:t>
            </a:r>
            <a:endParaRPr lang="en-US" altLang="ja-JP" dirty="0">
              <a:solidFill>
                <a:srgbClr val="0000FF"/>
              </a:solidFill>
            </a:endParaRPr>
          </a:p>
          <a:p>
            <a:r>
              <a:rPr lang="ja-JP" altLang="en-US" dirty="0">
                <a:solidFill>
                  <a:srgbClr val="0000FF"/>
                </a:solidFill>
              </a:rPr>
              <a:t>自動的に作られる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8949" y="1547314"/>
            <a:ext cx="2023110" cy="64633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00FF"/>
                </a:solidFill>
              </a:rPr>
              <a:t>自分で名前を決めて新規作成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952AEF64-3EE7-40D8-8421-B5156462B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6" y="1351355"/>
            <a:ext cx="7200000" cy="503049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BE558AF1-5B4F-435E-A4B7-61B994FD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04" y="1351355"/>
            <a:ext cx="7200000" cy="61272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56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99FF9F"/>
                </a:solidFill>
              </a:rPr>
              <a:t>エクリプスでの分割ソースファイル作成</a:t>
            </a:r>
            <a:r>
              <a:rPr kumimoji="1" lang="en-US" altLang="ja-JP" sz="3600" dirty="0">
                <a:solidFill>
                  <a:srgbClr val="99FF9F"/>
                </a:solidFill>
              </a:rPr>
              <a:t> </a:t>
            </a:r>
            <a:endParaRPr kumimoji="1" lang="ja-JP" altLang="en-US" sz="3600" dirty="0">
              <a:solidFill>
                <a:srgbClr val="99FF9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076991" y="2899378"/>
            <a:ext cx="878306" cy="40376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5405" y="3554861"/>
            <a:ext cx="27029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</a:rPr>
              <a:t>プロジェクト「</a:t>
            </a:r>
            <a:r>
              <a:rPr lang="en-US" altLang="ja-JP" sz="2400" dirty="0">
                <a:solidFill>
                  <a:srgbClr val="0000FF"/>
                </a:solidFill>
              </a:rPr>
              <a:t>EX4-7</a:t>
            </a:r>
            <a:r>
              <a:rPr lang="ja-JP" altLang="en-US" sz="2400" dirty="0">
                <a:solidFill>
                  <a:srgbClr val="0000FF"/>
                </a:solidFill>
              </a:rPr>
              <a:t>」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266529" y="3266762"/>
            <a:ext cx="688768" cy="35773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1153" y="3835774"/>
            <a:ext cx="23827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</a:rPr>
              <a:t>「</a:t>
            </a:r>
            <a:r>
              <a:rPr lang="en-US" altLang="ja-JP" sz="2400" dirty="0" err="1">
                <a:solidFill>
                  <a:srgbClr val="0000FF"/>
                </a:solidFill>
              </a:rPr>
              <a:t>src</a:t>
            </a:r>
            <a:r>
              <a:rPr lang="ja-JP" altLang="en-US" sz="2400" dirty="0">
                <a:solidFill>
                  <a:srgbClr val="0000FF"/>
                </a:solidFill>
              </a:rPr>
              <a:t>」で右クリック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516144" y="1351355"/>
            <a:ext cx="1199407" cy="40376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2531" y="2020728"/>
            <a:ext cx="11079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「新規」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4660563" y="2482731"/>
            <a:ext cx="1413164" cy="4816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98357" y="3266296"/>
            <a:ext cx="23583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「ソースファイル」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C1069F8D-3A1F-4F19-A168-7DF0D6D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04" y="1364186"/>
            <a:ext cx="7200000" cy="5017661"/>
          </a:xfrm>
          <a:prstGeom prst="rect">
            <a:avLst/>
          </a:prstGeom>
        </p:spPr>
      </p:pic>
      <p:sp>
        <p:nvSpPr>
          <p:cNvPr id="24" name="円/楕円 23"/>
          <p:cNvSpPr/>
          <p:nvPr/>
        </p:nvSpPr>
        <p:spPr>
          <a:xfrm>
            <a:off x="2927833" y="2449726"/>
            <a:ext cx="1132746" cy="44606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18225" y="3245331"/>
            <a:ext cx="389561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ファイル名「</a:t>
            </a:r>
            <a:r>
              <a:rPr kumimoji="1" lang="en-US" altLang="ja-JP" sz="2400" dirty="0">
                <a:solidFill>
                  <a:srgbClr val="0000FF"/>
                </a:solidFill>
              </a:rPr>
              <a:t>EX4-7-1.c</a:t>
            </a:r>
            <a:r>
              <a:rPr kumimoji="1" lang="ja-JP" altLang="en-US" sz="2400" dirty="0">
                <a:solidFill>
                  <a:srgbClr val="0000FF"/>
                </a:solidFill>
              </a:rPr>
              <a:t>」を入力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rgbClr val="99FF9F"/>
                </a:solidFill>
              </a:rPr>
              <a:t>文字列出力と簡単な計算（四則演算）</a:t>
            </a:r>
            <a:endParaRPr kumimoji="1" lang="ja-JP" altLang="en-US" dirty="0">
              <a:solidFill>
                <a:srgbClr val="99FF9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1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dirty="0"/>
              <a:t>プログラムの基本骨格：「</a:t>
            </a:r>
            <a:r>
              <a:rPr lang="en-US" altLang="ja-JP" dirty="0"/>
              <a:t>main()</a:t>
            </a:r>
            <a:r>
              <a:rPr lang="ja-JP" altLang="en-US" dirty="0"/>
              <a:t>」関数</a:t>
            </a: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ja-JP" altLang="en-US" dirty="0"/>
              <a:t>文字列出力関数：「</a:t>
            </a:r>
            <a:r>
              <a:rPr lang="en-US" altLang="ja-JP" dirty="0" err="1"/>
              <a:t>printf</a:t>
            </a:r>
            <a:r>
              <a:rPr lang="en-US" altLang="ja-JP" dirty="0"/>
              <a:t>()</a:t>
            </a:r>
            <a:r>
              <a:rPr lang="ja-JP" altLang="en-US" dirty="0"/>
              <a:t>」</a:t>
            </a:r>
            <a:endParaRPr lang="en-US" altLang="ja-JP" dirty="0"/>
          </a:p>
          <a:p>
            <a:pPr lvl="1">
              <a:buFont typeface="Wingdings" pitchFamily="2" charset="2"/>
              <a:buChar char="Ø"/>
            </a:pPr>
            <a:r>
              <a:rPr lang="ja-JP" altLang="en-US" dirty="0"/>
              <a:t>「</a:t>
            </a:r>
            <a:r>
              <a:rPr lang="en-US" altLang="ja-JP" dirty="0"/>
              <a:t>Hello world!</a:t>
            </a:r>
            <a:r>
              <a:rPr lang="ja-JP" altLang="en-US" dirty="0"/>
              <a:t>」、日本語</a:t>
            </a:r>
            <a:endParaRPr lang="en-US" altLang="ja-JP" dirty="0"/>
          </a:p>
          <a:p>
            <a:pPr>
              <a:buFont typeface="Wingdings" pitchFamily="2" charset="2"/>
              <a:buChar char="Ø"/>
            </a:pPr>
            <a:r>
              <a:rPr lang="ja-JP" altLang="en-US" dirty="0"/>
              <a:t>四則演算と変数の型</a:t>
            </a:r>
            <a:endParaRPr lang="en-US" altLang="ja-JP" dirty="0"/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/>
              <a:t>四則演算</a:t>
            </a:r>
            <a:r>
              <a:rPr lang="ja-JP" altLang="en-US" dirty="0"/>
              <a:t>：</a:t>
            </a:r>
            <a:r>
              <a:rPr kumimoji="1" lang="ja-JP" altLang="en-US" dirty="0"/>
              <a:t>「</a:t>
            </a:r>
            <a:r>
              <a:rPr kumimoji="1" lang="en-US" altLang="ja-JP" dirty="0">
                <a:latin typeface="ＭＳ ゴシック" pitchFamily="49" charset="-128"/>
              </a:rPr>
              <a:t>+,-,*,/,%</a:t>
            </a:r>
            <a:r>
              <a:rPr kumimoji="1" lang="ja-JP" altLang="en-US" dirty="0"/>
              <a:t>」「</a:t>
            </a:r>
            <a:r>
              <a:rPr kumimoji="1" lang="en-US" altLang="ja-JP" dirty="0">
                <a:latin typeface="ＭＳ ゴシック" pitchFamily="49" charset="-128"/>
              </a:rPr>
              <a:t>(,)</a:t>
            </a:r>
            <a:r>
              <a:rPr kumimoji="1" lang="ja-JP" altLang="en-US" dirty="0"/>
              <a:t>」</a:t>
            </a:r>
            <a:endParaRPr kumimoji="1" lang="en-US" altLang="ja-JP" dirty="0"/>
          </a:p>
          <a:p>
            <a:pPr lvl="1">
              <a:buFont typeface="Wingdings" pitchFamily="2" charset="2"/>
              <a:buChar char="Ø"/>
            </a:pPr>
            <a:r>
              <a:rPr kumimoji="1" lang="ja-JP" altLang="en-US" dirty="0"/>
              <a:t>変数の型：「</a:t>
            </a:r>
            <a:r>
              <a:rPr kumimoji="1" lang="en-US" altLang="ja-JP" dirty="0" err="1"/>
              <a:t>int</a:t>
            </a:r>
            <a:r>
              <a:rPr lang="ja-JP" altLang="en-US" dirty="0"/>
              <a:t>」、「</a:t>
            </a:r>
            <a:r>
              <a:rPr lang="en-US" altLang="ja-JP" dirty="0"/>
              <a:t>float</a:t>
            </a:r>
            <a:r>
              <a:rPr lang="ja-JP" altLang="en-US" dirty="0"/>
              <a:t>」他</a:t>
            </a:r>
            <a:endParaRPr kumimoji="1" lang="en-US" altLang="ja-JP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分割コンパイルの手順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Eclipse</a:t>
            </a:r>
            <a:r>
              <a:rPr lang="ja-JP" altLang="en-US" dirty="0"/>
              <a:t>が</a:t>
            </a:r>
            <a:r>
              <a:rPr lang="ja-JP" altLang="en-US" dirty="0">
                <a:solidFill>
                  <a:srgbClr val="FF0000"/>
                </a:solidFill>
              </a:rPr>
              <a:t>自動的</a:t>
            </a:r>
            <a:r>
              <a:rPr lang="ja-JP" altLang="en-US" dirty="0"/>
              <a:t>に実行）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「</a:t>
            </a:r>
            <a:r>
              <a:rPr lang="en-US" altLang="ja-JP" dirty="0"/>
              <a:t>EX4</a:t>
            </a:r>
            <a:r>
              <a:rPr kumimoji="1" lang="en-US" altLang="ja-JP" dirty="0"/>
              <a:t>-7.c</a:t>
            </a:r>
            <a:r>
              <a:rPr kumimoji="1" lang="ja-JP" altLang="en-US" dirty="0"/>
              <a:t>」をコンパイル</a:t>
            </a:r>
            <a:endParaRPr kumimoji="1" lang="en-US" altLang="ja-JP" dirty="0"/>
          </a:p>
          <a:p>
            <a:pPr lvl="2">
              <a:buNone/>
            </a:pPr>
            <a:r>
              <a:rPr lang="en-US" altLang="ja-JP" dirty="0"/>
              <a:t>$ </a:t>
            </a:r>
            <a:r>
              <a:rPr lang="en-US" altLang="ja-JP" dirty="0" err="1"/>
              <a:t>gcc</a:t>
            </a:r>
            <a:r>
              <a:rPr lang="en-US" altLang="ja-JP" dirty="0"/>
              <a:t> -c EX4-7.c</a:t>
            </a:r>
          </a:p>
          <a:p>
            <a:pPr lvl="2">
              <a:buNone/>
            </a:pPr>
            <a:r>
              <a:rPr kumimoji="1" lang="ja-JP" altLang="en-US" dirty="0"/>
              <a:t>⇒「</a:t>
            </a:r>
            <a:r>
              <a:rPr lang="en-US" altLang="ja-JP" dirty="0"/>
              <a:t>EX4-7.o</a:t>
            </a:r>
            <a:r>
              <a:rPr lang="ja-JP" altLang="en-US" dirty="0"/>
              <a:t>」というオブジェクトファイル（プログラムのパーツ）ができる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EX4-7-1.c</a:t>
            </a:r>
            <a:r>
              <a:rPr lang="ja-JP" altLang="en-US" dirty="0"/>
              <a:t>」をコンパイル</a:t>
            </a:r>
            <a:endParaRPr lang="en-US" altLang="ja-JP" dirty="0"/>
          </a:p>
          <a:p>
            <a:pPr lvl="2">
              <a:buNone/>
            </a:pPr>
            <a:r>
              <a:rPr lang="en-US" altLang="ja-JP" dirty="0"/>
              <a:t>$ </a:t>
            </a:r>
            <a:r>
              <a:rPr lang="en-US" altLang="ja-JP" dirty="0" err="1"/>
              <a:t>gcc</a:t>
            </a:r>
            <a:r>
              <a:rPr lang="en-US" altLang="ja-JP" dirty="0"/>
              <a:t> -c EX4-7-1.c</a:t>
            </a:r>
          </a:p>
          <a:p>
            <a:pPr lvl="2">
              <a:buNone/>
            </a:pPr>
            <a:r>
              <a:rPr lang="ja-JP" altLang="en-US" dirty="0"/>
              <a:t>⇒「</a:t>
            </a:r>
            <a:r>
              <a:rPr lang="en-US" altLang="ja-JP" dirty="0"/>
              <a:t>EX4-7-1.o</a:t>
            </a:r>
            <a:r>
              <a:rPr lang="ja-JP" altLang="en-US" dirty="0"/>
              <a:t>」ができる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EX4-7.o, EX4-7-1.o</a:t>
            </a:r>
            <a:r>
              <a:rPr lang="ja-JP" altLang="en-US" dirty="0"/>
              <a:t>」をリンク</a:t>
            </a:r>
            <a:endParaRPr lang="en-US" altLang="ja-JP" dirty="0"/>
          </a:p>
          <a:p>
            <a:pPr lvl="2">
              <a:buNone/>
            </a:pPr>
            <a:r>
              <a:rPr lang="en-US" altLang="ja-JP" dirty="0"/>
              <a:t>$ </a:t>
            </a:r>
            <a:r>
              <a:rPr lang="en-US" altLang="ja-JP" dirty="0" err="1"/>
              <a:t>gcc</a:t>
            </a:r>
            <a:r>
              <a:rPr lang="en-US" altLang="ja-JP" dirty="0"/>
              <a:t> EX4-7.o EX4-7-1.o</a:t>
            </a:r>
          </a:p>
          <a:p>
            <a:pPr lvl="2">
              <a:buNone/>
            </a:pPr>
            <a:r>
              <a:rPr lang="ja-JP" altLang="en-US" dirty="0"/>
              <a:t>⇒「</a:t>
            </a:r>
            <a:r>
              <a:rPr lang="en-US" altLang="ja-JP" dirty="0"/>
              <a:t>EX4-7.exe</a:t>
            </a:r>
            <a:r>
              <a:rPr lang="ja-JP" altLang="en-US" dirty="0"/>
              <a:t>」ができる</a:t>
            </a:r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514" y="274637"/>
            <a:ext cx="9002485" cy="1457343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例題</a:t>
            </a:r>
            <a:r>
              <a:rPr lang="en-US" altLang="ja-JP" dirty="0"/>
              <a:t>EX4-8</a:t>
            </a:r>
            <a:r>
              <a:rPr lang="ja-JP" altLang="en-US" dirty="0"/>
              <a:t>：プロジェクトのコピーと改造</a:t>
            </a:r>
            <a:br>
              <a:rPr lang="en-US" altLang="ja-JP" dirty="0"/>
            </a:br>
            <a:r>
              <a:rPr lang="en-US" altLang="ja-JP" dirty="0"/>
              <a:t>EX4</a:t>
            </a:r>
            <a:r>
              <a:rPr kumimoji="1" lang="en-US" altLang="ja-JP" dirty="0"/>
              <a:t>-8.c, </a:t>
            </a:r>
            <a:r>
              <a:rPr lang="en-US" altLang="ja-JP" dirty="0"/>
              <a:t>EX4</a:t>
            </a:r>
            <a:r>
              <a:rPr kumimoji="1" lang="en-US" altLang="ja-JP" dirty="0"/>
              <a:t>-8-1.c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1514" y="2193645"/>
            <a:ext cx="3973286" cy="409342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3B3BFF"/>
                </a:solidFill>
              </a:rPr>
              <a:t>void </a:t>
            </a:r>
            <a:r>
              <a:rPr lang="en-US" altLang="ja-JP" sz="2000" dirty="0" err="1">
                <a:solidFill>
                  <a:srgbClr val="3B3BFF"/>
                </a:solidFill>
              </a:rPr>
              <a:t>basiccalc</a:t>
            </a:r>
            <a:r>
              <a:rPr lang="en-US" altLang="ja-JP" sz="2000" dirty="0">
                <a:solidFill>
                  <a:srgbClr val="3B3BFF"/>
                </a:solidFill>
              </a:rPr>
              <a:t>(</a:t>
            </a:r>
            <a:r>
              <a:rPr lang="en-US" altLang="ja-JP" sz="2000" dirty="0" err="1">
                <a:solidFill>
                  <a:srgbClr val="3B3BFF"/>
                </a:solidFill>
              </a:rPr>
              <a:t>int</a:t>
            </a:r>
            <a:r>
              <a:rPr lang="en-US" altLang="ja-JP" sz="2000" dirty="0">
                <a:solidFill>
                  <a:srgbClr val="3B3BFF"/>
                </a:solidFill>
              </a:rPr>
              <a:t> a, </a:t>
            </a:r>
            <a:r>
              <a:rPr lang="en-US" altLang="ja-JP" sz="2000" dirty="0" err="1">
                <a:solidFill>
                  <a:srgbClr val="3B3BFF"/>
                </a:solidFill>
              </a:rPr>
              <a:t>int</a:t>
            </a:r>
            <a:r>
              <a:rPr lang="en-US" altLang="ja-JP" sz="2000" dirty="0">
                <a:solidFill>
                  <a:srgbClr val="3B3BFF"/>
                </a:solidFill>
              </a:rPr>
              <a:t> b);</a:t>
            </a:r>
          </a:p>
          <a:p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main(void)</a:t>
            </a:r>
          </a:p>
          <a:p>
            <a:r>
              <a:rPr kumimoji="1" lang="en-US" altLang="ja-JP" sz="2000" dirty="0">
                <a:solidFill>
                  <a:srgbClr val="0000FF"/>
                </a:solidFill>
              </a:rPr>
              <a:t>{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</a:t>
            </a:r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;</a:t>
            </a:r>
          </a:p>
          <a:p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en-US" altLang="ja-JP" sz="2000" dirty="0">
                <a:solidFill>
                  <a:srgbClr val="0000FF"/>
                </a:solidFill>
              </a:rPr>
              <a:t>	a=11; b=3; 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a=2014; b=508;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a=314; b=271;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a=123;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(a,456);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(321,456);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	return 0;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01092" y="2193645"/>
            <a:ext cx="3985708" cy="317009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#include &lt;</a:t>
            </a:r>
            <a:r>
              <a:rPr lang="en-US" altLang="ja-JP" sz="2000" dirty="0" err="1">
                <a:solidFill>
                  <a:srgbClr val="0000FF"/>
                </a:solidFill>
              </a:rPr>
              <a:t>stdio.h</a:t>
            </a:r>
            <a:r>
              <a:rPr lang="en-US" altLang="ja-JP" sz="2000" dirty="0">
                <a:solidFill>
                  <a:srgbClr val="0000FF"/>
                </a:solidFill>
              </a:rPr>
              <a:t>&gt;</a:t>
            </a:r>
          </a:p>
          <a:p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en-US" altLang="ja-JP" sz="2000" dirty="0">
                <a:solidFill>
                  <a:srgbClr val="0000FF"/>
                </a:solidFill>
              </a:rPr>
              <a:t>void </a:t>
            </a:r>
            <a:r>
              <a:rPr lang="en-US" altLang="ja-JP" sz="2000" dirty="0" err="1">
                <a:solidFill>
                  <a:srgbClr val="0000FF"/>
                </a:solidFill>
              </a:rPr>
              <a:t>basiccalc</a:t>
            </a:r>
            <a:r>
              <a:rPr lang="en-US" altLang="ja-JP" sz="2000" dirty="0">
                <a:solidFill>
                  <a:srgbClr val="0000FF"/>
                </a:solidFill>
              </a:rPr>
              <a:t>(</a:t>
            </a:r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a, </a:t>
            </a:r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b)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{</a:t>
            </a:r>
          </a:p>
          <a:p>
            <a:r>
              <a:rPr lang="ja-JP" altLang="en-US" sz="2000" dirty="0">
                <a:solidFill>
                  <a:srgbClr val="0000FF"/>
                </a:solidFill>
              </a:rPr>
              <a:t>    </a:t>
            </a:r>
            <a:r>
              <a:rPr lang="en-US" altLang="ja-JP" sz="2000" dirty="0" err="1">
                <a:solidFill>
                  <a:srgbClr val="0000FF"/>
                </a:solidFill>
              </a:rPr>
              <a:t>int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err="1">
                <a:solidFill>
                  <a:srgbClr val="0000FF"/>
                </a:solidFill>
              </a:rPr>
              <a:t>c,d</a:t>
            </a:r>
            <a:r>
              <a:rPr lang="en-US" altLang="ja-JP" sz="2000" dirty="0">
                <a:solidFill>
                  <a:srgbClr val="0000FF"/>
                </a:solidFill>
              </a:rPr>
              <a:t>;</a:t>
            </a:r>
          </a:p>
          <a:p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en-US" altLang="ja-JP" sz="2000" dirty="0">
                <a:solidFill>
                  <a:srgbClr val="0000FF"/>
                </a:solidFill>
              </a:rPr>
              <a:t>    c=a</a:t>
            </a:r>
            <a:r>
              <a:rPr lang="en-US" altLang="ja-JP" sz="2000" dirty="0">
                <a:solidFill>
                  <a:srgbClr val="FF0000"/>
                </a:solidFill>
              </a:rPr>
              <a:t>*</a:t>
            </a:r>
            <a:r>
              <a:rPr lang="en-US" altLang="ja-JP" sz="2000" dirty="0">
                <a:solidFill>
                  <a:srgbClr val="0000FF"/>
                </a:solidFill>
              </a:rPr>
              <a:t>b;   d=a</a:t>
            </a:r>
            <a:r>
              <a:rPr lang="en-US" altLang="ja-JP" sz="2000" dirty="0">
                <a:solidFill>
                  <a:srgbClr val="FF0000"/>
                </a:solidFill>
              </a:rPr>
              <a:t>/</a:t>
            </a:r>
            <a:r>
              <a:rPr lang="en-US" altLang="ja-JP" sz="2000" dirty="0">
                <a:solidFill>
                  <a:srgbClr val="0000FF"/>
                </a:solidFill>
              </a:rPr>
              <a:t>b; 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   </a:t>
            </a:r>
            <a:r>
              <a:rPr lang="en-US" altLang="ja-JP" sz="2000" dirty="0" err="1">
                <a:solidFill>
                  <a:srgbClr val="0000FF"/>
                </a:solidFill>
              </a:rPr>
              <a:t>printf</a:t>
            </a:r>
            <a:r>
              <a:rPr lang="en-US" altLang="ja-JP" sz="2000" dirty="0">
                <a:solidFill>
                  <a:srgbClr val="0000FF"/>
                </a:solidFill>
              </a:rPr>
              <a:t>(”a=%d b=%d </a:t>
            </a:r>
            <a:r>
              <a:rPr lang="ja-JP" altLang="en-US" sz="2000" dirty="0">
                <a:solidFill>
                  <a:srgbClr val="0000FF"/>
                </a:solidFill>
              </a:rPr>
              <a:t>の時、</a:t>
            </a:r>
            <a:r>
              <a:rPr lang="en-US" altLang="ja-JP" sz="2000" dirty="0">
                <a:solidFill>
                  <a:srgbClr val="0000FF"/>
                </a:solidFill>
              </a:rPr>
              <a:t>”,</a:t>
            </a:r>
            <a:r>
              <a:rPr lang="en-US" altLang="ja-JP" sz="2000" dirty="0" err="1">
                <a:solidFill>
                  <a:srgbClr val="0000FF"/>
                </a:solidFill>
              </a:rPr>
              <a:t>a,b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    </a:t>
            </a:r>
            <a:r>
              <a:rPr lang="en-US" altLang="ja-JP" sz="2000" dirty="0" err="1">
                <a:solidFill>
                  <a:srgbClr val="0000FF"/>
                </a:solidFill>
              </a:rPr>
              <a:t>printf</a:t>
            </a:r>
            <a:r>
              <a:rPr lang="en-US" altLang="ja-JP" sz="2000" dirty="0">
                <a:solidFill>
                  <a:srgbClr val="0000FF"/>
                </a:solidFill>
              </a:rPr>
              <a:t>(”</a:t>
            </a:r>
            <a:r>
              <a:rPr lang="ja-JP" altLang="en-US" sz="2000" dirty="0">
                <a:solidFill>
                  <a:srgbClr val="FF0000"/>
                </a:solidFill>
              </a:rPr>
              <a:t>積</a:t>
            </a:r>
            <a:r>
              <a:rPr lang="en-US" altLang="ja-JP" sz="2000" dirty="0">
                <a:solidFill>
                  <a:srgbClr val="0000FF"/>
                </a:solidFill>
              </a:rPr>
              <a:t>%d </a:t>
            </a:r>
            <a:r>
              <a:rPr lang="ja-JP" altLang="en-US" sz="2000" dirty="0">
                <a:solidFill>
                  <a:srgbClr val="FF0000"/>
                </a:solidFill>
              </a:rPr>
              <a:t>商</a:t>
            </a:r>
            <a:r>
              <a:rPr lang="en-US" altLang="ja-JP" sz="2000" dirty="0">
                <a:solidFill>
                  <a:srgbClr val="0000FF"/>
                </a:solidFill>
              </a:rPr>
              <a:t>%d\</a:t>
            </a:r>
            <a:r>
              <a:rPr lang="en-US" altLang="ja-JP" sz="2000" dirty="0" err="1">
                <a:solidFill>
                  <a:srgbClr val="0000FF"/>
                </a:solidFill>
              </a:rPr>
              <a:t>n”,c,d</a:t>
            </a:r>
            <a:r>
              <a:rPr lang="en-US" altLang="ja-JP" sz="20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514" y="1731980"/>
            <a:ext cx="1258678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EX4</a:t>
            </a:r>
            <a:r>
              <a:rPr kumimoji="1" lang="en-US" altLang="ja-JP" sz="2400" dirty="0">
                <a:solidFill>
                  <a:srgbClr val="0000FF"/>
                </a:solidFill>
              </a:rPr>
              <a:t>-</a:t>
            </a:r>
            <a:r>
              <a:rPr kumimoji="1" lang="en-US" altLang="ja-JP" sz="2400" dirty="0">
                <a:solidFill>
                  <a:srgbClr val="FF0000"/>
                </a:solidFill>
              </a:rPr>
              <a:t>8</a:t>
            </a:r>
            <a:r>
              <a:rPr kumimoji="1" lang="en-US" altLang="ja-JP" sz="2400" dirty="0">
                <a:solidFill>
                  <a:srgbClr val="0000FF"/>
                </a:solidFill>
              </a:rPr>
              <a:t>.c: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01092" y="1731980"/>
            <a:ext cx="1508746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</a:rPr>
              <a:t>EX4</a:t>
            </a:r>
            <a:r>
              <a:rPr kumimoji="1" lang="en-US" altLang="ja-JP" sz="2400" dirty="0">
                <a:solidFill>
                  <a:srgbClr val="0000FF"/>
                </a:solidFill>
              </a:rPr>
              <a:t>-</a:t>
            </a:r>
            <a:r>
              <a:rPr kumimoji="1" lang="en-US" altLang="ja-JP" sz="2400" dirty="0">
                <a:solidFill>
                  <a:srgbClr val="FF0000"/>
                </a:solidFill>
              </a:rPr>
              <a:t>8</a:t>
            </a:r>
            <a:r>
              <a:rPr kumimoji="1" lang="en-US" altLang="ja-JP" sz="2400" dirty="0">
                <a:solidFill>
                  <a:srgbClr val="0000FF"/>
                </a:solidFill>
              </a:rPr>
              <a:t>-1.c: 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701092" y="5905948"/>
            <a:ext cx="2689412" cy="623944"/>
          </a:xfrm>
          <a:prstGeom prst="wedgeRoundRectCallout">
            <a:avLst>
              <a:gd name="adj1" fmla="val -456"/>
              <a:gd name="adj2" fmla="val -15671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rgbClr val="0070C0"/>
                </a:solidFill>
              </a:rPr>
              <a:t>「積」と「商」に改造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79913" y="1547314"/>
            <a:ext cx="2868804" cy="64633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プロジェクト「</a:t>
            </a:r>
            <a:r>
              <a:rPr lang="en-US" altLang="ja-JP" dirty="0">
                <a:solidFill>
                  <a:srgbClr val="0000FF"/>
                </a:solidFill>
              </a:rPr>
              <a:t>EX4-7</a:t>
            </a:r>
            <a:r>
              <a:rPr lang="ja-JP" altLang="en-US" dirty="0">
                <a:solidFill>
                  <a:srgbClr val="0000FF"/>
                </a:solidFill>
              </a:rPr>
              <a:t>」をコピーしてファイル名変更</a:t>
            </a:r>
            <a:endParaRPr lang="en-US" altLang="ja-JP" dirty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78949" y="1547314"/>
            <a:ext cx="2023110" cy="64633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FF"/>
                </a:solidFill>
              </a:rPr>
              <a:t>コピーのファイル名変更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892634" y="3847605"/>
            <a:ext cx="2291937" cy="134191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E4537A0-6D28-49F1-A746-60330959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14" y="1407088"/>
            <a:ext cx="7200000" cy="501244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1B0E52F-026D-4BB7-9C1F-E9D8F6886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00" y="1407088"/>
            <a:ext cx="7200000" cy="500906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E5A7263-6D22-4831-B288-17CA2383B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14" y="1397674"/>
            <a:ext cx="7200000" cy="50132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806BD1E-DE0D-4964-A753-62E6F97A1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116" y="1273629"/>
            <a:ext cx="3625746" cy="6858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D306775-64C5-4BB4-8FA8-927907DB8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466" y="2736970"/>
            <a:ext cx="4238625" cy="23526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56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rgbClr val="99FF9F"/>
                </a:solidFill>
              </a:rPr>
              <a:t>プロジェクトのコピー（</a:t>
            </a:r>
            <a:r>
              <a:rPr lang="en-US" altLang="ja-JP" sz="3600" dirty="0">
                <a:solidFill>
                  <a:srgbClr val="99FF9F"/>
                </a:solidFill>
              </a:rPr>
              <a:t>EX4-7</a:t>
            </a:r>
            <a:r>
              <a:rPr lang="ja-JP" altLang="en-US" sz="3600" dirty="0">
                <a:solidFill>
                  <a:srgbClr val="99FF9F"/>
                </a:solidFill>
              </a:rPr>
              <a:t>⇒</a:t>
            </a:r>
            <a:r>
              <a:rPr lang="en-US" altLang="ja-JP" sz="3600" dirty="0">
                <a:solidFill>
                  <a:srgbClr val="99FF9F"/>
                </a:solidFill>
              </a:rPr>
              <a:t>EX4-8</a:t>
            </a:r>
            <a:r>
              <a:rPr lang="ja-JP" altLang="en-US" sz="3600" dirty="0">
                <a:solidFill>
                  <a:srgbClr val="99FF9F"/>
                </a:solidFill>
              </a:rPr>
              <a:t>）</a:t>
            </a:r>
            <a:r>
              <a:rPr kumimoji="1" lang="en-US" altLang="ja-JP" sz="3600" dirty="0">
                <a:solidFill>
                  <a:srgbClr val="99FF9F"/>
                </a:solidFill>
              </a:rPr>
              <a:t> </a:t>
            </a:r>
            <a:endParaRPr kumimoji="1" lang="ja-JP" altLang="en-US" sz="3600" dirty="0">
              <a:solidFill>
                <a:srgbClr val="99FF9F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091688" y="2966509"/>
            <a:ext cx="1033060" cy="39188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4385" y="3537054"/>
            <a:ext cx="273183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「</a:t>
            </a:r>
            <a:r>
              <a:rPr kumimoji="1" lang="en-US" altLang="ja-JP" sz="2400" dirty="0">
                <a:solidFill>
                  <a:srgbClr val="0000FF"/>
                </a:solidFill>
              </a:rPr>
              <a:t>EX4-7</a:t>
            </a:r>
            <a:r>
              <a:rPr kumimoji="1" lang="ja-JP" altLang="en-US" sz="2400" dirty="0">
                <a:solidFill>
                  <a:srgbClr val="0000FF"/>
                </a:solidFill>
              </a:rPr>
              <a:t>」を右クリック</a:t>
            </a:r>
            <a:endParaRPr kumimoji="1"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　　　⇒「コピー」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2024115" y="2254242"/>
            <a:ext cx="866898" cy="47501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152000" y="4429497"/>
            <a:ext cx="1876301" cy="14369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76223" y="5450912"/>
            <a:ext cx="199505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何もないころを右クリック</a:t>
            </a:r>
          </a:p>
        </p:txBody>
      </p:sp>
      <p:sp>
        <p:nvSpPr>
          <p:cNvPr id="27" name="円/楕円 26"/>
          <p:cNvSpPr/>
          <p:nvPr/>
        </p:nvSpPr>
        <p:spPr>
          <a:xfrm>
            <a:off x="1977182" y="2419812"/>
            <a:ext cx="1068779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75466" y="3039091"/>
            <a:ext cx="13211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貼り付け</a:t>
            </a:r>
          </a:p>
        </p:txBody>
      </p:sp>
      <p:sp>
        <p:nvSpPr>
          <p:cNvPr id="29" name="円/楕円 28"/>
          <p:cNvSpPr/>
          <p:nvPr/>
        </p:nvSpPr>
        <p:spPr>
          <a:xfrm>
            <a:off x="3889300" y="2996175"/>
            <a:ext cx="1116280" cy="4890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71274" y="2030681"/>
            <a:ext cx="34435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「コピー</a:t>
            </a:r>
            <a:r>
              <a:rPr kumimoji="1" lang="en-US" altLang="ja-JP" sz="2400" dirty="0">
                <a:solidFill>
                  <a:srgbClr val="0000FF"/>
                </a:solidFill>
              </a:rPr>
              <a:t>-EX4-7</a:t>
            </a:r>
            <a:r>
              <a:rPr kumimoji="1" lang="ja-JP" altLang="en-US" sz="2400" dirty="0">
                <a:solidFill>
                  <a:srgbClr val="0000FF"/>
                </a:solidFill>
              </a:rPr>
              <a:t>」⇒「</a:t>
            </a:r>
            <a:r>
              <a:rPr kumimoji="1" lang="en-US" altLang="ja-JP" sz="2400" dirty="0">
                <a:solidFill>
                  <a:srgbClr val="0000FF"/>
                </a:solidFill>
              </a:rPr>
              <a:t>EX4-8</a:t>
            </a:r>
            <a:r>
              <a:rPr kumimoji="1" lang="ja-JP" altLang="en-US" sz="2400" dirty="0">
                <a:solidFill>
                  <a:srgbClr val="0000FF"/>
                </a:solidFill>
              </a:rPr>
              <a:t>」</a:t>
            </a:r>
            <a:endParaRPr kumimoji="1"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書き換え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168877" y="4340020"/>
            <a:ext cx="878681" cy="38028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1282395" y="4927229"/>
            <a:ext cx="1318161" cy="74828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730042" y="5512671"/>
            <a:ext cx="46233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右クリックして</a:t>
            </a:r>
            <a:endParaRPr kumimoji="1"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「</a:t>
            </a:r>
            <a:r>
              <a:rPr lang="en-US" altLang="ja-JP" sz="2400" dirty="0">
                <a:solidFill>
                  <a:srgbClr val="0000FF"/>
                </a:solidFill>
              </a:rPr>
              <a:t>EX4-7.c</a:t>
            </a:r>
            <a:r>
              <a:rPr lang="ja-JP" altLang="en-US" sz="2400" dirty="0">
                <a:solidFill>
                  <a:srgbClr val="0000FF"/>
                </a:solidFill>
              </a:rPr>
              <a:t>」、「</a:t>
            </a:r>
            <a:r>
              <a:rPr lang="en-US" altLang="ja-JP" sz="2400" dirty="0">
                <a:solidFill>
                  <a:srgbClr val="0000FF"/>
                </a:solidFill>
              </a:rPr>
              <a:t>EX4-7-1.c</a:t>
            </a:r>
            <a:r>
              <a:rPr lang="ja-JP" altLang="en-US" sz="2400" dirty="0">
                <a:solidFill>
                  <a:srgbClr val="0000FF"/>
                </a:solidFill>
              </a:rPr>
              <a:t>」を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kumimoji="1" lang="ja-JP" altLang="en-US" sz="2400" dirty="0">
                <a:solidFill>
                  <a:srgbClr val="0000FF"/>
                </a:solidFill>
              </a:rPr>
              <a:t>「</a:t>
            </a:r>
            <a:r>
              <a:rPr kumimoji="1" lang="en-US" altLang="ja-JP" sz="2400" dirty="0">
                <a:solidFill>
                  <a:srgbClr val="0000FF"/>
                </a:solidFill>
              </a:rPr>
              <a:t>EX4-8.c</a:t>
            </a:r>
            <a:r>
              <a:rPr kumimoji="1" lang="ja-JP" altLang="en-US" sz="2400" dirty="0">
                <a:solidFill>
                  <a:srgbClr val="0000FF"/>
                </a:solidFill>
              </a:rPr>
              <a:t>」、「</a:t>
            </a:r>
            <a:r>
              <a:rPr kumimoji="1" lang="en-US" altLang="ja-JP" sz="2400" dirty="0">
                <a:solidFill>
                  <a:srgbClr val="0000FF"/>
                </a:solidFill>
              </a:rPr>
              <a:t>EX4-8-1.c</a:t>
            </a:r>
            <a:r>
              <a:rPr kumimoji="1" lang="ja-JP" altLang="en-US" sz="2400" dirty="0">
                <a:solidFill>
                  <a:srgbClr val="0000FF"/>
                </a:solidFill>
              </a:rPr>
              <a:t>」に名前変更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382866B-BEB8-41AA-94B7-9561C44DF58D}"/>
              </a:ext>
            </a:extLst>
          </p:cNvPr>
          <p:cNvSpPr txBox="1"/>
          <p:nvPr/>
        </p:nvSpPr>
        <p:spPr>
          <a:xfrm>
            <a:off x="3296732" y="4393145"/>
            <a:ext cx="490370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00FF"/>
                </a:solidFill>
              </a:rPr>
              <a:t>新しいプロジェクト「</a:t>
            </a:r>
            <a:r>
              <a:rPr lang="en-US" altLang="ja-JP" sz="2400" dirty="0">
                <a:solidFill>
                  <a:srgbClr val="0000FF"/>
                </a:solidFill>
              </a:rPr>
              <a:t>EX4-8</a:t>
            </a:r>
            <a:r>
              <a:rPr lang="ja-JP" altLang="en-US" sz="2400" dirty="0">
                <a:solidFill>
                  <a:srgbClr val="0000FF"/>
                </a:solidFill>
              </a:rPr>
              <a:t>」についても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kumimoji="1" lang="ja-JP" altLang="en-US" sz="2400" dirty="0">
                <a:solidFill>
                  <a:srgbClr val="0000FF"/>
                </a:solidFill>
              </a:rPr>
              <a:t>「日本語設定その２」を行う</a:t>
            </a:r>
            <a:endParaRPr kumimoji="1" lang="en-US" altLang="ja-JP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4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764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課題</a:t>
            </a:r>
            <a:r>
              <a:rPr lang="en-US" altLang="ja-JP" dirty="0"/>
              <a:t>EX4-9</a:t>
            </a:r>
            <a:r>
              <a:rPr lang="ja-JP" altLang="en-US" dirty="0"/>
              <a:t>：分割コンパイル</a:t>
            </a:r>
            <a:r>
              <a:rPr kumimoji="1" lang="en-US" altLang="ja-JP" dirty="0"/>
              <a:t>:</a:t>
            </a:r>
            <a:br>
              <a:rPr kumimoji="1" lang="en-US" altLang="ja-JP" dirty="0"/>
            </a:br>
            <a:r>
              <a:rPr lang="en-US" altLang="ja-JP" dirty="0"/>
              <a:t>EX4</a:t>
            </a:r>
            <a:r>
              <a:rPr kumimoji="1" lang="en-US" altLang="ja-JP" dirty="0"/>
              <a:t>-9.c, </a:t>
            </a:r>
            <a:r>
              <a:rPr lang="en-US" altLang="ja-JP" dirty="0"/>
              <a:t>EX4</a:t>
            </a:r>
            <a:r>
              <a:rPr kumimoji="1" lang="en-US" altLang="ja-JP" dirty="0"/>
              <a:t>-9-1.c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69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/>
              <a:t>(</a:t>
            </a:r>
            <a:r>
              <a:rPr lang="en-US" altLang="ja-JP" dirty="0" err="1"/>
              <a:t>a,b</a:t>
            </a:r>
            <a:r>
              <a:rPr lang="en-US" altLang="ja-JP" dirty="0"/>
              <a:t>)=(1,2)</a:t>
            </a:r>
            <a:r>
              <a:rPr lang="ja-JP" altLang="en-US" dirty="0" err="1"/>
              <a:t>、</a:t>
            </a:r>
            <a:r>
              <a:rPr lang="en-US" altLang="ja-JP" dirty="0"/>
              <a:t>(3,4)</a:t>
            </a:r>
            <a:r>
              <a:rPr lang="ja-JP" altLang="en-US" dirty="0" err="1"/>
              <a:t>、</a:t>
            </a:r>
            <a:r>
              <a:rPr lang="en-US" altLang="ja-JP" dirty="0"/>
              <a:t>(5,6)…(19,20)</a:t>
            </a:r>
            <a:r>
              <a:rPr lang="ja-JP" altLang="en-US" dirty="0"/>
              <a:t>の１０個の</a:t>
            </a:r>
            <a:r>
              <a:rPr lang="ja-JP" altLang="en-US" dirty="0">
                <a:solidFill>
                  <a:srgbClr val="FF0000"/>
                </a:solidFill>
              </a:rPr>
              <a:t>実数</a:t>
            </a:r>
            <a:r>
              <a:rPr lang="ja-JP" altLang="en-US" dirty="0"/>
              <a:t>の組に対し、積</a:t>
            </a:r>
            <a:r>
              <a:rPr lang="en-US" altLang="ja-JP" dirty="0"/>
              <a:t>a*b</a:t>
            </a:r>
            <a:r>
              <a:rPr lang="ja-JP" altLang="en-US" dirty="0" err="1"/>
              <a:t>、</a:t>
            </a:r>
            <a:r>
              <a:rPr lang="ja-JP" altLang="en-US" dirty="0"/>
              <a:t>商</a:t>
            </a:r>
            <a:r>
              <a:rPr lang="en-US" altLang="ja-JP" dirty="0"/>
              <a:t>a/b</a:t>
            </a:r>
            <a:r>
              <a:rPr lang="ja-JP" altLang="en-US" dirty="0"/>
              <a:t>を計算するプログラムを、「</a:t>
            </a:r>
            <a:r>
              <a:rPr lang="en-US" altLang="ja-JP" dirty="0"/>
              <a:t>main()</a:t>
            </a:r>
            <a:r>
              <a:rPr lang="ja-JP" altLang="en-US" dirty="0"/>
              <a:t>」（</a:t>
            </a:r>
            <a:r>
              <a:rPr lang="en-US" altLang="ja-JP" dirty="0"/>
              <a:t>EX4-9.c</a:t>
            </a:r>
            <a:r>
              <a:rPr lang="ja-JP" altLang="en-US" dirty="0"/>
              <a:t>）と「</a:t>
            </a:r>
            <a:r>
              <a:rPr lang="en-US" altLang="ja-JP" dirty="0" err="1"/>
              <a:t>basiccalc</a:t>
            </a:r>
            <a:r>
              <a:rPr lang="en-US" altLang="ja-JP" dirty="0"/>
              <a:t>()</a:t>
            </a:r>
            <a:r>
              <a:rPr lang="ja-JP" altLang="en-US" dirty="0"/>
              <a:t>」</a:t>
            </a:r>
            <a:r>
              <a:rPr lang="en-US" altLang="ja-JP" dirty="0"/>
              <a:t>(EX4-9-1.c)</a:t>
            </a:r>
            <a:r>
              <a:rPr lang="ja-JP" altLang="en-US" dirty="0"/>
              <a:t>の２つのソースファイルに分けて、分割コンパイルせよ。</a:t>
            </a:r>
            <a:endParaRPr lang="en-US" altLang="ja-JP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9060" y="23091"/>
            <a:ext cx="8229600" cy="810635"/>
          </a:xfrm>
        </p:spPr>
        <p:txBody>
          <a:bodyPr/>
          <a:lstStyle/>
          <a:p>
            <a:r>
              <a:rPr kumimoji="1" lang="ja-JP" altLang="en-US" dirty="0"/>
              <a:t>実習結果のレポート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999219"/>
            <a:ext cx="8364979" cy="5558715"/>
          </a:xfrm>
        </p:spPr>
        <p:txBody>
          <a:bodyPr>
            <a:normAutofit/>
          </a:bodyPr>
          <a:lstStyle/>
          <a:p>
            <a:r>
              <a:rPr lang="ja-JP" altLang="en-US" dirty="0"/>
              <a:t>ソース</a:t>
            </a:r>
            <a:r>
              <a:rPr kumimoji="1" lang="ja-JP" altLang="en-US" dirty="0"/>
              <a:t>ファイル「</a:t>
            </a:r>
            <a:r>
              <a:rPr kumimoji="1" lang="en-US" altLang="ja-JP" dirty="0"/>
              <a:t>EX4-9.c</a:t>
            </a:r>
            <a:r>
              <a:rPr kumimoji="1" lang="ja-JP" altLang="en-US" dirty="0"/>
              <a:t>」、「</a:t>
            </a:r>
            <a:r>
              <a:rPr lang="en-US" altLang="ja-JP"/>
              <a:t> EX4-9-1</a:t>
            </a:r>
            <a:r>
              <a:rPr lang="en-US" altLang="ja-JP" dirty="0"/>
              <a:t>.c </a:t>
            </a:r>
            <a:r>
              <a:rPr kumimoji="1" lang="ja-JP" altLang="en-US" dirty="0"/>
              <a:t>」</a:t>
            </a:r>
            <a:r>
              <a:rPr lang="ja-JP" altLang="en-US" dirty="0"/>
              <a:t>を添付ファイルにしてメールを送ってください。</a:t>
            </a:r>
            <a:endParaRPr lang="en-US" altLang="ja-JP" dirty="0"/>
          </a:p>
          <a:p>
            <a:r>
              <a:rPr kumimoji="1" lang="ja-JP" altLang="en-US" dirty="0"/>
              <a:t>宛先： </a:t>
            </a:r>
            <a:r>
              <a:rPr kumimoji="1" lang="en-US" altLang="ja-JP" dirty="0">
                <a:hlinkClick r:id="rId3"/>
              </a:rPr>
              <a:t>muroo@cc.tuat</a:t>
            </a:r>
            <a:r>
              <a:rPr lang="en-US" altLang="ja-JP" dirty="0">
                <a:hlinkClick r:id="rId3"/>
              </a:rPr>
              <a:t>.ac.jp</a:t>
            </a:r>
            <a:endParaRPr lang="en-US" altLang="ja-JP" dirty="0"/>
          </a:p>
          <a:p>
            <a:r>
              <a:rPr kumimoji="1" lang="ja-JP" altLang="en-US" dirty="0"/>
              <a:t>件名：コンピュータ基礎実験４</a:t>
            </a:r>
            <a:endParaRPr kumimoji="1" lang="en-US" altLang="ja-JP" dirty="0"/>
          </a:p>
          <a:p>
            <a:r>
              <a:rPr lang="ja-JP" altLang="en-US" dirty="0"/>
              <a:t>本文：感想および一言</a:t>
            </a:r>
            <a:endParaRPr kumimoji="1" lang="en-US" altLang="ja-JP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24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rgbClr val="99FF9F"/>
                </a:solidFill>
              </a:rPr>
              <a:t>四則演算</a:t>
            </a:r>
            <a:r>
              <a:rPr lang="en-US" altLang="ja-JP" dirty="0">
                <a:solidFill>
                  <a:srgbClr val="99FF9F"/>
                </a:solidFill>
              </a:rPr>
              <a:t> </a:t>
            </a:r>
            <a:r>
              <a:rPr lang="ja-JP" altLang="en-US" dirty="0">
                <a:solidFill>
                  <a:srgbClr val="99FF9F"/>
                </a:solidFill>
              </a:rPr>
              <a:t>プログラム</a:t>
            </a:r>
            <a:endParaRPr kumimoji="1" lang="ja-JP" altLang="en-US" dirty="0">
              <a:solidFill>
                <a:srgbClr val="99FF9F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91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dirty="0"/>
              <a:t>簡単なプログラムの例として、四則演算（</a:t>
            </a:r>
            <a:r>
              <a:rPr lang="en-US" altLang="ja-JP" dirty="0"/>
              <a:t>+-*/</a:t>
            </a:r>
            <a:r>
              <a:rPr lang="ja-JP" altLang="en-US" dirty="0"/>
              <a:t>）を使ったプログラムを作りましょう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0040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8758" y="428985"/>
            <a:ext cx="2223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【</a:t>
            </a:r>
            <a:r>
              <a:rPr lang="ja-JP" altLang="en-US" sz="2400" dirty="0"/>
              <a:t>例題</a:t>
            </a:r>
            <a:r>
              <a:rPr lang="en-US" altLang="ja-JP" sz="2400" dirty="0"/>
              <a:t>EX4-1</a:t>
            </a:r>
            <a:r>
              <a:rPr lang="en-US" altLang="en-US" sz="2400" dirty="0"/>
              <a:t>】</a:t>
            </a:r>
            <a:endParaRPr kumimoji="1" lang="ja-JP" altLang="en-US" sz="2400" dirty="0"/>
          </a:p>
        </p:txBody>
      </p:sp>
      <p:sp>
        <p:nvSpPr>
          <p:cNvPr id="5" name="コンテンツ プレースホルダ 2"/>
          <p:cNvSpPr>
            <a:spLocks noGrp="1"/>
          </p:cNvSpPr>
          <p:nvPr>
            <p:ph idx="1"/>
          </p:nvPr>
        </p:nvSpPr>
        <p:spPr>
          <a:xfrm>
            <a:off x="2708324" y="837715"/>
            <a:ext cx="5319036" cy="4569786"/>
          </a:xfrm>
          <a:solidFill>
            <a:srgbClr val="FFCAF2"/>
          </a:solidFill>
          <a:ln w="28575" cmpd="sng">
            <a:solidFill>
              <a:srgbClr val="008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/* EX4-1</a:t>
            </a:r>
            <a:r>
              <a:rPr lang="ja-JP" alt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　</a:t>
            </a: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*/</a:t>
            </a:r>
          </a:p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#include &lt;</a:t>
            </a:r>
            <a:r>
              <a:rPr lang="en-US" altLang="ja-JP" b="1" dirty="0" err="1">
                <a:solidFill>
                  <a:srgbClr val="000090"/>
                </a:solidFill>
                <a:latin typeface="Times New Roman"/>
                <a:cs typeface="Times New Roman"/>
              </a:rPr>
              <a:t>stdio.h</a:t>
            </a: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&gt;</a:t>
            </a:r>
          </a:p>
          <a:p>
            <a:pPr>
              <a:buNone/>
            </a:pPr>
            <a:r>
              <a:rPr lang="en-US" altLang="ja-JP" b="1" dirty="0" err="1">
                <a:solidFill>
                  <a:srgbClr val="000090"/>
                </a:solidFill>
                <a:latin typeface="Times New Roman"/>
                <a:cs typeface="Times New Roman"/>
              </a:rPr>
              <a:t>int</a:t>
            </a: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 main (void )</a:t>
            </a:r>
          </a:p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{</a:t>
            </a:r>
          </a:p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    	</a:t>
            </a:r>
            <a:r>
              <a:rPr lang="en-US" altLang="ja-JP" b="1" dirty="0" err="1">
                <a:solidFill>
                  <a:srgbClr val="000090"/>
                </a:solidFill>
                <a:latin typeface="Times New Roman"/>
                <a:cs typeface="Times New Roman"/>
              </a:rPr>
              <a:t>int</a:t>
            </a: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 a, b, c;</a:t>
            </a:r>
          </a:p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			a=12;</a:t>
            </a:r>
          </a:p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			b=23;</a:t>
            </a:r>
          </a:p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			c=</a:t>
            </a:r>
            <a:r>
              <a:rPr lang="en-US" altLang="ja-JP" b="1" dirty="0" err="1">
                <a:solidFill>
                  <a:srgbClr val="000090"/>
                </a:solidFill>
                <a:latin typeface="Times New Roman"/>
                <a:cs typeface="Times New Roman"/>
              </a:rPr>
              <a:t>a+b</a:t>
            </a: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;</a:t>
            </a:r>
          </a:p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	</a:t>
            </a:r>
            <a:r>
              <a:rPr lang="en-US" altLang="ja-JP" b="1" dirty="0" err="1">
                <a:solidFill>
                  <a:srgbClr val="FF0000"/>
                </a:solidFill>
                <a:latin typeface="Times New Roman"/>
                <a:cs typeface="Times New Roman"/>
              </a:rPr>
              <a:t>printf</a:t>
            </a: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(”%d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cs typeface="Times New Roman"/>
              </a:rPr>
              <a:t>\n</a:t>
            </a: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”, c);</a:t>
            </a:r>
          </a:p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	</a:t>
            </a:r>
            <a:r>
              <a:rPr lang="en-US" altLang="ja-JP" b="1" dirty="0">
                <a:solidFill>
                  <a:srgbClr val="008000"/>
                </a:solidFill>
                <a:latin typeface="Times New Roman"/>
                <a:cs typeface="Times New Roman"/>
              </a:rPr>
              <a:t>return 0</a:t>
            </a: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;</a:t>
            </a:r>
          </a:p>
          <a:p>
            <a:pPr>
              <a:buNone/>
            </a:pPr>
            <a:r>
              <a:rPr lang="en-US" altLang="ja-JP" b="1" dirty="0">
                <a:solidFill>
                  <a:srgbClr val="000090"/>
                </a:solidFill>
                <a:latin typeface="Times New Roman"/>
                <a:cs typeface="Times New Roman"/>
              </a:rPr>
              <a:t>}</a:t>
            </a:r>
            <a:endParaRPr lang="ja-JP" altLang="en-US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3573" y="5903893"/>
            <a:ext cx="4296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ja-JP" altLang="en-US" sz="2800" dirty="0">
                <a:solidFill>
                  <a:srgbClr val="000090"/>
                </a:solidFill>
                <a:sym typeface="Wingdings"/>
              </a:rPr>
              <a:t>プロジェクト名は「</a:t>
            </a:r>
            <a:r>
              <a:rPr lang="en-US" altLang="ja-JP" sz="2800" dirty="0">
                <a:solidFill>
                  <a:srgbClr val="FF0000"/>
                </a:solidFill>
                <a:sym typeface="Wingdings"/>
              </a:rPr>
              <a:t>EX4-1</a:t>
            </a:r>
            <a:r>
              <a:rPr lang="ja-JP" altLang="en-US" sz="2800" dirty="0">
                <a:solidFill>
                  <a:srgbClr val="000090"/>
                </a:solidFill>
                <a:sym typeface="Wingdings"/>
              </a:rPr>
              <a:t>」</a:t>
            </a:r>
            <a:endParaRPr lang="en-US" altLang="ja-JP" sz="2800" dirty="0">
              <a:solidFill>
                <a:srgbClr val="000090"/>
              </a:solidFill>
              <a:sym typeface="Wingdings"/>
            </a:endParaRPr>
          </a:p>
          <a:p>
            <a:r>
              <a:rPr lang="ja-JP" altLang="en-US" sz="2800" dirty="0">
                <a:solidFill>
                  <a:srgbClr val="000090"/>
                </a:solidFill>
                <a:sym typeface="Wingdings"/>
              </a:rPr>
              <a:t>　　として下さい．</a:t>
            </a:r>
            <a:endParaRPr lang="en-US" altLang="ja-JP" sz="2800" dirty="0">
              <a:solidFill>
                <a:srgbClr val="000090"/>
              </a:solidFill>
              <a:sym typeface="Wingdings"/>
            </a:endParaRPr>
          </a:p>
        </p:txBody>
      </p:sp>
      <p:sp>
        <p:nvSpPr>
          <p:cNvPr id="7" name="線吹き出し 1 (枠付き) 6"/>
          <p:cNvSpPr/>
          <p:nvPr/>
        </p:nvSpPr>
        <p:spPr>
          <a:xfrm>
            <a:off x="7471690" y="1520250"/>
            <a:ext cx="1327589" cy="612648"/>
          </a:xfrm>
          <a:prstGeom prst="borderCallout1">
            <a:avLst>
              <a:gd name="adj1" fmla="val 84712"/>
              <a:gd name="adj2" fmla="val -3985"/>
              <a:gd name="adj3" fmla="val 166198"/>
              <a:gd name="adj4" fmla="val -252407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CCFFCC"/>
                </a:solidFill>
              </a:rPr>
              <a:t>変数名</a:t>
            </a:r>
          </a:p>
        </p:txBody>
      </p:sp>
      <p:sp>
        <p:nvSpPr>
          <p:cNvPr id="8" name="線吹き出し 2 (枠付き) 7"/>
          <p:cNvSpPr/>
          <p:nvPr/>
        </p:nvSpPr>
        <p:spPr>
          <a:xfrm>
            <a:off x="135958" y="2170812"/>
            <a:ext cx="2490426" cy="846726"/>
          </a:xfrm>
          <a:prstGeom prst="borderCallout2">
            <a:avLst>
              <a:gd name="adj1" fmla="val 30521"/>
              <a:gd name="adj2" fmla="val 96915"/>
              <a:gd name="adj3" fmla="val 31724"/>
              <a:gd name="adj4" fmla="val 124120"/>
              <a:gd name="adj5" fmla="val 51178"/>
              <a:gd name="adj6" fmla="val 131625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CCFFCC"/>
                </a:solidFill>
              </a:rPr>
              <a:t>変数の型名</a:t>
            </a:r>
            <a:endParaRPr kumimoji="1" lang="en-US" altLang="ja-JP" sz="2400" dirty="0">
              <a:solidFill>
                <a:srgbClr val="CCFFCC"/>
              </a:solidFill>
            </a:endParaRPr>
          </a:p>
          <a:p>
            <a:pPr algn="ctr"/>
            <a:r>
              <a:rPr kumimoji="1" lang="en-US" altLang="ja-JP" sz="2400" dirty="0">
                <a:solidFill>
                  <a:srgbClr val="CCFFCC"/>
                </a:solidFill>
              </a:rPr>
              <a:t>(</a:t>
            </a:r>
            <a:r>
              <a:rPr kumimoji="1" lang="ja-JP" altLang="en-US" sz="2400" dirty="0">
                <a:solidFill>
                  <a:srgbClr val="CCFFCC"/>
                </a:solidFill>
              </a:rPr>
              <a:t>ここでは整数型</a:t>
            </a:r>
            <a:r>
              <a:rPr kumimoji="1" lang="en-US" altLang="ja-JP" sz="2400" dirty="0">
                <a:solidFill>
                  <a:srgbClr val="CCFFCC"/>
                </a:solidFill>
              </a:rPr>
              <a:t>)</a:t>
            </a:r>
            <a:endParaRPr kumimoji="1" lang="ja-JP" altLang="en-US" sz="2400" dirty="0">
              <a:solidFill>
                <a:srgbClr val="CCFFCC"/>
              </a:solidFill>
            </a:endParaRPr>
          </a:p>
        </p:txBody>
      </p:sp>
      <p:sp>
        <p:nvSpPr>
          <p:cNvPr id="11" name="強調線吹き出し 2 10"/>
          <p:cNvSpPr/>
          <p:nvPr/>
        </p:nvSpPr>
        <p:spPr>
          <a:xfrm>
            <a:off x="6548172" y="4887919"/>
            <a:ext cx="2539733" cy="863550"/>
          </a:xfrm>
          <a:prstGeom prst="accentCallout2">
            <a:avLst>
              <a:gd name="adj1" fmla="val 34349"/>
              <a:gd name="adj2" fmla="val 214"/>
              <a:gd name="adj3" fmla="val 25417"/>
              <a:gd name="adj4" fmla="val -84873"/>
              <a:gd name="adj5" fmla="val -4724"/>
              <a:gd name="adj6" fmla="val -95471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CCFFCC"/>
                </a:solidFill>
              </a:rPr>
              <a:t>プログラムの終わり</a:t>
            </a:r>
            <a:endParaRPr lang="en-US" altLang="ja-JP" dirty="0">
              <a:solidFill>
                <a:srgbClr val="CCFFCC"/>
              </a:solidFill>
            </a:endParaRPr>
          </a:p>
          <a:p>
            <a:pPr algn="ctr"/>
            <a:r>
              <a:rPr lang="ja-JP" altLang="en-US" dirty="0">
                <a:solidFill>
                  <a:srgbClr val="CCFFCC"/>
                </a:solidFill>
              </a:rPr>
              <a:t>（書かなくても</a:t>
            </a:r>
            <a:r>
              <a:rPr lang="en-US" altLang="ja-JP" dirty="0">
                <a:solidFill>
                  <a:srgbClr val="CCFFCC"/>
                </a:solidFill>
              </a:rPr>
              <a:t>OK</a:t>
            </a:r>
            <a:r>
              <a:rPr lang="ja-JP" altLang="en-US" dirty="0">
                <a:solidFill>
                  <a:srgbClr val="CCFFCC"/>
                </a:solidFill>
              </a:rPr>
              <a:t>だが</a:t>
            </a:r>
            <a:r>
              <a:rPr lang="en-US" altLang="ja-JP" dirty="0">
                <a:solidFill>
                  <a:srgbClr val="CCFFCC"/>
                </a:solidFill>
              </a:rPr>
              <a:t>…)</a:t>
            </a:r>
            <a:endParaRPr lang="ja-JP" altLang="en-US" dirty="0">
              <a:solidFill>
                <a:srgbClr val="CCFFCC"/>
              </a:solidFill>
            </a:endParaRPr>
          </a:p>
        </p:txBody>
      </p:sp>
      <p:sp>
        <p:nvSpPr>
          <p:cNvPr id="12" name="線吹き出し 2 (枠付き) 11"/>
          <p:cNvSpPr/>
          <p:nvPr/>
        </p:nvSpPr>
        <p:spPr>
          <a:xfrm>
            <a:off x="4339423" y="4110393"/>
            <a:ext cx="440994" cy="459988"/>
          </a:xfrm>
          <a:prstGeom prst="borderCallout2">
            <a:avLst>
              <a:gd name="adj1" fmla="val 91618"/>
              <a:gd name="adj2" fmla="val -12333"/>
              <a:gd name="adj3" fmla="val 114628"/>
              <a:gd name="adj4" fmla="val -304667"/>
              <a:gd name="adj5" fmla="val 139347"/>
              <a:gd name="adj6" fmla="val -418667"/>
            </a:avLst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7898" y="4463215"/>
            <a:ext cx="22946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00FF"/>
                </a:solidFill>
              </a:rPr>
              <a:t>整数型の変数を</a:t>
            </a:r>
            <a:endParaRPr kumimoji="1"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>
                <a:solidFill>
                  <a:srgbClr val="0000FF"/>
                </a:solidFill>
              </a:rPr>
              <a:t>     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(…)  </a:t>
            </a:r>
            <a:r>
              <a:rPr lang="ja-JP" altLang="en-US" sz="2400" dirty="0">
                <a:solidFill>
                  <a:srgbClr val="0000FF"/>
                </a:solidFill>
              </a:rPr>
              <a:t>で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ja-JP" altLang="en-US" sz="2400" dirty="0">
                <a:solidFill>
                  <a:srgbClr val="0000FF"/>
                </a:solidFill>
              </a:rPr>
              <a:t>表示するため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kumimoji="1" lang="en-US" altLang="ja-JP" sz="2400" dirty="0">
                <a:solidFill>
                  <a:srgbClr val="0000FF"/>
                </a:solidFill>
                <a:sym typeface="Wingdings"/>
              </a:rPr>
              <a:t> </a:t>
            </a:r>
            <a:r>
              <a:rPr kumimoji="1" lang="en-US" altLang="ja-JP" sz="2400" dirty="0">
                <a:solidFill>
                  <a:srgbClr val="660066"/>
                </a:solidFill>
                <a:sym typeface="Wingdings"/>
              </a:rPr>
              <a:t>☞ %d</a:t>
            </a:r>
            <a:r>
              <a:rPr kumimoji="1" lang="ja-JP" altLang="en-US" sz="2400" dirty="0">
                <a:solidFill>
                  <a:srgbClr val="660066"/>
                </a:solidFill>
                <a:sym typeface="Wingdings"/>
              </a:rPr>
              <a:t>には</a:t>
            </a:r>
            <a:endParaRPr kumimoji="1" lang="en-US" altLang="ja-JP" sz="2400" dirty="0">
              <a:solidFill>
                <a:srgbClr val="660066"/>
              </a:solidFill>
              <a:sym typeface="Wingdings"/>
            </a:endParaRPr>
          </a:p>
          <a:p>
            <a:r>
              <a:rPr lang="ja-JP" altLang="ja-JP" sz="2400" dirty="0">
                <a:solidFill>
                  <a:srgbClr val="660066"/>
                </a:solidFill>
                <a:sym typeface="Wingdings"/>
              </a:rPr>
              <a:t>　</a:t>
            </a:r>
            <a:r>
              <a:rPr lang="ja-JP" altLang="en-US" sz="2400" dirty="0">
                <a:solidFill>
                  <a:srgbClr val="660066"/>
                </a:solidFill>
                <a:sym typeface="Wingdings"/>
              </a:rPr>
              <a:t>　</a:t>
            </a:r>
            <a:r>
              <a:rPr lang="en-US" altLang="ja-JP" sz="2400" dirty="0">
                <a:solidFill>
                  <a:srgbClr val="660066"/>
                </a:solidFill>
                <a:sym typeface="Wingdings"/>
              </a:rPr>
              <a:t> </a:t>
            </a:r>
            <a:r>
              <a:rPr kumimoji="1" lang="en-US" altLang="ja-JP" sz="2400" dirty="0">
                <a:solidFill>
                  <a:srgbClr val="660066"/>
                </a:solidFill>
                <a:sym typeface="Wingdings"/>
              </a:rPr>
              <a:t>c</a:t>
            </a:r>
            <a:r>
              <a:rPr kumimoji="1" lang="ja-JP" altLang="en-US" sz="2400" dirty="0">
                <a:solidFill>
                  <a:srgbClr val="660066"/>
                </a:solidFill>
                <a:sym typeface="Wingdings"/>
              </a:rPr>
              <a:t>の値が</a:t>
            </a:r>
            <a:r>
              <a:rPr lang="ja-JP" altLang="en-US" sz="2400" dirty="0">
                <a:solidFill>
                  <a:srgbClr val="660066"/>
                </a:solidFill>
                <a:sym typeface="Wingdings"/>
              </a:rPr>
              <a:t>入る</a:t>
            </a:r>
            <a:endParaRPr kumimoji="1" lang="ja-JP" altLang="en-US" sz="2400" dirty="0">
              <a:solidFill>
                <a:srgbClr val="660066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900" y="3303441"/>
            <a:ext cx="1432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＊変数の型</a:t>
            </a:r>
            <a:endParaRPr kumimoji="1" lang="en-US" altLang="ja-JP" dirty="0"/>
          </a:p>
          <a:p>
            <a:r>
              <a:rPr lang="ja-JP" altLang="ja-JP" dirty="0"/>
              <a:t>　</a:t>
            </a:r>
            <a:r>
              <a:rPr kumimoji="1" lang="ja-JP" altLang="en-US" dirty="0"/>
              <a:t>については</a:t>
            </a:r>
            <a:endParaRPr kumimoji="1" lang="en-US" altLang="ja-JP" dirty="0"/>
          </a:p>
          <a:p>
            <a:r>
              <a:rPr kumimoji="1" lang="ja-JP" altLang="en-US" dirty="0"/>
              <a:t>　次ページ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949843" y="2478919"/>
            <a:ext cx="2007531" cy="389251"/>
          </a:xfrm>
          <a:prstGeom prst="wedgeRoundRectCallout">
            <a:avLst>
              <a:gd name="adj1" fmla="val 101617"/>
              <a:gd name="adj2" fmla="val 178290"/>
              <a:gd name="adj3" fmla="val 16667"/>
            </a:avLst>
          </a:prstGeom>
          <a:noFill/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56532" y="2695684"/>
            <a:ext cx="2944837" cy="1938992"/>
          </a:xfrm>
          <a:prstGeom prst="rect">
            <a:avLst/>
          </a:prstGeom>
          <a:solidFill>
            <a:srgbClr val="CCFFCC"/>
          </a:solidFill>
          <a:ln w="28575" cmpd="sng"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0090"/>
                </a:solidFill>
              </a:rPr>
              <a:t>変数の宣言文：</a:t>
            </a:r>
            <a:endParaRPr kumimoji="1" lang="en-US" altLang="ja-JP" sz="2000" dirty="0">
              <a:solidFill>
                <a:srgbClr val="000090"/>
              </a:solidFill>
            </a:endParaRPr>
          </a:p>
          <a:p>
            <a:r>
              <a:rPr lang="ja-JP" altLang="en-US" sz="2000" dirty="0">
                <a:solidFill>
                  <a:srgbClr val="000090"/>
                </a:solidFill>
              </a:rPr>
              <a:t>一般に</a:t>
            </a:r>
            <a:endParaRPr lang="en-US" altLang="ja-JP" sz="2000" dirty="0">
              <a:solidFill>
                <a:srgbClr val="000090"/>
              </a:solidFill>
            </a:endParaRPr>
          </a:p>
          <a:p>
            <a:endParaRPr kumimoji="1" lang="en-US" altLang="ja-JP" sz="2000" dirty="0">
              <a:solidFill>
                <a:srgbClr val="000090"/>
              </a:solidFill>
            </a:endParaRPr>
          </a:p>
          <a:p>
            <a:r>
              <a:rPr lang="ja-JP" altLang="en-US" sz="2000" dirty="0">
                <a:solidFill>
                  <a:srgbClr val="660066"/>
                </a:solidFill>
              </a:rPr>
              <a:t>型名　変数名，変数名</a:t>
            </a:r>
            <a:r>
              <a:rPr lang="en-US" altLang="ja-JP" sz="2000" dirty="0">
                <a:solidFill>
                  <a:srgbClr val="660066"/>
                </a:solidFill>
              </a:rPr>
              <a:t>, …;</a:t>
            </a:r>
          </a:p>
          <a:p>
            <a:endParaRPr kumimoji="1" lang="en-US" altLang="ja-JP" sz="2000" dirty="0">
              <a:solidFill>
                <a:srgbClr val="000090"/>
              </a:solidFill>
            </a:endParaRPr>
          </a:p>
          <a:p>
            <a:r>
              <a:rPr lang="ja-JP" altLang="en-US" sz="2000" dirty="0">
                <a:solidFill>
                  <a:srgbClr val="000090"/>
                </a:solidFill>
              </a:rPr>
              <a:t>の形</a:t>
            </a:r>
            <a:endParaRPr kumimoji="1" lang="ja-JP" altLang="en-US" sz="2000" dirty="0">
              <a:solidFill>
                <a:srgbClr val="00009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551329" y="244319"/>
            <a:ext cx="385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rgbClr val="008000"/>
                </a:solidFill>
              </a:rPr>
              <a:t>int</a:t>
            </a:r>
            <a:r>
              <a:rPr lang="en-US" altLang="ja-JP" dirty="0">
                <a:solidFill>
                  <a:srgbClr val="008000"/>
                </a:solidFill>
              </a:rPr>
              <a:t> a=12,b=23,c;</a:t>
            </a:r>
            <a:r>
              <a:rPr lang="ja-JP" altLang="ja-JP" dirty="0">
                <a:solidFill>
                  <a:srgbClr val="008000"/>
                </a:solidFill>
              </a:rPr>
              <a:t> </a:t>
            </a:r>
            <a:r>
              <a:rPr lang="en-US" altLang="ja-JP" dirty="0">
                <a:solidFill>
                  <a:srgbClr val="008000"/>
                </a:solidFill>
              </a:rPr>
              <a:t> </a:t>
            </a:r>
            <a:r>
              <a:rPr lang="ja-JP" altLang="en-US" dirty="0">
                <a:solidFill>
                  <a:srgbClr val="008000"/>
                </a:solidFill>
              </a:rPr>
              <a:t>のように略すことも可</a:t>
            </a:r>
          </a:p>
        </p:txBody>
      </p:sp>
      <p:sp>
        <p:nvSpPr>
          <p:cNvPr id="3" name="右中かっこ 2"/>
          <p:cNvSpPr/>
          <p:nvPr/>
        </p:nvSpPr>
        <p:spPr>
          <a:xfrm>
            <a:off x="5160350" y="2478919"/>
            <a:ext cx="241891" cy="1249898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8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5402241" y="613651"/>
            <a:ext cx="866779" cy="240388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3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変数の型と</a:t>
            </a:r>
            <a:r>
              <a:rPr lang="ja-JP" altLang="en-US" dirty="0"/>
              <a:t>表記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28496"/>
          <a:ext cx="8229600" cy="3901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70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扱える範囲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en-US" altLang="ja-JP" sz="2000" dirty="0" err="1"/>
                        <a:t>gcc-cygwin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 </a:t>
                      </a:r>
                      <a:r>
                        <a:rPr kumimoji="1" lang="en-US" altLang="ja-JP" sz="2000" dirty="0" err="1"/>
                        <a:t>printf</a:t>
                      </a:r>
                      <a:r>
                        <a:rPr kumimoji="1" lang="ja-JP" altLang="en-US" sz="2000" dirty="0"/>
                        <a:t>　中の表記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文字型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　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char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-127</a:t>
                      </a:r>
                      <a:r>
                        <a:rPr kumimoji="1" lang="ja-JP" altLang="en-US" sz="2000" dirty="0"/>
                        <a:t>　</a:t>
                      </a:r>
                      <a:r>
                        <a:rPr kumimoji="1" lang="en-US" altLang="ja-JP" sz="2000" dirty="0"/>
                        <a:t>〜</a:t>
                      </a:r>
                      <a:r>
                        <a:rPr kumimoji="1" lang="ja-JP" altLang="en-US" sz="2000" dirty="0"/>
                        <a:t>　</a:t>
                      </a:r>
                      <a:r>
                        <a:rPr kumimoji="1" lang="en-US" altLang="ja-JP" sz="2000" dirty="0"/>
                        <a:t>128 </a:t>
                      </a:r>
                      <a:r>
                        <a:rPr kumimoji="1" lang="ja-JP" altLang="en-US" sz="2000" dirty="0"/>
                        <a:t>（文字）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%c(</a:t>
                      </a:r>
                      <a:r>
                        <a:rPr kumimoji="1" lang="ja-JP" altLang="en-US" sz="2000" dirty="0"/>
                        <a:t>文字</a:t>
                      </a:r>
                      <a:r>
                        <a:rPr kumimoji="1" lang="en-US" altLang="ja-JP" sz="2000" dirty="0"/>
                        <a:t>), %d(</a:t>
                      </a:r>
                      <a:r>
                        <a:rPr kumimoji="1" lang="ja-JP" altLang="en-US" sz="2000" dirty="0"/>
                        <a:t>値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整数型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　</a:t>
                      </a:r>
                      <a:r>
                        <a:rPr kumimoji="1" lang="en-US" altLang="ja-JP" sz="2000" dirty="0" err="1">
                          <a:solidFill>
                            <a:srgbClr val="FF0000"/>
                          </a:solidFill>
                        </a:rPr>
                        <a:t>int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-2147483648</a:t>
                      </a:r>
                    </a:p>
                    <a:p>
                      <a:r>
                        <a:rPr kumimoji="1" lang="en-US" altLang="ja-JP" sz="2000" dirty="0"/>
                        <a:t>         〜  2147483647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%d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倍長整数型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　</a:t>
                      </a:r>
                      <a:r>
                        <a:rPr kumimoji="1" lang="en-US" altLang="ja-JP" sz="2000" dirty="0"/>
                        <a:t>long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kumimoji="1" lang="en-US" altLang="ja-JP" sz="2000" dirty="0"/>
                        <a:t>- 9223372036854775808</a:t>
                      </a:r>
                      <a:r>
                        <a:rPr kumimoji="1" lang="en-US" altLang="ja-JP" sz="2000" baseline="0" dirty="0"/>
                        <a:t> </a:t>
                      </a:r>
                      <a:r>
                        <a:rPr kumimoji="1" lang="en-US" altLang="ja-JP" sz="2000" dirty="0"/>
                        <a:t>〜 9223372036854775807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%</a:t>
                      </a:r>
                      <a:r>
                        <a:rPr kumimoji="1" lang="en-US" altLang="ja-JP" sz="2000" dirty="0" err="1"/>
                        <a:t>ld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単精度浮動小数点型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　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float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有効数字</a:t>
                      </a:r>
                      <a:r>
                        <a:rPr kumimoji="1" lang="en-US" altLang="ja-JP" sz="2000" dirty="0"/>
                        <a:t>6</a:t>
                      </a:r>
                      <a:r>
                        <a:rPr kumimoji="1" lang="ja-JP" altLang="en-US" sz="2000" dirty="0"/>
                        <a:t>桁の実数</a:t>
                      </a:r>
                      <a:endParaRPr kumimoji="1" lang="en-US" altLang="ja-JP" sz="2000" dirty="0"/>
                    </a:p>
                    <a:p>
                      <a:r>
                        <a:rPr kumimoji="1" lang="en-US" altLang="ja-JP" sz="2000" dirty="0"/>
                        <a:t>    3.4E-38 〜 3.4E+38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</a:rPr>
                        <a:t>%f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倍</a:t>
                      </a:r>
                      <a:r>
                        <a:rPr kumimoji="1" lang="ja-JP" altLang="en-US" sz="2000"/>
                        <a:t>精度</a:t>
                      </a:r>
                      <a:r>
                        <a:rPr kumimoji="1" lang="ja-JP" altLang="en-US" sz="2000" dirty="0"/>
                        <a:t>浮動小数点型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ja-JP" sz="2000" dirty="0"/>
                        <a:t>　</a:t>
                      </a:r>
                      <a:r>
                        <a:rPr kumimoji="1" lang="en-US" altLang="ja-JP" sz="2000" dirty="0"/>
                        <a:t>double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有効数字</a:t>
                      </a:r>
                      <a:r>
                        <a:rPr kumimoji="1" lang="en-US" altLang="ja-JP" sz="2000" dirty="0"/>
                        <a:t>15</a:t>
                      </a:r>
                      <a:r>
                        <a:rPr kumimoji="1" lang="ja-JP" altLang="en-US" sz="2000" dirty="0"/>
                        <a:t>桁の実数</a:t>
                      </a:r>
                      <a:endParaRPr kumimoji="1" lang="en-US" altLang="ja-JP" sz="2000" dirty="0"/>
                    </a:p>
                    <a:p>
                      <a:r>
                        <a:rPr kumimoji="1" lang="en-US" altLang="ja-JP" sz="2000" dirty="0"/>
                        <a:t>     1.7E-308 〜 1.7E+308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%f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37461" y="5181257"/>
            <a:ext cx="6186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000090"/>
                </a:solidFill>
              </a:rPr>
              <a:t>変数の名付け規則：</a:t>
            </a:r>
          </a:p>
          <a:p>
            <a:pPr marL="342900" indent="-342900">
              <a:buAutoNum type="arabicParenR"/>
            </a:pPr>
            <a:r>
              <a:rPr kumimoji="1" lang="ja-JP" altLang="en-US" dirty="0">
                <a:solidFill>
                  <a:srgbClr val="000090"/>
                </a:solidFill>
              </a:rPr>
              <a:t>先頭文字は英字</a:t>
            </a:r>
            <a:r>
              <a:rPr kumimoji="1" lang="en-US" altLang="ja-JP" dirty="0">
                <a:solidFill>
                  <a:srgbClr val="000090"/>
                </a:solidFill>
              </a:rPr>
              <a:t>(a-z, A-Z)</a:t>
            </a:r>
            <a:r>
              <a:rPr kumimoji="1" lang="ja-JP" altLang="en-US" dirty="0">
                <a:solidFill>
                  <a:srgbClr val="000090"/>
                </a:solidFill>
              </a:rPr>
              <a:t>または下線</a:t>
            </a:r>
            <a:r>
              <a:rPr kumimoji="1" lang="en-US" altLang="ja-JP" dirty="0">
                <a:solidFill>
                  <a:srgbClr val="000090"/>
                </a:solidFill>
              </a:rPr>
              <a:t>( _ )</a:t>
            </a:r>
          </a:p>
          <a:p>
            <a:pPr marL="342900" indent="-342900">
              <a:buAutoNum type="arabicParenR"/>
            </a:pPr>
            <a:r>
              <a:rPr lang="en-US" altLang="ja-JP" dirty="0">
                <a:solidFill>
                  <a:srgbClr val="000090"/>
                </a:solidFill>
              </a:rPr>
              <a:t>2</a:t>
            </a:r>
            <a:r>
              <a:rPr lang="ja-JP" altLang="en-US" dirty="0">
                <a:solidFill>
                  <a:srgbClr val="000090"/>
                </a:solidFill>
              </a:rPr>
              <a:t>文字目以降は英字，下線，数字</a:t>
            </a:r>
            <a:endParaRPr lang="en-US" altLang="ja-JP" dirty="0">
              <a:solidFill>
                <a:srgbClr val="000090"/>
              </a:solidFill>
            </a:endParaRPr>
          </a:p>
          <a:p>
            <a:pPr marL="342900" indent="-342900">
              <a:buAutoNum type="arabicParenR"/>
            </a:pPr>
            <a:r>
              <a:rPr kumimoji="1" lang="ja-JP" altLang="en-US" dirty="0">
                <a:solidFill>
                  <a:srgbClr val="000090"/>
                </a:solidFill>
              </a:rPr>
              <a:t>大文字と小文字は区別</a:t>
            </a:r>
            <a:endParaRPr kumimoji="1" lang="en-US" altLang="ja-JP" dirty="0">
              <a:solidFill>
                <a:srgbClr val="000090"/>
              </a:solidFill>
            </a:endParaRPr>
          </a:p>
          <a:p>
            <a:pPr marL="342900" indent="-342900">
              <a:buAutoNum type="arabicParenR"/>
            </a:pPr>
            <a:r>
              <a:rPr kumimoji="1" lang="ja-JP" altLang="en-US" dirty="0">
                <a:solidFill>
                  <a:srgbClr val="000090"/>
                </a:solidFill>
              </a:rPr>
              <a:t>先頭から</a:t>
            </a:r>
            <a:r>
              <a:rPr kumimoji="1" lang="en-US" altLang="ja-JP" dirty="0">
                <a:solidFill>
                  <a:srgbClr val="000090"/>
                </a:solidFill>
              </a:rPr>
              <a:t>31</a:t>
            </a:r>
            <a:r>
              <a:rPr kumimoji="1" lang="ja-JP" altLang="en-US" dirty="0">
                <a:solidFill>
                  <a:srgbClr val="000090"/>
                </a:solidFill>
              </a:rPr>
              <a:t>文字までが有効，予約語</a:t>
            </a:r>
            <a:r>
              <a:rPr kumimoji="1" lang="en-US" altLang="ja-JP" dirty="0">
                <a:solidFill>
                  <a:srgbClr val="000090"/>
                </a:solidFill>
              </a:rPr>
              <a:t>(do, for, …)</a:t>
            </a:r>
            <a:r>
              <a:rPr kumimoji="1" lang="ja-JP" altLang="en-US" dirty="0">
                <a:solidFill>
                  <a:srgbClr val="000090"/>
                </a:solidFill>
              </a:rPr>
              <a:t>などは不可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2203"/>
            <a:ext cx="8229600" cy="893117"/>
          </a:xfrm>
        </p:spPr>
        <p:txBody>
          <a:bodyPr/>
          <a:lstStyle/>
          <a:p>
            <a:r>
              <a:rPr kumimoji="1" lang="ja-JP" altLang="en-US" dirty="0"/>
              <a:t>算術演算子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72409"/>
          <a:ext cx="8229600" cy="2743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008000"/>
                          </a:solidFill>
                        </a:rPr>
                        <a:t>意味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008000"/>
                          </a:solidFill>
                        </a:rPr>
                        <a:t>数学記号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8000"/>
                          </a:solidFill>
                        </a:rPr>
                        <a:t>C</a:t>
                      </a:r>
                      <a:r>
                        <a:rPr kumimoji="1" lang="ja-JP" altLang="en-US" sz="2400" dirty="0">
                          <a:solidFill>
                            <a:srgbClr val="008000"/>
                          </a:solidFill>
                        </a:rPr>
                        <a:t>言語での書き方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000090"/>
                          </a:solidFill>
                        </a:rPr>
                        <a:t>加算</a:t>
                      </a:r>
                      <a:endParaRPr kumimoji="1" lang="en-US" altLang="ja-JP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+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+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000090"/>
                          </a:solidFill>
                        </a:rPr>
                        <a:t>減算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-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-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000090"/>
                          </a:solidFill>
                        </a:rPr>
                        <a:t>乗算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×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*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000090"/>
                          </a:solidFill>
                        </a:rPr>
                        <a:t>除算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÷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/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000090"/>
                          </a:solidFill>
                        </a:rPr>
                        <a:t>あまり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…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000090"/>
                          </a:solidFill>
                        </a:rPr>
                        <a:t>%</a:t>
                      </a:r>
                      <a:endParaRPr kumimoji="1" lang="ja-JP" altLang="en-US" sz="240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76006" y="4404690"/>
            <a:ext cx="6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例</a:t>
            </a:r>
            <a:r>
              <a:rPr kumimoji="1" lang="en-US" altLang="ja-JP" dirty="0"/>
              <a:t>1)</a:t>
            </a:r>
            <a:r>
              <a:rPr kumimoji="1" lang="ja-JP" altLang="en-US" dirty="0"/>
              <a:t>　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32" y="4527612"/>
            <a:ext cx="2897296" cy="175432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044736" y="487588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あるいは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46976" y="4434168"/>
            <a:ext cx="67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ja-JP" altLang="en-US" dirty="0"/>
              <a:t>例</a:t>
            </a:r>
            <a:r>
              <a:rPr kumimoji="1" lang="en-US" altLang="ja-JP" dirty="0"/>
              <a:t>2)</a:t>
            </a:r>
            <a:r>
              <a:rPr kumimoji="1" lang="ja-JP" altLang="en-US" dirty="0"/>
              <a:t>　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80" y="4434366"/>
            <a:ext cx="2518205" cy="1798718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70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76359"/>
            <a:ext cx="8229600" cy="1311162"/>
          </a:xfrm>
          <a:ln w="28575" cmpd="sng">
            <a:solidFill>
              <a:srgbClr val="000090"/>
            </a:solidFill>
          </a:ln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</a:t>
            </a:r>
            <a:r>
              <a:rPr kumimoji="1" lang="ja-JP" altLang="en-US" dirty="0">
                <a:solidFill>
                  <a:srgbClr val="FF0000"/>
                </a:solidFill>
              </a:rPr>
              <a:t>つの整数</a:t>
            </a:r>
            <a:r>
              <a:rPr kumimoji="1" lang="en-US" altLang="ja-JP" dirty="0"/>
              <a:t>11</a:t>
            </a:r>
            <a:r>
              <a:rPr kumimoji="1" lang="ja-JP" altLang="en-US" dirty="0"/>
              <a:t>と３の和，差，積，商，あまり，を計算するプログラムを作成し，結果を</a:t>
            </a:r>
            <a:r>
              <a:rPr lang="ja-JP" altLang="en-US" dirty="0"/>
              <a:t>示せ．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7995" y="143692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90"/>
                </a:solidFill>
              </a:rPr>
              <a:t>　例題</a:t>
            </a:r>
            <a:r>
              <a:rPr lang="en-US" altLang="ja-JP" sz="2400" dirty="0">
                <a:solidFill>
                  <a:srgbClr val="000090"/>
                </a:solidFill>
              </a:rPr>
              <a:t> EX4-2</a:t>
            </a:r>
            <a:r>
              <a:rPr lang="ja-JP" altLang="en-US" sz="2400" dirty="0">
                <a:solidFill>
                  <a:srgbClr val="000090"/>
                </a:solidFill>
              </a:rPr>
              <a:t>　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7617" y="2151825"/>
            <a:ext cx="7899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ただし，結果は</a:t>
            </a:r>
            <a:endParaRPr kumimoji="1" lang="en-US" altLang="ja-JP" sz="2400" dirty="0"/>
          </a:p>
          <a:p>
            <a:r>
              <a:rPr lang="ja-JP" altLang="en-US" sz="2400" dirty="0"/>
              <a:t>（１）２つの整数</a:t>
            </a:r>
            <a:r>
              <a:rPr lang="en-US" altLang="ja-JP" sz="2400" dirty="0" err="1"/>
              <a:t>a,b</a:t>
            </a:r>
            <a:r>
              <a:rPr lang="ja-JP" altLang="en-US" sz="2400" dirty="0"/>
              <a:t>が</a:t>
            </a:r>
            <a:r>
              <a:rPr lang="en-US" altLang="ja-JP" sz="2400" dirty="0"/>
              <a:t> 11 </a:t>
            </a:r>
            <a:r>
              <a:rPr lang="ja-JP" altLang="en-US" sz="2400" dirty="0"/>
              <a:t>と</a:t>
            </a:r>
            <a:r>
              <a:rPr lang="en-US" altLang="ja-JP" sz="2400" dirty="0"/>
              <a:t> </a:t>
            </a:r>
            <a:r>
              <a:rPr lang="ja-JP" altLang="en-US" sz="2400" dirty="0"/>
              <a:t>３</a:t>
            </a:r>
            <a:r>
              <a:rPr lang="en-US" altLang="ja-JP" sz="2400" dirty="0"/>
              <a:t> </a:t>
            </a:r>
            <a:r>
              <a:rPr lang="ja-JP" altLang="en-US" sz="2400" dirty="0"/>
              <a:t>として</a:t>
            </a:r>
            <a:endParaRPr lang="en-US" altLang="ja-JP" sz="2400" dirty="0"/>
          </a:p>
          <a:p>
            <a:r>
              <a:rPr lang="en-US" altLang="ja-JP" sz="2400" dirty="0"/>
              <a:t>        </a:t>
            </a:r>
            <a:r>
              <a:rPr lang="ja-JP" altLang="en-US" sz="2400" dirty="0"/>
              <a:t>２つの整数</a:t>
            </a:r>
            <a:r>
              <a:rPr lang="en-US" altLang="ja-JP" sz="2400" dirty="0"/>
              <a:t> a=11,  b=3</a:t>
            </a:r>
          </a:p>
          <a:p>
            <a:r>
              <a:rPr lang="en-US" altLang="ja-JP" sz="2400" dirty="0"/>
              <a:t>		</a:t>
            </a:r>
            <a:r>
              <a:rPr lang="ja-JP" altLang="en-US" sz="2400" dirty="0"/>
              <a:t>和</a:t>
            </a:r>
            <a:r>
              <a:rPr lang="en-US" altLang="ja-JP" sz="2400" dirty="0"/>
              <a:t> </a:t>
            </a:r>
            <a:r>
              <a:rPr lang="en-US" altLang="ja-JP" sz="2400" dirty="0" err="1"/>
              <a:t>a+b</a:t>
            </a:r>
            <a:r>
              <a:rPr lang="en-US" altLang="ja-JP" sz="2400" dirty="0"/>
              <a:t>= …</a:t>
            </a:r>
          </a:p>
          <a:p>
            <a:r>
              <a:rPr lang="en-US" altLang="ja-JP" sz="2400" dirty="0"/>
              <a:t>	       </a:t>
            </a:r>
            <a:r>
              <a:rPr lang="ja-JP" altLang="en-US" sz="2400" dirty="0"/>
              <a:t>差</a:t>
            </a:r>
            <a:r>
              <a:rPr lang="en-US" altLang="ja-JP" sz="2400" dirty="0"/>
              <a:t> a-b= …</a:t>
            </a:r>
          </a:p>
          <a:p>
            <a:r>
              <a:rPr lang="en-US" altLang="ja-JP" sz="2400" dirty="0"/>
              <a:t>		</a:t>
            </a:r>
            <a:r>
              <a:rPr lang="ja-JP" altLang="en-US" sz="2400" dirty="0"/>
              <a:t>積</a:t>
            </a:r>
            <a:r>
              <a:rPr lang="en-US" altLang="ja-JP" sz="2400" dirty="0"/>
              <a:t> a*b= …</a:t>
            </a:r>
          </a:p>
          <a:p>
            <a:r>
              <a:rPr lang="ja-JP" altLang="en-US" sz="2400" dirty="0"/>
              <a:t>　</a:t>
            </a:r>
            <a:r>
              <a:rPr lang="en-US" altLang="ja-JP" sz="2400" dirty="0"/>
              <a:t>		</a:t>
            </a:r>
            <a:r>
              <a:rPr lang="ja-JP" altLang="en-US" sz="2400" dirty="0"/>
              <a:t>商</a:t>
            </a:r>
            <a:r>
              <a:rPr lang="en-US" altLang="ja-JP" sz="2400" dirty="0"/>
              <a:t> a/b=</a:t>
            </a:r>
            <a:r>
              <a:rPr lang="ja-JP" altLang="en-US" sz="2400" dirty="0"/>
              <a:t>　</a:t>
            </a:r>
            <a:r>
              <a:rPr lang="en-US" altLang="ja-JP" sz="2400" dirty="0"/>
              <a:t>…</a:t>
            </a:r>
            <a:r>
              <a:rPr lang="ja-JP" altLang="en-US" sz="2400" dirty="0"/>
              <a:t>　あまり</a:t>
            </a:r>
            <a:r>
              <a:rPr lang="en-US" altLang="ja-JP" sz="2400" dirty="0"/>
              <a:t> …</a:t>
            </a:r>
            <a:r>
              <a:rPr lang="ja-JP" altLang="en-US" sz="2400" dirty="0"/>
              <a:t>　　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ja-JP" sz="2400" dirty="0"/>
              <a:t>　</a:t>
            </a:r>
            <a:r>
              <a:rPr lang="ja-JP" altLang="en-US" sz="2400" dirty="0"/>
              <a:t>　</a:t>
            </a:r>
            <a:r>
              <a:rPr lang="en-US" altLang="en-US" sz="2400" dirty="0"/>
              <a:t>と</a:t>
            </a:r>
            <a:r>
              <a:rPr lang="ja-JP" altLang="en-US" sz="2400" dirty="0"/>
              <a:t>出力するよう工夫せよ．</a:t>
            </a:r>
            <a:endParaRPr lang="en-US" altLang="ja-JP" sz="2400" dirty="0"/>
          </a:p>
          <a:p>
            <a:r>
              <a:rPr lang="ja-JP" altLang="en-US" sz="2400" dirty="0"/>
              <a:t>（２）２つの整数が</a:t>
            </a:r>
            <a:r>
              <a:rPr lang="en-US" altLang="ja-JP" sz="2400" dirty="0"/>
              <a:t> 2012 </a:t>
            </a:r>
            <a:r>
              <a:rPr lang="ja-JP" altLang="en-US" sz="2400" dirty="0"/>
              <a:t>と</a:t>
            </a:r>
            <a:r>
              <a:rPr lang="en-US" altLang="ja-JP" sz="2400" dirty="0"/>
              <a:t> 510 </a:t>
            </a:r>
            <a:r>
              <a:rPr lang="ja-JP" altLang="en-US" sz="2400" dirty="0"/>
              <a:t>の場合について同様に計算し，</a:t>
            </a:r>
            <a:endParaRPr lang="en-US" altLang="ja-JP" sz="2400" dirty="0"/>
          </a:p>
          <a:p>
            <a:r>
              <a:rPr lang="ja-JP" altLang="ja-JP" sz="2400" dirty="0"/>
              <a:t>　</a:t>
            </a:r>
            <a:r>
              <a:rPr lang="ja-JP" altLang="en-US" sz="2400" dirty="0"/>
              <a:t>　結果を示せ．</a:t>
            </a:r>
            <a:r>
              <a:rPr lang="en-US" altLang="ja-JP" sz="2400" dirty="0"/>
              <a:t>(</a:t>
            </a:r>
            <a:r>
              <a:rPr lang="ja-JP" altLang="en-US" sz="2400" dirty="0">
                <a:solidFill>
                  <a:srgbClr val="FF0000"/>
                </a:solidFill>
              </a:rPr>
              <a:t>日本語設定その２を忘れるな</a:t>
            </a:r>
            <a:r>
              <a:rPr lang="en-US" altLang="ja-JP" sz="2400" dirty="0"/>
              <a:t>)</a:t>
            </a:r>
            <a:endParaRPr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992553" y="2952618"/>
            <a:ext cx="4124531" cy="1924695"/>
          </a:xfrm>
          <a:prstGeom prst="rect">
            <a:avLst/>
          </a:prstGeom>
          <a:noFill/>
          <a:ln w="28575" cmpd="sng">
            <a:solidFill>
              <a:srgbClr val="FF49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516948" y="2150580"/>
            <a:ext cx="2588310" cy="147732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92A7FF"/>
                </a:solidFill>
              </a:rPr>
              <a:t>2</a:t>
            </a:r>
            <a:r>
              <a:rPr lang="ja-JP" altLang="en-US" dirty="0">
                <a:solidFill>
                  <a:srgbClr val="92A7FF"/>
                </a:solidFill>
              </a:rPr>
              <a:t>つの整数 </a:t>
            </a:r>
            <a:r>
              <a:rPr lang="en-US" altLang="ja-JP" dirty="0">
                <a:solidFill>
                  <a:srgbClr val="92A7FF"/>
                </a:solidFill>
              </a:rPr>
              <a:t>a=11,  b=3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和 </a:t>
            </a:r>
            <a:r>
              <a:rPr lang="en-US" altLang="ja-JP" dirty="0" err="1">
                <a:solidFill>
                  <a:srgbClr val="92A7FF"/>
                </a:solidFill>
              </a:rPr>
              <a:t>a+b</a:t>
            </a:r>
            <a:r>
              <a:rPr lang="en-US" altLang="ja-JP" dirty="0">
                <a:solidFill>
                  <a:srgbClr val="92A7FF"/>
                </a:solidFill>
              </a:rPr>
              <a:t>=14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差 </a:t>
            </a:r>
            <a:r>
              <a:rPr lang="en-US" altLang="ja-JP" dirty="0">
                <a:solidFill>
                  <a:srgbClr val="92A7FF"/>
                </a:solidFill>
              </a:rPr>
              <a:t>a-b=8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積 </a:t>
            </a:r>
            <a:r>
              <a:rPr lang="en-US" altLang="ja-JP" dirty="0">
                <a:solidFill>
                  <a:srgbClr val="92A7FF"/>
                </a:solidFill>
              </a:rPr>
              <a:t>a*b=33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商 </a:t>
            </a:r>
            <a:r>
              <a:rPr lang="en-US" altLang="ja-JP" dirty="0">
                <a:solidFill>
                  <a:srgbClr val="92A7FF"/>
                </a:solidFill>
              </a:rPr>
              <a:t>a/b=3  </a:t>
            </a:r>
            <a:r>
              <a:rPr lang="ja-JP" altLang="en-US" dirty="0">
                <a:solidFill>
                  <a:srgbClr val="92A7FF"/>
                </a:solidFill>
              </a:rPr>
              <a:t>あまり </a:t>
            </a:r>
            <a:r>
              <a:rPr lang="en-US" altLang="ja-JP" dirty="0">
                <a:solidFill>
                  <a:srgbClr val="92A7FF"/>
                </a:solidFill>
              </a:rPr>
              <a:t>2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516948" y="3793892"/>
            <a:ext cx="2980412" cy="147732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92A7FF"/>
                </a:solidFill>
              </a:rPr>
              <a:t>2</a:t>
            </a:r>
            <a:r>
              <a:rPr lang="ja-JP" altLang="en-US" dirty="0">
                <a:solidFill>
                  <a:srgbClr val="92A7FF"/>
                </a:solidFill>
              </a:rPr>
              <a:t>つの整数 </a:t>
            </a:r>
            <a:r>
              <a:rPr lang="en-US" altLang="ja-JP" dirty="0">
                <a:solidFill>
                  <a:srgbClr val="92A7FF"/>
                </a:solidFill>
              </a:rPr>
              <a:t>a=2012,  b=510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和 </a:t>
            </a:r>
            <a:r>
              <a:rPr lang="en-US" altLang="ja-JP" dirty="0" err="1">
                <a:solidFill>
                  <a:srgbClr val="92A7FF"/>
                </a:solidFill>
              </a:rPr>
              <a:t>a+b</a:t>
            </a:r>
            <a:r>
              <a:rPr lang="en-US" altLang="ja-JP" dirty="0">
                <a:solidFill>
                  <a:srgbClr val="92A7FF"/>
                </a:solidFill>
              </a:rPr>
              <a:t>=2522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差 </a:t>
            </a:r>
            <a:r>
              <a:rPr lang="en-US" altLang="ja-JP" dirty="0">
                <a:solidFill>
                  <a:srgbClr val="92A7FF"/>
                </a:solidFill>
              </a:rPr>
              <a:t>a-b=1502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積 </a:t>
            </a:r>
            <a:r>
              <a:rPr lang="en-US" altLang="ja-JP" dirty="0">
                <a:solidFill>
                  <a:srgbClr val="92A7FF"/>
                </a:solidFill>
              </a:rPr>
              <a:t>a*b=1026120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商 </a:t>
            </a:r>
            <a:r>
              <a:rPr lang="en-US" altLang="ja-JP" dirty="0">
                <a:solidFill>
                  <a:srgbClr val="92A7FF"/>
                </a:solidFill>
              </a:rPr>
              <a:t>a/b=3  </a:t>
            </a:r>
            <a:r>
              <a:rPr lang="ja-JP" altLang="en-US" dirty="0">
                <a:solidFill>
                  <a:srgbClr val="92A7FF"/>
                </a:solidFill>
              </a:rPr>
              <a:t>あまり </a:t>
            </a:r>
            <a:r>
              <a:rPr lang="en-US" altLang="ja-JP" dirty="0">
                <a:solidFill>
                  <a:srgbClr val="92A7FF"/>
                </a:solidFill>
              </a:rPr>
              <a:t>482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3573" y="6075384"/>
            <a:ext cx="635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altLang="ja-JP" sz="28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ja-JP" altLang="en-US" sz="2800" dirty="0">
                <a:solidFill>
                  <a:srgbClr val="000090"/>
                </a:solidFill>
                <a:sym typeface="Wingdings"/>
              </a:rPr>
              <a:t>プロジェクト名は「</a:t>
            </a:r>
            <a:r>
              <a:rPr lang="en-US" altLang="ja-JP" sz="2800" dirty="0">
                <a:solidFill>
                  <a:srgbClr val="FF0000"/>
                </a:solidFill>
                <a:sym typeface="Wingdings"/>
              </a:rPr>
              <a:t>EX4-2</a:t>
            </a:r>
            <a:r>
              <a:rPr lang="ja-JP" altLang="en-US" sz="2800" dirty="0">
                <a:solidFill>
                  <a:srgbClr val="000090"/>
                </a:solidFill>
                <a:sym typeface="Wingdings"/>
              </a:rPr>
              <a:t>」として下さい．</a:t>
            </a:r>
            <a:endParaRPr lang="en-US" altLang="ja-JP" sz="2800" dirty="0">
              <a:solidFill>
                <a:srgbClr val="000090"/>
              </a:solidFill>
              <a:sym typeface="Wingding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42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067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解答例：整数型の四則演算</a:t>
            </a:r>
            <a:r>
              <a:rPr kumimoji="1" lang="en-US" altLang="ja-JP" dirty="0"/>
              <a:t>: </a:t>
            </a:r>
            <a:r>
              <a:rPr lang="en-US" altLang="ja-JP" dirty="0"/>
              <a:t>EX4</a:t>
            </a:r>
            <a:r>
              <a:rPr kumimoji="1" lang="en-US" altLang="ja-JP" dirty="0"/>
              <a:t>-2.c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765" y="1021976"/>
            <a:ext cx="7239896" cy="526297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00FF"/>
                </a:solidFill>
              </a:rPr>
              <a:t>#include &lt;</a:t>
            </a:r>
            <a:r>
              <a:rPr kumimoji="1" lang="en-US" altLang="ja-JP" sz="2400" dirty="0" err="1">
                <a:solidFill>
                  <a:srgbClr val="0000FF"/>
                </a:solidFill>
              </a:rPr>
              <a:t>stdio.h</a:t>
            </a:r>
            <a:r>
              <a:rPr kumimoji="1" lang="en-US" altLang="ja-JP" sz="2400" dirty="0">
                <a:solidFill>
                  <a:srgbClr val="0000FF"/>
                </a:solidFill>
              </a:rPr>
              <a:t>&gt;</a:t>
            </a:r>
          </a:p>
          <a:p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 err="1">
                <a:solidFill>
                  <a:srgbClr val="0000FF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main(void)</a:t>
            </a:r>
          </a:p>
          <a:p>
            <a:r>
              <a:rPr kumimoji="1" lang="en-US" altLang="ja-JP" sz="2400" dirty="0">
                <a:solidFill>
                  <a:srgbClr val="0000FF"/>
                </a:solidFill>
              </a:rPr>
              <a:t>{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FF0000"/>
                </a:solidFill>
              </a:rPr>
              <a:t>int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 err="1">
                <a:solidFill>
                  <a:srgbClr val="0000FF"/>
                </a:solidFill>
              </a:rPr>
              <a:t>a,b</a:t>
            </a:r>
            <a:r>
              <a:rPr lang="en-US" altLang="ja-JP" sz="2400" dirty="0">
                <a:solidFill>
                  <a:srgbClr val="0000FF"/>
                </a:solidFill>
              </a:rPr>
              <a:t>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a=11; b=3;</a:t>
            </a:r>
          </a:p>
          <a:p>
            <a:endParaRPr lang="en-US" altLang="ja-JP" sz="2400" dirty="0">
              <a:solidFill>
                <a:srgbClr val="0000FF"/>
              </a:solidFill>
            </a:endParaRP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(”2</a:t>
            </a:r>
            <a:r>
              <a:rPr lang="ja-JP" altLang="en-US" sz="2400" dirty="0" err="1">
                <a:solidFill>
                  <a:srgbClr val="0000FF"/>
                </a:solidFill>
              </a:rPr>
              <a:t>つの</a:t>
            </a:r>
            <a:r>
              <a:rPr lang="ja-JP" altLang="en-US" sz="2400" dirty="0">
                <a:solidFill>
                  <a:srgbClr val="0000FF"/>
                </a:solidFill>
              </a:rPr>
              <a:t>整数 </a:t>
            </a:r>
            <a:r>
              <a:rPr lang="en-US" altLang="ja-JP" sz="2400" dirty="0">
                <a:solidFill>
                  <a:srgbClr val="0000FF"/>
                </a:solidFill>
              </a:rPr>
              <a:t>a=</a:t>
            </a:r>
            <a:r>
              <a:rPr lang="en-US" altLang="ja-JP" sz="2400" dirty="0">
                <a:solidFill>
                  <a:srgbClr val="FF0000"/>
                </a:solidFill>
              </a:rPr>
              <a:t>%d</a:t>
            </a:r>
            <a:r>
              <a:rPr lang="en-US" altLang="ja-JP" sz="2400" dirty="0">
                <a:solidFill>
                  <a:srgbClr val="0000FF"/>
                </a:solidFill>
              </a:rPr>
              <a:t>, b=</a:t>
            </a:r>
            <a:r>
              <a:rPr lang="en-US" altLang="ja-JP" sz="2400" dirty="0">
                <a:solidFill>
                  <a:srgbClr val="FF0000"/>
                </a:solidFill>
              </a:rPr>
              <a:t>%d</a:t>
            </a:r>
            <a:r>
              <a:rPr lang="en-US" altLang="ja-JP" sz="2400" dirty="0">
                <a:solidFill>
                  <a:srgbClr val="0000FF"/>
                </a:solidFill>
              </a:rPr>
              <a:t>\</a:t>
            </a:r>
            <a:r>
              <a:rPr lang="en-US" altLang="ja-JP" sz="2400" dirty="0" err="1">
                <a:solidFill>
                  <a:srgbClr val="0000FF"/>
                </a:solidFill>
              </a:rPr>
              <a:t>n”,a,b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  </a:t>
            </a:r>
            <a:r>
              <a:rPr lang="ja-JP" altLang="en-US" sz="2400" dirty="0">
                <a:solidFill>
                  <a:srgbClr val="0000FF"/>
                </a:solidFill>
              </a:rPr>
              <a:t>和 </a:t>
            </a:r>
            <a:r>
              <a:rPr lang="en-US" altLang="ja-JP" sz="2400" dirty="0" err="1">
                <a:solidFill>
                  <a:srgbClr val="0000FF"/>
                </a:solidFill>
              </a:rPr>
              <a:t>a+b</a:t>
            </a:r>
            <a:r>
              <a:rPr lang="en-US" altLang="ja-JP" sz="2400" dirty="0">
                <a:solidFill>
                  <a:srgbClr val="0000FF"/>
                </a:solidFill>
              </a:rPr>
              <a:t>=</a:t>
            </a:r>
            <a:r>
              <a:rPr lang="en-US" altLang="ja-JP" sz="2400" dirty="0">
                <a:solidFill>
                  <a:srgbClr val="FF0000"/>
                </a:solidFill>
              </a:rPr>
              <a:t>%d</a:t>
            </a:r>
            <a:r>
              <a:rPr lang="en-US" altLang="ja-JP" sz="2400" dirty="0">
                <a:solidFill>
                  <a:srgbClr val="0000FF"/>
                </a:solidFill>
              </a:rPr>
              <a:t>\</a:t>
            </a:r>
            <a:r>
              <a:rPr lang="en-US" altLang="ja-JP" sz="2400" dirty="0" err="1">
                <a:solidFill>
                  <a:srgbClr val="0000FF"/>
                </a:solidFill>
              </a:rPr>
              <a:t>n”,a+b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  </a:t>
            </a:r>
            <a:r>
              <a:rPr lang="ja-JP" altLang="en-US" sz="2400" dirty="0">
                <a:solidFill>
                  <a:srgbClr val="0000FF"/>
                </a:solidFill>
              </a:rPr>
              <a:t>差 </a:t>
            </a:r>
            <a:r>
              <a:rPr lang="en-US" altLang="ja-JP" sz="2400" dirty="0">
                <a:solidFill>
                  <a:srgbClr val="0000FF"/>
                </a:solidFill>
              </a:rPr>
              <a:t>a-b=</a:t>
            </a:r>
            <a:r>
              <a:rPr lang="en-US" altLang="ja-JP" sz="2400" dirty="0">
                <a:solidFill>
                  <a:srgbClr val="FF0000"/>
                </a:solidFill>
              </a:rPr>
              <a:t>%d</a:t>
            </a:r>
            <a:r>
              <a:rPr lang="en-US" altLang="ja-JP" sz="2400" dirty="0">
                <a:solidFill>
                  <a:srgbClr val="0000FF"/>
                </a:solidFill>
              </a:rPr>
              <a:t>\</a:t>
            </a:r>
            <a:r>
              <a:rPr lang="en-US" altLang="ja-JP" sz="2400" dirty="0" err="1">
                <a:solidFill>
                  <a:srgbClr val="0000FF"/>
                </a:solidFill>
              </a:rPr>
              <a:t>n”,a</a:t>
            </a:r>
            <a:r>
              <a:rPr lang="en-US" altLang="ja-JP" sz="2400" dirty="0">
                <a:solidFill>
                  <a:srgbClr val="0000FF"/>
                </a:solidFill>
              </a:rPr>
              <a:t>-b);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  </a:t>
            </a:r>
            <a:r>
              <a:rPr lang="ja-JP" altLang="en-US" sz="2400" dirty="0">
                <a:solidFill>
                  <a:srgbClr val="0000FF"/>
                </a:solidFill>
              </a:rPr>
              <a:t>積 </a:t>
            </a:r>
            <a:r>
              <a:rPr lang="en-US" altLang="ja-JP" sz="2400" dirty="0">
                <a:solidFill>
                  <a:srgbClr val="0000FF"/>
                </a:solidFill>
              </a:rPr>
              <a:t>a*b=</a:t>
            </a:r>
            <a:r>
              <a:rPr lang="en-US" altLang="ja-JP" sz="2400" dirty="0">
                <a:solidFill>
                  <a:srgbClr val="FF0000"/>
                </a:solidFill>
              </a:rPr>
              <a:t>%d</a:t>
            </a:r>
            <a:r>
              <a:rPr lang="en-US" altLang="ja-JP" sz="2400" dirty="0">
                <a:solidFill>
                  <a:srgbClr val="0000FF"/>
                </a:solidFill>
              </a:rPr>
              <a:t>\</a:t>
            </a:r>
            <a:r>
              <a:rPr lang="en-US" altLang="ja-JP" sz="2400" dirty="0" err="1">
                <a:solidFill>
                  <a:srgbClr val="0000FF"/>
                </a:solidFill>
              </a:rPr>
              <a:t>n”,a</a:t>
            </a:r>
            <a:r>
              <a:rPr lang="en-US" altLang="ja-JP" sz="2400" dirty="0">
                <a:solidFill>
                  <a:srgbClr val="0000FF"/>
                </a:solidFill>
              </a:rPr>
              <a:t>*b);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</a:t>
            </a:r>
            <a:r>
              <a:rPr lang="en-US" altLang="ja-JP" sz="2400" dirty="0" err="1">
                <a:solidFill>
                  <a:srgbClr val="0000FF"/>
                </a:solidFill>
              </a:rPr>
              <a:t>printf</a:t>
            </a:r>
            <a:r>
              <a:rPr lang="en-US" altLang="ja-JP" sz="2400" dirty="0">
                <a:solidFill>
                  <a:srgbClr val="0000FF"/>
                </a:solidFill>
              </a:rPr>
              <a:t>(”  </a:t>
            </a:r>
            <a:r>
              <a:rPr lang="ja-JP" altLang="en-US" sz="2400" dirty="0">
                <a:solidFill>
                  <a:srgbClr val="0000FF"/>
                </a:solidFill>
              </a:rPr>
              <a:t>商 </a:t>
            </a:r>
            <a:r>
              <a:rPr lang="en-US" altLang="ja-JP" sz="2400" dirty="0">
                <a:solidFill>
                  <a:srgbClr val="0000FF"/>
                </a:solidFill>
              </a:rPr>
              <a:t>a/b=</a:t>
            </a:r>
            <a:r>
              <a:rPr lang="en-US" altLang="ja-JP" sz="2400" dirty="0">
                <a:solidFill>
                  <a:srgbClr val="FF0000"/>
                </a:solidFill>
              </a:rPr>
              <a:t>%d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ja-JP" altLang="en-US" sz="2400" dirty="0">
                <a:solidFill>
                  <a:srgbClr val="0000FF"/>
                </a:solidFill>
              </a:rPr>
              <a:t>あまり </a:t>
            </a:r>
            <a:r>
              <a:rPr lang="en-US" altLang="ja-JP" sz="2400" dirty="0">
                <a:solidFill>
                  <a:srgbClr val="FF0000"/>
                </a:solidFill>
              </a:rPr>
              <a:t>%d</a:t>
            </a:r>
            <a:r>
              <a:rPr lang="en-US" altLang="ja-JP" sz="2400" dirty="0">
                <a:solidFill>
                  <a:srgbClr val="0000FF"/>
                </a:solidFill>
              </a:rPr>
              <a:t>\</a:t>
            </a:r>
            <a:r>
              <a:rPr lang="en-US" altLang="ja-JP" sz="2400" dirty="0" err="1">
                <a:solidFill>
                  <a:srgbClr val="0000FF"/>
                </a:solidFill>
              </a:rPr>
              <a:t>n”,a</a:t>
            </a:r>
            <a:r>
              <a:rPr lang="en-US" altLang="ja-JP" sz="2400" dirty="0">
                <a:solidFill>
                  <a:srgbClr val="0000FF"/>
                </a:solidFill>
              </a:rPr>
              <a:t>/</a:t>
            </a:r>
            <a:r>
              <a:rPr lang="en-US" altLang="ja-JP" sz="2400" dirty="0" err="1">
                <a:solidFill>
                  <a:srgbClr val="0000FF"/>
                </a:solidFill>
              </a:rPr>
              <a:t>b,a%b</a:t>
            </a:r>
            <a:r>
              <a:rPr lang="en-US" altLang="ja-JP" sz="2400" dirty="0">
                <a:solidFill>
                  <a:srgbClr val="0000FF"/>
                </a:solidFill>
              </a:rPr>
              <a:t>);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	return 0;</a:t>
            </a:r>
          </a:p>
          <a:p>
            <a:r>
              <a:rPr lang="en-US" altLang="ja-JP" sz="2400" dirty="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42400"/>
            <a:ext cx="8229600" cy="1311162"/>
          </a:xfrm>
          <a:ln w="28575" cmpd="sng">
            <a:solidFill>
              <a:srgbClr val="000090"/>
            </a:solidFill>
          </a:ln>
        </p:spPr>
        <p:txBody>
          <a:bodyPr/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</a:t>
            </a:r>
            <a:r>
              <a:rPr kumimoji="1" lang="ja-JP" altLang="en-US" dirty="0">
                <a:solidFill>
                  <a:srgbClr val="FF0000"/>
                </a:solidFill>
              </a:rPr>
              <a:t>つの実数</a:t>
            </a:r>
            <a:r>
              <a:rPr kumimoji="1" lang="en-US" altLang="ja-JP" dirty="0"/>
              <a:t>11</a:t>
            </a:r>
            <a:r>
              <a:rPr kumimoji="1" lang="ja-JP" altLang="en-US" dirty="0"/>
              <a:t>と３の和，差，積，商を計算するプログラムを作成し，結果を</a:t>
            </a:r>
            <a:r>
              <a:rPr lang="ja-JP" altLang="en-US" dirty="0"/>
              <a:t>示せ．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347" y="213272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0090"/>
                </a:solidFill>
              </a:rPr>
              <a:t>　課題</a:t>
            </a:r>
            <a:r>
              <a:rPr lang="en-US" altLang="ja-JP" sz="2400" dirty="0">
                <a:solidFill>
                  <a:srgbClr val="000090"/>
                </a:solidFill>
              </a:rPr>
              <a:t> EX4-3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6506" y="2459776"/>
            <a:ext cx="7419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ただし，結果は</a:t>
            </a:r>
            <a:endParaRPr lang="en-US" altLang="ja-JP" sz="2400" dirty="0"/>
          </a:p>
          <a:p>
            <a:r>
              <a:rPr lang="ja-JP" altLang="en-US" sz="2400" dirty="0"/>
              <a:t>（１）２つの実数</a:t>
            </a:r>
            <a:r>
              <a:rPr lang="en-US" altLang="ja-JP" sz="2400" dirty="0" err="1"/>
              <a:t>a,b</a:t>
            </a:r>
            <a:r>
              <a:rPr lang="ja-JP" altLang="en-US" sz="2400" dirty="0"/>
              <a:t>が</a:t>
            </a:r>
            <a:r>
              <a:rPr lang="en-US" altLang="ja-JP" sz="2400" dirty="0"/>
              <a:t> 11 </a:t>
            </a:r>
            <a:r>
              <a:rPr lang="ja-JP" altLang="en-US" sz="2400" dirty="0"/>
              <a:t>と</a:t>
            </a:r>
            <a:r>
              <a:rPr lang="en-US" altLang="ja-JP" sz="2400" dirty="0"/>
              <a:t> </a:t>
            </a:r>
            <a:r>
              <a:rPr lang="ja-JP" altLang="en-US" sz="2400" dirty="0"/>
              <a:t>３</a:t>
            </a:r>
            <a:r>
              <a:rPr lang="en-US" altLang="ja-JP" sz="2400" dirty="0"/>
              <a:t> </a:t>
            </a:r>
            <a:r>
              <a:rPr lang="ja-JP" altLang="en-US" sz="2400" dirty="0"/>
              <a:t>として</a:t>
            </a:r>
            <a:endParaRPr lang="en-US" altLang="ja-JP" sz="2400" dirty="0"/>
          </a:p>
          <a:p>
            <a:r>
              <a:rPr lang="en-US" altLang="ja-JP" sz="2400" dirty="0"/>
              <a:t>        2</a:t>
            </a:r>
            <a:r>
              <a:rPr lang="ja-JP" altLang="en-US" sz="2400" dirty="0"/>
              <a:t>つの実数</a:t>
            </a:r>
            <a:r>
              <a:rPr lang="en-US" altLang="ja-JP" sz="2400" dirty="0"/>
              <a:t> a=… ,  b=…</a:t>
            </a:r>
          </a:p>
          <a:p>
            <a:r>
              <a:rPr lang="en-US" altLang="ja-JP" sz="2400" dirty="0"/>
              <a:t>		</a:t>
            </a:r>
            <a:r>
              <a:rPr lang="ja-JP" altLang="en-US" sz="2400" dirty="0"/>
              <a:t>和</a:t>
            </a:r>
            <a:r>
              <a:rPr lang="en-US" altLang="ja-JP" sz="2400" dirty="0"/>
              <a:t> </a:t>
            </a:r>
            <a:r>
              <a:rPr lang="en-US" altLang="ja-JP" sz="2400" dirty="0" err="1"/>
              <a:t>a+b</a:t>
            </a:r>
            <a:r>
              <a:rPr lang="en-US" altLang="ja-JP" sz="2400" dirty="0"/>
              <a:t>= …</a:t>
            </a:r>
          </a:p>
          <a:p>
            <a:r>
              <a:rPr lang="en-US" altLang="ja-JP" sz="2400" dirty="0"/>
              <a:t>	       </a:t>
            </a:r>
            <a:r>
              <a:rPr lang="ja-JP" altLang="en-US" sz="2400" dirty="0"/>
              <a:t>差</a:t>
            </a:r>
            <a:r>
              <a:rPr lang="en-US" altLang="ja-JP" sz="2400" dirty="0"/>
              <a:t> a-b= …</a:t>
            </a:r>
          </a:p>
          <a:p>
            <a:r>
              <a:rPr lang="en-US" altLang="ja-JP" sz="2400" dirty="0"/>
              <a:t>		</a:t>
            </a:r>
            <a:r>
              <a:rPr lang="ja-JP" altLang="en-US" sz="2400" dirty="0"/>
              <a:t>積</a:t>
            </a:r>
            <a:r>
              <a:rPr lang="en-US" altLang="ja-JP" sz="2400" dirty="0"/>
              <a:t> a*b= …</a:t>
            </a:r>
          </a:p>
          <a:p>
            <a:r>
              <a:rPr lang="ja-JP" altLang="en-US" sz="2400" dirty="0"/>
              <a:t>　</a:t>
            </a:r>
            <a:r>
              <a:rPr lang="en-US" altLang="ja-JP" sz="2400" dirty="0"/>
              <a:t>		</a:t>
            </a:r>
            <a:r>
              <a:rPr lang="ja-JP" altLang="en-US" sz="2400" dirty="0"/>
              <a:t>商</a:t>
            </a:r>
            <a:r>
              <a:rPr lang="en-US" altLang="ja-JP" sz="2400" dirty="0"/>
              <a:t> a/b= …</a:t>
            </a:r>
          </a:p>
          <a:p>
            <a:endParaRPr lang="en-US" altLang="ja-JP" sz="2400" dirty="0"/>
          </a:p>
          <a:p>
            <a:r>
              <a:rPr lang="ja-JP" altLang="en-US" sz="2400" dirty="0"/>
              <a:t>と出力するよう工夫せよ．</a:t>
            </a:r>
            <a:r>
              <a:rPr lang="en-US" altLang="ja-JP" sz="2400" dirty="0"/>
              <a:t>(</a:t>
            </a:r>
            <a:r>
              <a:rPr lang="ja-JP" altLang="en-US" sz="2400" dirty="0">
                <a:solidFill>
                  <a:srgbClr val="FF0000"/>
                </a:solidFill>
              </a:rPr>
              <a:t>日本語設定その２を忘れるな</a:t>
            </a:r>
            <a:r>
              <a:rPr lang="en-US" altLang="ja-JP" sz="2400" dirty="0"/>
              <a:t>)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1381981" y="3273983"/>
            <a:ext cx="3107787" cy="1865176"/>
          </a:xfrm>
          <a:prstGeom prst="rect">
            <a:avLst/>
          </a:prstGeom>
          <a:noFill/>
          <a:ln w="28575" cmpd="sng">
            <a:solidFill>
              <a:srgbClr val="FF49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769908" y="3586688"/>
            <a:ext cx="3876921" cy="147732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92A7FF"/>
                </a:solidFill>
              </a:rPr>
              <a:t>2</a:t>
            </a:r>
            <a:r>
              <a:rPr lang="ja-JP" altLang="en-US" dirty="0">
                <a:solidFill>
                  <a:srgbClr val="92A7FF"/>
                </a:solidFill>
              </a:rPr>
              <a:t>つの実数 </a:t>
            </a:r>
            <a:r>
              <a:rPr lang="en-US" altLang="ja-JP" dirty="0">
                <a:solidFill>
                  <a:srgbClr val="92A7FF"/>
                </a:solidFill>
              </a:rPr>
              <a:t>a =11.000000,  b =3.000000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和 </a:t>
            </a:r>
            <a:r>
              <a:rPr lang="en-US" altLang="ja-JP" dirty="0" err="1">
                <a:solidFill>
                  <a:srgbClr val="92A7FF"/>
                </a:solidFill>
              </a:rPr>
              <a:t>a+b</a:t>
            </a:r>
            <a:r>
              <a:rPr lang="en-US" altLang="ja-JP" dirty="0">
                <a:solidFill>
                  <a:srgbClr val="92A7FF"/>
                </a:solidFill>
              </a:rPr>
              <a:t> = 14.000000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差 </a:t>
            </a:r>
            <a:r>
              <a:rPr lang="en-US" altLang="ja-JP" dirty="0">
                <a:solidFill>
                  <a:srgbClr val="92A7FF"/>
                </a:solidFill>
              </a:rPr>
              <a:t>a-b = 8.000000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積 </a:t>
            </a:r>
            <a:r>
              <a:rPr lang="en-US" altLang="ja-JP" dirty="0">
                <a:solidFill>
                  <a:srgbClr val="92A7FF"/>
                </a:solidFill>
              </a:rPr>
              <a:t>a*b = 33.000000</a:t>
            </a:r>
          </a:p>
          <a:p>
            <a:r>
              <a:rPr lang="en-US" altLang="ja-JP" dirty="0">
                <a:solidFill>
                  <a:srgbClr val="92A7FF"/>
                </a:solidFill>
              </a:rPr>
              <a:t>  </a:t>
            </a:r>
            <a:r>
              <a:rPr lang="ja-JP" altLang="en-US" dirty="0">
                <a:solidFill>
                  <a:srgbClr val="92A7FF"/>
                </a:solidFill>
              </a:rPr>
              <a:t>商 </a:t>
            </a:r>
            <a:r>
              <a:rPr lang="en-US" altLang="ja-JP" dirty="0">
                <a:solidFill>
                  <a:srgbClr val="92A7FF"/>
                </a:solidFill>
              </a:rPr>
              <a:t>a/b = 3.666667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3573" y="6075384"/>
            <a:ext cx="6356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altLang="ja-JP" sz="28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ja-JP" altLang="en-US" sz="2800" dirty="0">
                <a:solidFill>
                  <a:srgbClr val="000090"/>
                </a:solidFill>
                <a:sym typeface="Wingdings"/>
              </a:rPr>
              <a:t>プロジェクト名は「</a:t>
            </a:r>
            <a:r>
              <a:rPr lang="en-US" altLang="ja-JP" sz="2800" dirty="0">
                <a:solidFill>
                  <a:srgbClr val="FF0000"/>
                </a:solidFill>
                <a:sym typeface="Wingdings"/>
              </a:rPr>
              <a:t>EX4-3</a:t>
            </a:r>
            <a:r>
              <a:rPr lang="ja-JP" altLang="en-US" sz="2800" dirty="0">
                <a:solidFill>
                  <a:srgbClr val="000090"/>
                </a:solidFill>
                <a:sym typeface="Wingdings"/>
              </a:rPr>
              <a:t>」として下さい．</a:t>
            </a:r>
            <a:endParaRPr lang="en-US" altLang="ja-JP" sz="2800" dirty="0">
              <a:solidFill>
                <a:srgbClr val="000090"/>
              </a:solidFill>
              <a:sym typeface="Wingding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186D2-AFC2-584C-A244-75779A522B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9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0090"/>
          </a:solidFill>
        </a:ln>
      </a:spPr>
      <a:bodyPr wrap="none" rtlCol="0">
        <a:spAutoFit/>
      </a:bodyPr>
      <a:lstStyle>
        <a:defPPr>
          <a:defRPr kumimoji="1" sz="2400" dirty="0" smtClean="0">
            <a:solidFill>
              <a:srgbClr val="000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5319</TotalTime>
  <Words>1983</Words>
  <Application>Microsoft Office PowerPoint</Application>
  <PresentationFormat>画面に合わせる (4:3)</PresentationFormat>
  <Paragraphs>391</Paragraphs>
  <Slides>24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ＭＳ Ｐゴシック</vt:lpstr>
      <vt:lpstr>ＭＳ ゴシック</vt:lpstr>
      <vt:lpstr>Arial</vt:lpstr>
      <vt:lpstr>Calibri</vt:lpstr>
      <vt:lpstr>Times New Roman</vt:lpstr>
      <vt:lpstr>Wingdings</vt:lpstr>
      <vt:lpstr>ホワイト</vt:lpstr>
      <vt:lpstr>数式</vt:lpstr>
      <vt:lpstr>コンピュータ基礎実験　第４回</vt:lpstr>
      <vt:lpstr>文字列出力と簡単な計算（四則演算）</vt:lpstr>
      <vt:lpstr>四則演算 プログラム</vt:lpstr>
      <vt:lpstr>PowerPoint プレゼンテーション</vt:lpstr>
      <vt:lpstr>変数の型と表記</vt:lpstr>
      <vt:lpstr>算術演算子</vt:lpstr>
      <vt:lpstr>PowerPoint プレゼンテーション</vt:lpstr>
      <vt:lpstr>解答例：整数型の四則演算: EX4-2.c</vt:lpstr>
      <vt:lpstr>PowerPoint プレゼンテーション</vt:lpstr>
      <vt:lpstr>さまざまな出力形式（printfの応用）</vt:lpstr>
      <vt:lpstr>出力の方法    printf()</vt:lpstr>
      <vt:lpstr>出力幅の指定</vt:lpstr>
      <vt:lpstr>例題EX4-4：様々な出力形式: EX4-4.c</vt:lpstr>
      <vt:lpstr>関数</vt:lpstr>
      <vt:lpstr>例題EX4-5：関数: EX4-5.c</vt:lpstr>
      <vt:lpstr>課題EX4-6：関数: EX4-6.c</vt:lpstr>
      <vt:lpstr>分割コンパイル</vt:lpstr>
      <vt:lpstr>例題EX4-7：分割コンパイル EX4-7.c, EX4-7-1.c</vt:lpstr>
      <vt:lpstr>エクリプスでの分割ソースファイル作成 </vt:lpstr>
      <vt:lpstr>分割コンパイルの手順 （Eclipseが自動的に実行）</vt:lpstr>
      <vt:lpstr>例題EX4-8：プロジェクトのコピーと改造 EX4-8.c, EX4-8-1.c</vt:lpstr>
      <vt:lpstr>プロジェクトのコピー（EX4-7⇒EX4-8） </vt:lpstr>
      <vt:lpstr>課題EX4-9：分割コンパイル: EX4-9.c, EX4-9-1.c</vt:lpstr>
      <vt:lpstr>実習結果のレポート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プログラミング</dc:title>
  <dc:creator>Sano Osamu</dc:creator>
  <cp:lastModifiedBy>muroo</cp:lastModifiedBy>
  <cp:revision>379</cp:revision>
  <cp:lastPrinted>2013-05-02T00:59:18Z</cp:lastPrinted>
  <dcterms:created xsi:type="dcterms:W3CDTF">2011-05-11T15:50:01Z</dcterms:created>
  <dcterms:modified xsi:type="dcterms:W3CDTF">2018-05-15T02:42:26Z</dcterms:modified>
</cp:coreProperties>
</file>