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312" r:id="rId2"/>
    <p:sldId id="313" r:id="rId3"/>
    <p:sldId id="314" r:id="rId4"/>
    <p:sldId id="316" r:id="rId5"/>
    <p:sldId id="317" r:id="rId6"/>
    <p:sldId id="318" r:id="rId7"/>
    <p:sldId id="319" r:id="rId8"/>
    <p:sldId id="320" r:id="rId9"/>
    <p:sldId id="321" r:id="rId10"/>
    <p:sldId id="322" r:id="rId11"/>
    <p:sldId id="326" r:id="rId12"/>
    <p:sldId id="327" r:id="rId13"/>
    <p:sldId id="328" r:id="rId14"/>
    <p:sldId id="329" r:id="rId15"/>
    <p:sldId id="323" r:id="rId16"/>
    <p:sldId id="330" r:id="rId17"/>
    <p:sldId id="331" r:id="rId18"/>
    <p:sldId id="332" r:id="rId19"/>
    <p:sldId id="333" r:id="rId20"/>
    <p:sldId id="334" r:id="rId21"/>
    <p:sldId id="336" r:id="rId22"/>
    <p:sldId id="278" r:id="rId23"/>
    <p:sldId id="257" r:id="rId24"/>
    <p:sldId id="324" r:id="rId25"/>
    <p:sldId id="282" r:id="rId26"/>
    <p:sldId id="283" r:id="rId27"/>
    <p:sldId id="284" r:id="rId28"/>
    <p:sldId id="285" r:id="rId29"/>
    <p:sldId id="295" r:id="rId30"/>
    <p:sldId id="325" r:id="rId31"/>
    <p:sldId id="303" r:id="rId32"/>
    <p:sldId id="305" r:id="rId33"/>
    <p:sldId id="306" r:id="rId34"/>
    <p:sldId id="307" r:id="rId35"/>
    <p:sldId id="308" r:id="rId36"/>
    <p:sldId id="309" r:id="rId37"/>
  </p:sldIdLst>
  <p:sldSz cx="9144000" cy="6858000" type="screen4x3"/>
  <p:notesSz cx="9144000" cy="6858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clrMru>
    <a:srgbClr val="FF49E5"/>
    <a:srgbClr val="92A7FF"/>
    <a:srgbClr val="12FF0E"/>
    <a:srgbClr val="FFCA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4" autoAdjust="0"/>
    <p:restoredTop sz="94660"/>
  </p:normalViewPr>
  <p:slideViewPr>
    <p:cSldViewPr snapToGrid="0" snapToObjects="1">
      <p:cViewPr varScale="1">
        <p:scale>
          <a:sx n="88" d="100"/>
          <a:sy n="88" d="100"/>
        </p:scale>
        <p:origin x="66" y="324"/>
      </p:cViewPr>
      <p:guideLst>
        <p:guide orient="horz" pos="2160"/>
        <p:guide pos="2880"/>
      </p:guideLst>
    </p:cSldViewPr>
  </p:slideViewPr>
  <p:notesTextViewPr>
    <p:cViewPr>
      <p:scale>
        <a:sx n="3" d="2"/>
        <a:sy n="3" d="2"/>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C6BB696-27A9-DC4D-B3AC-E1A3B91D4C6F}" type="datetimeFigureOut">
              <a:rPr kumimoji="1" lang="ja-JP" altLang="en-US" smtClean="0"/>
              <a:pPr/>
              <a:t>2018/4/23</a:t>
            </a:fld>
            <a:endParaRPr kumimoji="1" lang="ja-JP" altLang="en-US"/>
          </a:p>
        </p:txBody>
      </p:sp>
      <p:sp>
        <p:nvSpPr>
          <p:cNvPr id="4" name="フッター プレースホルダー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5E4E067F-7027-2746-BF6D-4ABC5068F8FC}" type="slidenum">
              <a:rPr kumimoji="1" lang="ja-JP" altLang="en-US" smtClean="0"/>
              <a:pPr/>
              <a:t>‹#›</a:t>
            </a:fld>
            <a:endParaRPr kumimoji="1" lang="ja-JP" altLang="en-US"/>
          </a:p>
        </p:txBody>
      </p:sp>
    </p:spTree>
    <p:extLst>
      <p:ext uri="{BB962C8B-B14F-4D97-AF65-F5344CB8AC3E}">
        <p14:creationId xmlns:p14="http://schemas.microsoft.com/office/powerpoint/2010/main" val="20029001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DE7AB4D-C446-1745-A475-F3B8A40D8F1C}" type="datetimeFigureOut">
              <a:rPr kumimoji="1" lang="ja-JP" altLang="en-US" smtClean="0"/>
              <a:pPr/>
              <a:t>2018/4/23</a:t>
            </a:fld>
            <a:endParaRPr kumimoji="1" lang="ja-JP" altLang="en-US"/>
          </a:p>
        </p:txBody>
      </p:sp>
      <p:sp>
        <p:nvSpPr>
          <p:cNvPr id="4" name="スライド イメージ プレースホルダー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1690BED-932B-6B45-9BD2-74B83EA51A05}" type="slidenum">
              <a:rPr kumimoji="1" lang="ja-JP" altLang="en-US" smtClean="0"/>
              <a:pPr/>
              <a:t>‹#›</a:t>
            </a:fld>
            <a:endParaRPr kumimoji="1" lang="ja-JP" altLang="en-US"/>
          </a:p>
        </p:txBody>
      </p:sp>
    </p:spTree>
    <p:extLst>
      <p:ext uri="{BB962C8B-B14F-4D97-AF65-F5344CB8AC3E}">
        <p14:creationId xmlns:p14="http://schemas.microsoft.com/office/powerpoint/2010/main" val="28335036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FC76674-1842-784C-8AF2-FB37940DC88A}" type="datetime1">
              <a:rPr kumimoji="1" lang="ja-JP" altLang="en-US" smtClean="0"/>
              <a:pPr/>
              <a:t>2018/4/23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D186D2-AFC2-584C-A244-75779A522BAD}" type="slidenum">
              <a:rPr kumimoji="1" lang="ja-JP" altLang="en-US" smtClean="0"/>
              <a:pPr/>
              <a:t>‹#›</a:t>
            </a:fld>
            <a:endParaRPr kumimoji="1" lang="ja-JP" altLang="en-US"/>
          </a:p>
        </p:txBody>
      </p:sp>
    </p:spTree>
    <p:extLst>
      <p:ext uri="{BB962C8B-B14F-4D97-AF65-F5344CB8AC3E}">
        <p14:creationId xmlns:p14="http://schemas.microsoft.com/office/powerpoint/2010/main" val="88628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1AF543-1A03-8B4D-AAC3-3426341D45D5}" type="datetime1">
              <a:rPr kumimoji="1" lang="ja-JP" altLang="en-US" smtClean="0"/>
              <a:pPr/>
              <a:t>2018/4/23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D186D2-AFC2-584C-A244-75779A522BAD}" type="slidenum">
              <a:rPr kumimoji="1" lang="ja-JP" altLang="en-US" smtClean="0"/>
              <a:pPr/>
              <a:t>‹#›</a:t>
            </a:fld>
            <a:endParaRPr kumimoji="1" lang="ja-JP" altLang="en-US"/>
          </a:p>
        </p:txBody>
      </p:sp>
    </p:spTree>
    <p:extLst>
      <p:ext uri="{BB962C8B-B14F-4D97-AF65-F5344CB8AC3E}">
        <p14:creationId xmlns:p14="http://schemas.microsoft.com/office/powerpoint/2010/main" val="170635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0823800-9E25-1348-A1E6-400D745780EC}" type="datetime1">
              <a:rPr kumimoji="1" lang="ja-JP" altLang="en-US" smtClean="0"/>
              <a:pPr/>
              <a:t>2018/4/23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D186D2-AFC2-584C-A244-75779A522BAD}" type="slidenum">
              <a:rPr kumimoji="1" lang="ja-JP" altLang="en-US" smtClean="0"/>
              <a:pPr/>
              <a:t>‹#›</a:t>
            </a:fld>
            <a:endParaRPr kumimoji="1" lang="ja-JP" altLang="en-US"/>
          </a:p>
        </p:txBody>
      </p:sp>
    </p:spTree>
    <p:extLst>
      <p:ext uri="{BB962C8B-B14F-4D97-AF65-F5344CB8AC3E}">
        <p14:creationId xmlns:p14="http://schemas.microsoft.com/office/powerpoint/2010/main" val="155347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8845189-CDBD-3949-A453-353FFDC7D20C}" type="datetime1">
              <a:rPr kumimoji="1" lang="ja-JP" altLang="en-US" smtClean="0"/>
              <a:pPr/>
              <a:t>2018/4/23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D186D2-AFC2-584C-A244-75779A522BAD}" type="slidenum">
              <a:rPr kumimoji="1" lang="ja-JP" altLang="en-US" smtClean="0"/>
              <a:pPr/>
              <a:t>‹#›</a:t>
            </a:fld>
            <a:endParaRPr kumimoji="1" lang="ja-JP" altLang="en-US"/>
          </a:p>
        </p:txBody>
      </p:sp>
    </p:spTree>
    <p:extLst>
      <p:ext uri="{BB962C8B-B14F-4D97-AF65-F5344CB8AC3E}">
        <p14:creationId xmlns:p14="http://schemas.microsoft.com/office/powerpoint/2010/main" val="285682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84EC721-CF4D-BE40-A6FE-AC730D3F8324}" type="datetime1">
              <a:rPr kumimoji="1" lang="ja-JP" altLang="en-US" smtClean="0"/>
              <a:pPr/>
              <a:t>2018/4/23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D186D2-AFC2-584C-A244-75779A522BAD}" type="slidenum">
              <a:rPr kumimoji="1" lang="ja-JP" altLang="en-US" smtClean="0"/>
              <a:pPr/>
              <a:t>‹#›</a:t>
            </a:fld>
            <a:endParaRPr kumimoji="1" lang="ja-JP" altLang="en-US"/>
          </a:p>
        </p:txBody>
      </p:sp>
    </p:spTree>
    <p:extLst>
      <p:ext uri="{BB962C8B-B14F-4D97-AF65-F5344CB8AC3E}">
        <p14:creationId xmlns:p14="http://schemas.microsoft.com/office/powerpoint/2010/main" val="122602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24655F5-2CAA-5640-BCFE-C4284CC65E0A}" type="datetime1">
              <a:rPr kumimoji="1" lang="ja-JP" altLang="en-US" smtClean="0"/>
              <a:pPr/>
              <a:t>2018/4/23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D186D2-AFC2-584C-A244-75779A522BAD}" type="slidenum">
              <a:rPr kumimoji="1" lang="ja-JP" altLang="en-US" smtClean="0"/>
              <a:pPr/>
              <a:t>‹#›</a:t>
            </a:fld>
            <a:endParaRPr kumimoji="1" lang="ja-JP" altLang="en-US"/>
          </a:p>
        </p:txBody>
      </p:sp>
    </p:spTree>
    <p:extLst>
      <p:ext uri="{BB962C8B-B14F-4D97-AF65-F5344CB8AC3E}">
        <p14:creationId xmlns:p14="http://schemas.microsoft.com/office/powerpoint/2010/main" val="340412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678875F-C834-F642-8C26-6F556DAC6993}" type="datetime1">
              <a:rPr kumimoji="1" lang="ja-JP" altLang="en-US" smtClean="0"/>
              <a:pPr/>
              <a:t>2018/4/23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2D186D2-AFC2-584C-A244-75779A522BAD}" type="slidenum">
              <a:rPr kumimoji="1" lang="ja-JP" altLang="en-US" smtClean="0"/>
              <a:pPr/>
              <a:t>‹#›</a:t>
            </a:fld>
            <a:endParaRPr kumimoji="1" lang="ja-JP" altLang="en-US"/>
          </a:p>
        </p:txBody>
      </p:sp>
    </p:spTree>
    <p:extLst>
      <p:ext uri="{BB962C8B-B14F-4D97-AF65-F5344CB8AC3E}">
        <p14:creationId xmlns:p14="http://schemas.microsoft.com/office/powerpoint/2010/main" val="250686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1DC9638-4890-5548-8724-80B2FD7D2FA2}" type="datetime1">
              <a:rPr kumimoji="1" lang="ja-JP" altLang="en-US" smtClean="0"/>
              <a:pPr/>
              <a:t>2018/4/23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2D186D2-AFC2-584C-A244-75779A522BAD}" type="slidenum">
              <a:rPr kumimoji="1" lang="ja-JP" altLang="en-US" smtClean="0"/>
              <a:pPr/>
              <a:t>‹#›</a:t>
            </a:fld>
            <a:endParaRPr kumimoji="1" lang="ja-JP" altLang="en-US"/>
          </a:p>
        </p:txBody>
      </p:sp>
    </p:spTree>
    <p:extLst>
      <p:ext uri="{BB962C8B-B14F-4D97-AF65-F5344CB8AC3E}">
        <p14:creationId xmlns:p14="http://schemas.microsoft.com/office/powerpoint/2010/main" val="332868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6761CA1-21EC-EB44-A6ED-6330D1BADBA9}" type="datetime1">
              <a:rPr kumimoji="1" lang="ja-JP" altLang="en-US" smtClean="0"/>
              <a:pPr/>
              <a:t>2018/4/23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2D186D2-AFC2-584C-A244-75779A522BAD}" type="slidenum">
              <a:rPr kumimoji="1" lang="ja-JP" altLang="en-US" smtClean="0"/>
              <a:pPr/>
              <a:t>‹#›</a:t>
            </a:fld>
            <a:endParaRPr kumimoji="1" lang="ja-JP" altLang="en-US"/>
          </a:p>
        </p:txBody>
      </p:sp>
    </p:spTree>
    <p:extLst>
      <p:ext uri="{BB962C8B-B14F-4D97-AF65-F5344CB8AC3E}">
        <p14:creationId xmlns:p14="http://schemas.microsoft.com/office/powerpoint/2010/main" val="335805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FA61FF2-EA2B-DF41-867A-9546D894CD8C}" type="datetime1">
              <a:rPr kumimoji="1" lang="ja-JP" altLang="en-US" smtClean="0"/>
              <a:pPr/>
              <a:t>2018/4/23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D186D2-AFC2-584C-A244-75779A522BAD}" type="slidenum">
              <a:rPr kumimoji="1" lang="ja-JP" altLang="en-US" smtClean="0"/>
              <a:pPr/>
              <a:t>‹#›</a:t>
            </a:fld>
            <a:endParaRPr kumimoji="1" lang="ja-JP" altLang="en-US"/>
          </a:p>
        </p:txBody>
      </p:sp>
    </p:spTree>
    <p:extLst>
      <p:ext uri="{BB962C8B-B14F-4D97-AF65-F5344CB8AC3E}">
        <p14:creationId xmlns:p14="http://schemas.microsoft.com/office/powerpoint/2010/main" val="2937447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2AAC776-8085-F94B-9424-EEC6247AA780}" type="datetime1">
              <a:rPr kumimoji="1" lang="ja-JP" altLang="en-US" smtClean="0"/>
              <a:pPr/>
              <a:t>2018/4/23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D186D2-AFC2-584C-A244-75779A522BAD}" type="slidenum">
              <a:rPr kumimoji="1" lang="ja-JP" altLang="en-US" smtClean="0"/>
              <a:pPr/>
              <a:t>‹#›</a:t>
            </a:fld>
            <a:endParaRPr kumimoji="1" lang="ja-JP" altLang="en-US"/>
          </a:p>
        </p:txBody>
      </p:sp>
    </p:spTree>
    <p:extLst>
      <p:ext uri="{BB962C8B-B14F-4D97-AF65-F5344CB8AC3E}">
        <p14:creationId xmlns:p14="http://schemas.microsoft.com/office/powerpoint/2010/main" val="5986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3698D-651E-6448-A179-21A70ED839F7}" type="datetime1">
              <a:rPr kumimoji="1" lang="ja-JP" altLang="en-US" smtClean="0"/>
              <a:pPr/>
              <a:t>2018/4/23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186D2-AFC2-584C-A244-75779A522BAD}" type="slidenum">
              <a:rPr kumimoji="1" lang="ja-JP" altLang="en-US" smtClean="0"/>
              <a:pPr/>
              <a:t>‹#›</a:t>
            </a:fld>
            <a:endParaRPr kumimoji="1" lang="ja-JP" altLang="en-US"/>
          </a:p>
        </p:txBody>
      </p:sp>
    </p:spTree>
    <p:extLst>
      <p:ext uri="{BB962C8B-B14F-4D97-AF65-F5344CB8AC3E}">
        <p14:creationId xmlns:p14="http://schemas.microsoft.com/office/powerpoint/2010/main" val="263642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web.tuat.ac.jp/"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muroo@cc.tuat.ac.j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1863" y="819887"/>
            <a:ext cx="7772400" cy="1470025"/>
          </a:xfrm>
          <a:solidFill>
            <a:srgbClr val="99FF9F"/>
          </a:solidFill>
          <a:ln w="57150" cmpd="sng">
            <a:solidFill>
              <a:srgbClr val="3366FF"/>
            </a:solidFill>
          </a:ln>
        </p:spPr>
        <p:txBody>
          <a:bodyPr>
            <a:normAutofit/>
          </a:bodyPr>
          <a:lstStyle/>
          <a:p>
            <a:r>
              <a:rPr kumimoji="1" lang="ja-JP" altLang="en-US" dirty="0">
                <a:solidFill>
                  <a:srgbClr val="000090"/>
                </a:solidFill>
              </a:rPr>
              <a:t>コンピュータ基礎実験　</a:t>
            </a:r>
            <a:r>
              <a:rPr lang="ja-JP" altLang="en-US" dirty="0">
                <a:solidFill>
                  <a:srgbClr val="000090"/>
                </a:solidFill>
              </a:rPr>
              <a:t>第３</a:t>
            </a:r>
            <a:r>
              <a:rPr kumimoji="1" lang="ja-JP" altLang="en-US" dirty="0">
                <a:solidFill>
                  <a:srgbClr val="000090"/>
                </a:solidFill>
              </a:rPr>
              <a:t>回</a:t>
            </a:r>
          </a:p>
        </p:txBody>
      </p:sp>
      <p:sp>
        <p:nvSpPr>
          <p:cNvPr id="5" name="サブタイトル 4"/>
          <p:cNvSpPr>
            <a:spLocks noGrp="1"/>
          </p:cNvSpPr>
          <p:nvPr>
            <p:ph type="subTitle" idx="1"/>
          </p:nvPr>
        </p:nvSpPr>
        <p:spPr>
          <a:xfrm>
            <a:off x="866923" y="3177539"/>
            <a:ext cx="7687340" cy="2478981"/>
          </a:xfrm>
          <a:solidFill>
            <a:srgbClr val="FFC5ED"/>
          </a:solidFill>
          <a:ln w="38100">
            <a:solidFill>
              <a:srgbClr val="FF0000"/>
            </a:solidFill>
          </a:ln>
        </p:spPr>
        <p:txBody>
          <a:bodyPr>
            <a:normAutofit fontScale="85000" lnSpcReduction="10000"/>
          </a:bodyPr>
          <a:lstStyle/>
          <a:p>
            <a:r>
              <a:rPr lang="ja-JP" altLang="en-US" sz="4400" dirty="0">
                <a:solidFill>
                  <a:srgbClr val="7030A0"/>
                </a:solidFill>
              </a:rPr>
              <a:t>コンピュータープログラミング（</a:t>
            </a:r>
            <a:r>
              <a:rPr lang="en-US" altLang="ja-JP" sz="4400" dirty="0">
                <a:solidFill>
                  <a:srgbClr val="7030A0"/>
                </a:solidFill>
              </a:rPr>
              <a:t>C</a:t>
            </a:r>
            <a:r>
              <a:rPr lang="ja-JP" altLang="en-US" sz="4400" dirty="0">
                <a:solidFill>
                  <a:srgbClr val="7030A0"/>
                </a:solidFill>
              </a:rPr>
              <a:t>言語）（１）</a:t>
            </a:r>
            <a:endParaRPr lang="en-US" altLang="ja-JP" sz="4400" dirty="0">
              <a:solidFill>
                <a:srgbClr val="7030A0"/>
              </a:solidFill>
            </a:endParaRPr>
          </a:p>
          <a:p>
            <a:pPr algn="l">
              <a:buFont typeface="Arial" pitchFamily="34" charset="0"/>
              <a:buChar char="•"/>
            </a:pPr>
            <a:r>
              <a:rPr lang="ja-JP" altLang="en-US" sz="4400" dirty="0">
                <a:solidFill>
                  <a:srgbClr val="7030A0"/>
                </a:solidFill>
              </a:rPr>
              <a:t>仮想コンピュータでのプログラム環境</a:t>
            </a:r>
            <a:endParaRPr lang="en-US" altLang="ja-JP" sz="4400" dirty="0">
              <a:solidFill>
                <a:srgbClr val="7030A0"/>
              </a:solidFill>
            </a:endParaRPr>
          </a:p>
          <a:p>
            <a:pPr algn="l">
              <a:buFont typeface="Arial" pitchFamily="34" charset="0"/>
              <a:buChar char="•"/>
            </a:pPr>
            <a:r>
              <a:rPr lang="ja-JP" altLang="en-US" sz="4400" dirty="0">
                <a:solidFill>
                  <a:srgbClr val="7030A0"/>
                </a:solidFill>
              </a:rPr>
              <a:t>第一歩：「</a:t>
            </a:r>
            <a:r>
              <a:rPr lang="en-US" altLang="ja-JP" sz="4400" dirty="0">
                <a:solidFill>
                  <a:srgbClr val="7030A0"/>
                </a:solidFill>
              </a:rPr>
              <a:t>Hello world!</a:t>
            </a:r>
            <a:r>
              <a:rPr lang="ja-JP" altLang="en-US" sz="4400" dirty="0">
                <a:solidFill>
                  <a:srgbClr val="7030A0"/>
                </a:solidFill>
              </a:rPr>
              <a:t>」と四則演算</a:t>
            </a:r>
            <a:endParaRPr lang="en-US" altLang="ja-JP" sz="4400" dirty="0">
              <a:solidFill>
                <a:srgbClr val="7030A0"/>
              </a:solidFill>
            </a:endParaRPr>
          </a:p>
        </p:txBody>
      </p:sp>
    </p:spTree>
    <p:extLst>
      <p:ext uri="{BB962C8B-B14F-4D97-AF65-F5344CB8AC3E}">
        <p14:creationId xmlns:p14="http://schemas.microsoft.com/office/powerpoint/2010/main" val="3941418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25562"/>
          </a:xfrm>
          <a:solidFill>
            <a:srgbClr val="002060"/>
          </a:solidFill>
          <a:ln>
            <a:solidFill>
              <a:schemeClr val="accent1"/>
            </a:solidFill>
          </a:ln>
        </p:spPr>
        <p:txBody>
          <a:bodyPr>
            <a:normAutofit fontScale="90000"/>
          </a:bodyPr>
          <a:lstStyle/>
          <a:p>
            <a:r>
              <a:rPr lang="ja-JP" altLang="en-US" dirty="0">
                <a:solidFill>
                  <a:srgbClr val="99FF9F"/>
                </a:solidFill>
              </a:rPr>
              <a:t>プログラミング統合環境</a:t>
            </a:r>
            <a:br>
              <a:rPr lang="en-US" altLang="ja-JP" dirty="0">
                <a:solidFill>
                  <a:srgbClr val="99FF9F"/>
                </a:solidFill>
              </a:rPr>
            </a:br>
            <a:r>
              <a:rPr lang="ja-JP" altLang="en-US" dirty="0">
                <a:solidFill>
                  <a:srgbClr val="99FF9F"/>
                </a:solidFill>
              </a:rPr>
              <a:t>「エクリプス（</a:t>
            </a:r>
            <a:r>
              <a:rPr lang="en-US" altLang="ja-JP" dirty="0">
                <a:solidFill>
                  <a:srgbClr val="99FF9F"/>
                </a:solidFill>
              </a:rPr>
              <a:t>Eclipse</a:t>
            </a:r>
            <a:r>
              <a:rPr lang="ja-JP" altLang="en-US" dirty="0">
                <a:solidFill>
                  <a:srgbClr val="99FF9F"/>
                </a:solidFill>
              </a:rPr>
              <a:t>）」</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754372"/>
            <a:ext cx="8229600" cy="4715008"/>
          </a:xfrm>
          <a:ln>
            <a:solidFill>
              <a:schemeClr val="accent1"/>
            </a:solidFill>
          </a:ln>
        </p:spPr>
        <p:txBody>
          <a:bodyPr>
            <a:normAutofit/>
          </a:bodyPr>
          <a:lstStyle/>
          <a:p>
            <a:pPr>
              <a:buNone/>
            </a:pPr>
            <a:r>
              <a:rPr lang="ja-JP" altLang="en-US" dirty="0"/>
              <a:t>プログラミングの１～４のプロセスを、相互に関連したソフト群を用いて、統一した環境で実行できるよう用意されたソフト</a:t>
            </a:r>
            <a:endParaRPr lang="en-US" altLang="ja-JP" dirty="0"/>
          </a:p>
          <a:p>
            <a:pPr marL="514350" indent="-514350">
              <a:buFont typeface="+mj-lt"/>
              <a:buAutoNum type="arabicPeriod"/>
            </a:pPr>
            <a:r>
              <a:rPr lang="ja-JP" altLang="en-US" dirty="0"/>
              <a:t>エディター</a:t>
            </a:r>
            <a:endParaRPr lang="en-US" altLang="ja-JP" dirty="0"/>
          </a:p>
          <a:p>
            <a:pPr marL="514350" indent="-514350">
              <a:buFont typeface="+mj-lt"/>
              <a:buAutoNum type="arabicPeriod"/>
            </a:pPr>
            <a:r>
              <a:rPr lang="ja-JP" altLang="en-US" dirty="0"/>
              <a:t>コンパイラー、リンカー</a:t>
            </a:r>
            <a:endParaRPr lang="en-US" altLang="ja-JP" dirty="0"/>
          </a:p>
          <a:p>
            <a:pPr marL="514350" indent="-514350">
              <a:buFont typeface="+mj-lt"/>
              <a:buAutoNum type="arabicPeriod"/>
            </a:pPr>
            <a:r>
              <a:rPr lang="ja-JP" altLang="en-US" dirty="0"/>
              <a:t>プログラム実行環境</a:t>
            </a:r>
            <a:endParaRPr lang="en-US" altLang="ja-JP" dirty="0"/>
          </a:p>
          <a:p>
            <a:pPr marL="514350" indent="-514350">
              <a:buFont typeface="+mj-lt"/>
              <a:buAutoNum type="arabicPeriod"/>
            </a:pPr>
            <a:r>
              <a:rPr lang="ja-JP" altLang="en-US" dirty="0"/>
              <a:t>ソフト間連携制御ソフト</a:t>
            </a:r>
            <a:endParaRPr lang="en-US" altLang="ja-JP" dirty="0"/>
          </a:p>
          <a:p>
            <a:pPr marL="514350" indent="-514350">
              <a:buFont typeface="+mj-lt"/>
              <a:buAutoNum type="arabicPeriod"/>
            </a:pPr>
            <a:endParaRPr lang="en-US" altLang="ja-JP"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802985" y="1237040"/>
            <a:ext cx="7297714" cy="5444017"/>
          </a:xfrm>
          <a:prstGeom prst="rect">
            <a:avLst/>
          </a:prstGeom>
        </p:spPr>
      </p:pic>
      <p:sp>
        <p:nvSpPr>
          <p:cNvPr id="20" name="テキスト ボックス 19"/>
          <p:cNvSpPr txBox="1"/>
          <p:nvPr/>
        </p:nvSpPr>
        <p:spPr>
          <a:xfrm>
            <a:off x="5996945" y="4131311"/>
            <a:ext cx="1775834" cy="461665"/>
          </a:xfrm>
          <a:prstGeom prst="rect">
            <a:avLst/>
          </a:prstGeom>
          <a:solidFill>
            <a:schemeClr val="accent6">
              <a:lumMod val="20000"/>
              <a:lumOff val="80000"/>
            </a:schemeClr>
          </a:solidFill>
          <a:ln w="50800">
            <a:solidFill>
              <a:srgbClr val="FF0000"/>
            </a:solidFill>
          </a:ln>
        </p:spPr>
        <p:txBody>
          <a:bodyPr wrap="square" rtlCol="0">
            <a:spAutoFit/>
          </a:bodyPr>
          <a:lstStyle/>
          <a:p>
            <a:r>
              <a:rPr kumimoji="1" lang="en-US" altLang="ja-JP" sz="2400" dirty="0">
                <a:solidFill>
                  <a:srgbClr val="0000FF"/>
                </a:solidFill>
              </a:rPr>
              <a:t>Z</a:t>
            </a:r>
            <a:r>
              <a:rPr kumimoji="1" lang="ja-JP" altLang="en-US" sz="2400" dirty="0">
                <a:solidFill>
                  <a:srgbClr val="0000FF"/>
                </a:solidFill>
              </a:rPr>
              <a:t>ドライブ版</a:t>
            </a:r>
            <a:endParaRPr kumimoji="1" lang="en-US" altLang="ja-JP" sz="2400" dirty="0">
              <a:solidFill>
                <a:srgbClr val="0000FF"/>
              </a:solidFill>
            </a:endParaRPr>
          </a:p>
        </p:txBody>
      </p:sp>
      <p:sp>
        <p:nvSpPr>
          <p:cNvPr id="2" name="タイトル 1"/>
          <p:cNvSpPr>
            <a:spLocks noGrp="1"/>
          </p:cNvSpPr>
          <p:nvPr>
            <p:ph type="title"/>
          </p:nvPr>
        </p:nvSpPr>
        <p:spPr>
          <a:xfrm>
            <a:off x="0" y="0"/>
            <a:ext cx="9144000" cy="1063256"/>
          </a:xfrm>
          <a:solidFill>
            <a:srgbClr val="002060"/>
          </a:solidFill>
          <a:ln>
            <a:solidFill>
              <a:schemeClr val="accent1"/>
            </a:solidFill>
          </a:ln>
        </p:spPr>
        <p:txBody>
          <a:bodyPr>
            <a:normAutofit/>
          </a:bodyPr>
          <a:lstStyle/>
          <a:p>
            <a:r>
              <a:rPr lang="ja-JP" altLang="en-US" dirty="0">
                <a:solidFill>
                  <a:srgbClr val="99FF9F"/>
                </a:solidFill>
              </a:rPr>
              <a:t>エクリプスの起動</a:t>
            </a:r>
            <a:endParaRPr kumimoji="1" lang="ja-JP" altLang="en-US" dirty="0">
              <a:solidFill>
                <a:srgbClr val="99FF9F"/>
              </a:solidFill>
            </a:endParaRPr>
          </a:p>
        </p:txBody>
      </p:sp>
      <p:sp>
        <p:nvSpPr>
          <p:cNvPr id="6" name="円/楕円 5"/>
          <p:cNvSpPr/>
          <p:nvPr/>
        </p:nvSpPr>
        <p:spPr>
          <a:xfrm>
            <a:off x="5770460" y="3255333"/>
            <a:ext cx="1648046" cy="68198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a:off x="802985" y="1222432"/>
            <a:ext cx="7297714" cy="5444017"/>
          </a:xfrm>
          <a:prstGeom prst="rect">
            <a:avLst/>
          </a:prstGeom>
        </p:spPr>
      </p:pic>
      <p:sp>
        <p:nvSpPr>
          <p:cNvPr id="10" name="円/楕円 9"/>
          <p:cNvSpPr/>
          <p:nvPr/>
        </p:nvSpPr>
        <p:spPr>
          <a:xfrm>
            <a:off x="3595814" y="5549779"/>
            <a:ext cx="1712055" cy="649264"/>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503148" y="5968210"/>
            <a:ext cx="1775834" cy="461665"/>
          </a:xfrm>
          <a:prstGeom prst="rect">
            <a:avLst/>
          </a:prstGeom>
          <a:solidFill>
            <a:schemeClr val="accent6">
              <a:lumMod val="20000"/>
              <a:lumOff val="80000"/>
            </a:schemeClr>
          </a:solidFill>
          <a:ln w="50800">
            <a:solidFill>
              <a:srgbClr val="FF0000"/>
            </a:solidFill>
          </a:ln>
        </p:spPr>
        <p:txBody>
          <a:bodyPr wrap="square" rtlCol="0">
            <a:spAutoFit/>
          </a:bodyPr>
          <a:lstStyle/>
          <a:p>
            <a:r>
              <a:rPr kumimoji="1" lang="en-US" altLang="ja-JP" sz="2400" dirty="0">
                <a:solidFill>
                  <a:srgbClr val="0000FF"/>
                </a:solidFill>
              </a:rPr>
              <a:t>Z</a:t>
            </a:r>
            <a:r>
              <a:rPr kumimoji="1" lang="ja-JP" altLang="en-US" sz="2400" dirty="0">
                <a:solidFill>
                  <a:srgbClr val="0000FF"/>
                </a:solidFill>
              </a:rPr>
              <a:t>ドライブ版</a:t>
            </a:r>
            <a:endParaRPr kumimoji="1" lang="en-US" altLang="ja-JP" sz="2400" dirty="0">
              <a:solidFill>
                <a:srgbClr val="0000FF"/>
              </a:solidFill>
            </a:endParaRPr>
          </a:p>
        </p:txBody>
      </p:sp>
      <p:pic>
        <p:nvPicPr>
          <p:cNvPr id="14" name="図 13"/>
          <p:cNvPicPr>
            <a:picLocks noChangeAspect="1"/>
          </p:cNvPicPr>
          <p:nvPr/>
        </p:nvPicPr>
        <p:blipFill>
          <a:blip r:embed="rId4"/>
          <a:stretch>
            <a:fillRect/>
          </a:stretch>
        </p:blipFill>
        <p:spPr>
          <a:xfrm>
            <a:off x="802985" y="1222432"/>
            <a:ext cx="7278133" cy="5429409"/>
          </a:xfrm>
          <a:prstGeom prst="rect">
            <a:avLst/>
          </a:prstGeom>
        </p:spPr>
      </p:pic>
      <p:sp>
        <p:nvSpPr>
          <p:cNvPr id="11" name="テキスト ボックス 10"/>
          <p:cNvSpPr txBox="1"/>
          <p:nvPr/>
        </p:nvSpPr>
        <p:spPr>
          <a:xfrm>
            <a:off x="2186845" y="4272242"/>
            <a:ext cx="3501762" cy="1200329"/>
          </a:xfrm>
          <a:prstGeom prst="rect">
            <a:avLst/>
          </a:prstGeom>
          <a:solidFill>
            <a:schemeClr val="accent6">
              <a:lumMod val="20000"/>
              <a:lumOff val="80000"/>
            </a:schemeClr>
          </a:solidFill>
          <a:ln w="50800">
            <a:solidFill>
              <a:srgbClr val="FF0000"/>
            </a:solidFill>
          </a:ln>
        </p:spPr>
        <p:txBody>
          <a:bodyPr wrap="square" rtlCol="0">
            <a:spAutoFit/>
          </a:bodyPr>
          <a:lstStyle/>
          <a:p>
            <a:r>
              <a:rPr lang="ja-JP" altLang="en-US" sz="2400" dirty="0">
                <a:solidFill>
                  <a:srgbClr val="0000FF"/>
                </a:solidFill>
              </a:rPr>
              <a:t>「</a:t>
            </a:r>
            <a:r>
              <a:rPr lang="en-US" altLang="ja-JP" sz="2400" dirty="0">
                <a:solidFill>
                  <a:srgbClr val="0000FF"/>
                </a:solidFill>
              </a:rPr>
              <a:t>Z:\workspace</a:t>
            </a:r>
            <a:r>
              <a:rPr lang="ja-JP" altLang="en-US" sz="2400" dirty="0">
                <a:solidFill>
                  <a:srgbClr val="0000FF"/>
                </a:solidFill>
              </a:rPr>
              <a:t>」となっているはずです</a:t>
            </a:r>
            <a:endParaRPr lang="en-US" altLang="ja-JP" sz="2400" dirty="0">
              <a:solidFill>
                <a:srgbClr val="0000FF"/>
              </a:solidFill>
            </a:endParaRPr>
          </a:p>
          <a:p>
            <a:r>
              <a:rPr kumimoji="1" lang="ja-JP" altLang="en-US" sz="2400" dirty="0">
                <a:solidFill>
                  <a:srgbClr val="0000FF"/>
                </a:solidFill>
              </a:rPr>
              <a:t>そのままにしておく</a:t>
            </a:r>
          </a:p>
        </p:txBody>
      </p:sp>
      <p:sp>
        <p:nvSpPr>
          <p:cNvPr id="12" name="円/楕円 11"/>
          <p:cNvSpPr/>
          <p:nvPr/>
        </p:nvSpPr>
        <p:spPr>
          <a:xfrm>
            <a:off x="2592514" y="3365580"/>
            <a:ext cx="1625108" cy="669462"/>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953645" y="4195034"/>
            <a:ext cx="1142356" cy="70795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896603" y="5113371"/>
            <a:ext cx="1775834" cy="461665"/>
          </a:xfrm>
          <a:prstGeom prst="rect">
            <a:avLst/>
          </a:prstGeom>
          <a:solidFill>
            <a:schemeClr val="accent6">
              <a:lumMod val="20000"/>
              <a:lumOff val="80000"/>
            </a:schemeClr>
          </a:solidFill>
          <a:ln w="50800">
            <a:solidFill>
              <a:srgbClr val="FF0000"/>
            </a:solidFill>
          </a:ln>
        </p:spPr>
        <p:txBody>
          <a:bodyPr wrap="square" rtlCol="0">
            <a:spAutoFit/>
          </a:bodyPr>
          <a:lstStyle/>
          <a:p>
            <a:r>
              <a:rPr lang="ja-JP" altLang="en-US" sz="2400" dirty="0">
                <a:solidFill>
                  <a:srgbClr val="0000FF"/>
                </a:solidFill>
              </a:rPr>
              <a:t>「</a:t>
            </a:r>
            <a:r>
              <a:rPr kumimoji="1" lang="en-US" altLang="ja-JP" sz="2400" dirty="0">
                <a:solidFill>
                  <a:srgbClr val="0000FF"/>
                </a:solidFill>
              </a:rPr>
              <a:t>OK</a:t>
            </a:r>
            <a:r>
              <a:rPr kumimoji="1" lang="ja-JP" altLang="en-US" sz="2400" dirty="0">
                <a:solidFill>
                  <a:srgbClr val="0000FF"/>
                </a:solidFill>
              </a:rPr>
              <a:t>」を押す</a:t>
            </a:r>
            <a:endParaRPr kumimoji="1" lang="en-US" altLang="ja-JP" sz="2400" dirty="0">
              <a:solidFill>
                <a:srgbClr val="0000FF"/>
              </a:solidFill>
            </a:endParaRPr>
          </a:p>
        </p:txBody>
      </p:sp>
      <p:pic>
        <p:nvPicPr>
          <p:cNvPr id="1029" name="Picture 5" descr="Z:\lecture\2016\computer\ppt\第3回資料\eclipse2.PNG"/>
          <p:cNvPicPr>
            <a:picLocks noChangeAspect="1" noChangeArrowheads="1"/>
          </p:cNvPicPr>
          <p:nvPr/>
        </p:nvPicPr>
        <p:blipFill>
          <a:blip r:embed="rId5"/>
          <a:srcRect/>
          <a:stretch>
            <a:fillRect/>
          </a:stretch>
        </p:blipFill>
        <p:spPr bwMode="auto">
          <a:xfrm>
            <a:off x="783207" y="1222432"/>
            <a:ext cx="7337267" cy="4970407"/>
          </a:xfrm>
          <a:prstGeom prst="rect">
            <a:avLst/>
          </a:prstGeom>
          <a:noFill/>
        </p:spPr>
      </p:pic>
      <p:pic>
        <p:nvPicPr>
          <p:cNvPr id="1030" name="Picture 6" descr="Z:\lecture\2016\computer\ppt\第3回資料\eclipse3.PNG"/>
          <p:cNvPicPr>
            <a:picLocks noChangeAspect="1" noChangeArrowheads="1"/>
          </p:cNvPicPr>
          <p:nvPr/>
        </p:nvPicPr>
        <p:blipFill>
          <a:blip r:embed="rId6"/>
          <a:srcRect/>
          <a:stretch>
            <a:fillRect/>
          </a:stretch>
        </p:blipFill>
        <p:spPr bwMode="auto">
          <a:xfrm>
            <a:off x="802985" y="1222432"/>
            <a:ext cx="7349673" cy="49788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6"/>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2"/>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29"/>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1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8"/>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30"/>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6" grpId="0" animBg="1"/>
      <p:bldP spid="6" grpId="1" animBg="1"/>
      <p:bldP spid="10" grpId="0" animBg="1"/>
      <p:bldP spid="10" grpId="1" animBg="1"/>
      <p:bldP spid="21" grpId="0" animBg="1"/>
      <p:bldP spid="21" grpId="1" animBg="1"/>
      <p:bldP spid="11" grpId="0" animBg="1"/>
      <p:bldP spid="11" grpId="1" animBg="1"/>
      <p:bldP spid="12" grpId="0" animBg="1"/>
      <p:bldP spid="12" grpId="1" animBg="1"/>
      <p:bldP spid="8" grpId="0" animBg="1"/>
      <p:bldP spid="8"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63256"/>
          </a:xfrm>
          <a:solidFill>
            <a:srgbClr val="002060"/>
          </a:solidFill>
          <a:ln>
            <a:solidFill>
              <a:schemeClr val="accent1"/>
            </a:solidFill>
          </a:ln>
        </p:spPr>
        <p:txBody>
          <a:bodyPr>
            <a:normAutofit/>
          </a:bodyPr>
          <a:lstStyle/>
          <a:p>
            <a:r>
              <a:rPr lang="ja-JP" altLang="en-US" dirty="0">
                <a:solidFill>
                  <a:srgbClr val="99FF9F"/>
                </a:solidFill>
              </a:rPr>
              <a:t>エクリプスの「</a:t>
            </a:r>
            <a:r>
              <a:rPr lang="en-US" altLang="ja-JP" dirty="0">
                <a:solidFill>
                  <a:srgbClr val="99FF9F"/>
                </a:solidFill>
              </a:rPr>
              <a:t>C</a:t>
            </a:r>
            <a:r>
              <a:rPr lang="ja-JP" altLang="en-US" dirty="0">
                <a:solidFill>
                  <a:srgbClr val="99FF9F"/>
                </a:solidFill>
              </a:rPr>
              <a:t>言語用設定」</a:t>
            </a:r>
            <a:endParaRPr kumimoji="1" lang="ja-JP" altLang="en-US" dirty="0">
              <a:solidFill>
                <a:srgbClr val="99FF9F"/>
              </a:solidFill>
            </a:endParaRPr>
          </a:p>
        </p:txBody>
      </p:sp>
      <p:pic>
        <p:nvPicPr>
          <p:cNvPr id="1030" name="Picture 6" descr="Z:\lecture\2016\computer\ppt\第3回資料\eclipse3.PNG"/>
          <p:cNvPicPr>
            <a:picLocks noChangeAspect="1" noChangeArrowheads="1"/>
          </p:cNvPicPr>
          <p:nvPr/>
        </p:nvPicPr>
        <p:blipFill>
          <a:blip r:embed="rId2"/>
          <a:srcRect/>
          <a:stretch>
            <a:fillRect/>
          </a:stretch>
        </p:blipFill>
        <p:spPr bwMode="auto">
          <a:xfrm>
            <a:off x="1440000" y="1720800"/>
            <a:ext cx="6378830" cy="4321143"/>
          </a:xfrm>
          <a:prstGeom prst="rect">
            <a:avLst/>
          </a:prstGeom>
          <a:noFill/>
        </p:spPr>
      </p:pic>
      <p:sp>
        <p:nvSpPr>
          <p:cNvPr id="4" name="円/楕円 3"/>
          <p:cNvSpPr/>
          <p:nvPr/>
        </p:nvSpPr>
        <p:spPr>
          <a:xfrm>
            <a:off x="6773801" y="2016000"/>
            <a:ext cx="1045029" cy="748146"/>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818910" y="2992582"/>
            <a:ext cx="2688689" cy="1200329"/>
          </a:xfrm>
          <a:prstGeom prst="rect">
            <a:avLst/>
          </a:prstGeom>
          <a:solidFill>
            <a:schemeClr val="accent6">
              <a:lumMod val="20000"/>
              <a:lumOff val="80000"/>
            </a:schemeClr>
          </a:solidFill>
          <a:ln w="50800">
            <a:solidFill>
              <a:srgbClr val="FF0000"/>
            </a:solidFill>
          </a:ln>
        </p:spPr>
        <p:txBody>
          <a:bodyPr wrap="square" rtlCol="0">
            <a:spAutoFit/>
          </a:bodyPr>
          <a:lstStyle/>
          <a:p>
            <a:r>
              <a:rPr kumimoji="1" lang="ja-JP" altLang="en-US" sz="2400" dirty="0">
                <a:solidFill>
                  <a:srgbClr val="0000FF"/>
                </a:solidFill>
              </a:rPr>
              <a:t>「</a:t>
            </a:r>
            <a:r>
              <a:rPr kumimoji="1" lang="en-US" altLang="ja-JP" sz="2400" dirty="0">
                <a:solidFill>
                  <a:srgbClr val="0000FF"/>
                </a:solidFill>
              </a:rPr>
              <a:t>Java</a:t>
            </a:r>
            <a:r>
              <a:rPr kumimoji="1" lang="ja-JP" altLang="en-US" sz="2400" dirty="0">
                <a:solidFill>
                  <a:srgbClr val="0000FF"/>
                </a:solidFill>
              </a:rPr>
              <a:t>」（プログラム言語の一種）</a:t>
            </a:r>
            <a:r>
              <a:rPr lang="ja-JP" altLang="en-US" sz="2400" dirty="0">
                <a:solidFill>
                  <a:srgbClr val="0000FF"/>
                </a:solidFill>
              </a:rPr>
              <a:t>用の設定になっている</a:t>
            </a:r>
            <a:endParaRPr kumimoji="1" lang="ja-JP" altLang="en-US" sz="2400" dirty="0">
              <a:solidFill>
                <a:srgbClr val="0000FF"/>
              </a:solidFill>
            </a:endParaRPr>
          </a:p>
        </p:txBody>
      </p:sp>
      <p:sp>
        <p:nvSpPr>
          <p:cNvPr id="7" name="円/楕円 6"/>
          <p:cNvSpPr/>
          <p:nvPr/>
        </p:nvSpPr>
        <p:spPr>
          <a:xfrm>
            <a:off x="6876000" y="2160000"/>
            <a:ext cx="432000" cy="4320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818910" y="2960316"/>
            <a:ext cx="2688689" cy="1569660"/>
          </a:xfrm>
          <a:prstGeom prst="rect">
            <a:avLst/>
          </a:prstGeom>
          <a:solidFill>
            <a:schemeClr val="accent6">
              <a:lumMod val="20000"/>
              <a:lumOff val="80000"/>
            </a:schemeClr>
          </a:solidFill>
          <a:ln w="50800">
            <a:solidFill>
              <a:srgbClr val="FF0000"/>
            </a:solidFill>
          </a:ln>
        </p:spPr>
        <p:txBody>
          <a:bodyPr wrap="square" rtlCol="0">
            <a:spAutoFit/>
          </a:bodyPr>
          <a:lstStyle/>
          <a:p>
            <a:r>
              <a:rPr kumimoji="1" lang="ja-JP" altLang="en-US" sz="2400" dirty="0">
                <a:solidFill>
                  <a:srgbClr val="0000FF"/>
                </a:solidFill>
              </a:rPr>
              <a:t>ここをクリックし、現れたダイアログで「</a:t>
            </a:r>
            <a:r>
              <a:rPr lang="en-US" altLang="ja-JP" sz="2400" dirty="0">
                <a:solidFill>
                  <a:srgbClr val="0000FF"/>
                </a:solidFill>
              </a:rPr>
              <a:t>C/C++</a:t>
            </a:r>
            <a:r>
              <a:rPr kumimoji="1" lang="ja-JP" altLang="en-US" sz="2400" dirty="0">
                <a:solidFill>
                  <a:srgbClr val="0000FF"/>
                </a:solidFill>
              </a:rPr>
              <a:t>」をえらんで「</a:t>
            </a:r>
            <a:r>
              <a:rPr kumimoji="1" lang="en-US" altLang="ja-JP" sz="2400" dirty="0">
                <a:solidFill>
                  <a:srgbClr val="0000FF"/>
                </a:solidFill>
              </a:rPr>
              <a:t>OK</a:t>
            </a:r>
            <a:r>
              <a:rPr kumimoji="1" lang="ja-JP" altLang="en-US" sz="2400" dirty="0">
                <a:solidFill>
                  <a:srgbClr val="0000FF"/>
                </a:solidFill>
              </a:rPr>
              <a:t>」をクリック</a:t>
            </a:r>
          </a:p>
        </p:txBody>
      </p:sp>
      <p:pic>
        <p:nvPicPr>
          <p:cNvPr id="1026" name="Picture 2" descr="Z:\lecture\2016\computer\ppt\第3回資料\eclipse5.PNG"/>
          <p:cNvPicPr>
            <a:picLocks noChangeAspect="1" noChangeArrowheads="1"/>
          </p:cNvPicPr>
          <p:nvPr/>
        </p:nvPicPr>
        <p:blipFill>
          <a:blip r:embed="rId3"/>
          <a:srcRect/>
          <a:stretch>
            <a:fillRect/>
          </a:stretch>
        </p:blipFill>
        <p:spPr bwMode="auto">
          <a:xfrm>
            <a:off x="2766501" y="2016000"/>
            <a:ext cx="2735962" cy="3330405"/>
          </a:xfrm>
          <a:prstGeom prst="rect">
            <a:avLst/>
          </a:prstGeom>
          <a:noFill/>
        </p:spPr>
      </p:pic>
      <p:sp>
        <p:nvSpPr>
          <p:cNvPr id="10" name="円/楕円 9"/>
          <p:cNvSpPr/>
          <p:nvPr/>
        </p:nvSpPr>
        <p:spPr>
          <a:xfrm>
            <a:off x="2766501" y="2052000"/>
            <a:ext cx="1271109" cy="748146"/>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 name="直線矢印コネクタ 11"/>
          <p:cNvCxnSpPr>
            <a:stCxn id="8" idx="1"/>
          </p:cNvCxnSpPr>
          <p:nvPr/>
        </p:nvCxnSpPr>
        <p:spPr>
          <a:xfrm flipH="1" flipV="1">
            <a:off x="4037610" y="2592000"/>
            <a:ext cx="1781300" cy="1153146"/>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a:stCxn id="8" idx="1"/>
          </p:cNvCxnSpPr>
          <p:nvPr/>
        </p:nvCxnSpPr>
        <p:spPr>
          <a:xfrm flipH="1">
            <a:off x="4298868" y="3745146"/>
            <a:ext cx="1520042" cy="1206864"/>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027" name="Picture 3" descr="Z:\lecture\2016\computer\ppt\第3回資料\eclipse-c1.PNG"/>
          <p:cNvPicPr>
            <a:picLocks noChangeAspect="1" noChangeArrowheads="1"/>
          </p:cNvPicPr>
          <p:nvPr/>
        </p:nvPicPr>
        <p:blipFill>
          <a:blip r:embed="rId4"/>
          <a:srcRect/>
          <a:stretch>
            <a:fillRect/>
          </a:stretch>
        </p:blipFill>
        <p:spPr bwMode="auto">
          <a:xfrm>
            <a:off x="1440000" y="1720800"/>
            <a:ext cx="6461709" cy="4518338"/>
          </a:xfrm>
          <a:prstGeom prst="rect">
            <a:avLst/>
          </a:prstGeom>
          <a:noFill/>
        </p:spPr>
      </p:pic>
      <p:sp>
        <p:nvSpPr>
          <p:cNvPr id="18" name="テキスト ボックス 17"/>
          <p:cNvSpPr txBox="1"/>
          <p:nvPr/>
        </p:nvSpPr>
        <p:spPr>
          <a:xfrm>
            <a:off x="2766501" y="3586348"/>
            <a:ext cx="3827586" cy="769441"/>
          </a:xfrm>
          <a:prstGeom prst="rect">
            <a:avLst/>
          </a:prstGeom>
          <a:solidFill>
            <a:schemeClr val="accent6">
              <a:lumMod val="20000"/>
              <a:lumOff val="80000"/>
            </a:schemeClr>
          </a:solidFill>
          <a:ln w="50800">
            <a:solidFill>
              <a:srgbClr val="FF0000"/>
            </a:solidFill>
          </a:ln>
        </p:spPr>
        <p:txBody>
          <a:bodyPr wrap="none" rtlCol="0">
            <a:spAutoFit/>
          </a:bodyPr>
          <a:lstStyle/>
          <a:p>
            <a:r>
              <a:rPr kumimoji="1" lang="ja-JP" altLang="en-US" sz="4400" dirty="0">
                <a:solidFill>
                  <a:srgbClr val="0000FF"/>
                </a:solidFill>
              </a:rPr>
              <a:t>「</a:t>
            </a:r>
            <a:r>
              <a:rPr kumimoji="1" lang="en-US" altLang="ja-JP" sz="4400" dirty="0">
                <a:solidFill>
                  <a:srgbClr val="0000FF"/>
                </a:solidFill>
              </a:rPr>
              <a:t>C/C++</a:t>
            </a:r>
            <a:r>
              <a:rPr kumimoji="1" lang="ja-JP" altLang="en-US" sz="4400" dirty="0">
                <a:solidFill>
                  <a:srgbClr val="0000FF"/>
                </a:solidFill>
              </a:rPr>
              <a:t>」用画面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grpId="2"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1"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27"/>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103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026"/>
                                        </p:tgtEl>
                                        <p:attrNameLst>
                                          <p:attrName>style.visibility</p:attrName>
                                        </p:attrNameLst>
                                      </p:cBhvr>
                                      <p:to>
                                        <p:strVal val="hidden"/>
                                      </p:to>
                                    </p:set>
                                  </p:childTnLst>
                                </p:cTn>
                              </p:par>
                              <p:par>
                                <p:cTn id="52" presetID="1" presetClass="exit" presetSubtype="0" fill="hold" grpId="3" nodeType="withEffect">
                                  <p:stCondLst>
                                    <p:cond delay="0"/>
                                  </p:stCondLst>
                                  <p:childTnLst>
                                    <p:set>
                                      <p:cBhvr>
                                        <p:cTn id="53" dur="1" fill="hold">
                                          <p:stCondLst>
                                            <p:cond delay="0"/>
                                          </p:stCondLst>
                                        </p:cTn>
                                        <p:tgtEl>
                                          <p:spTgt spid="8"/>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2"/>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8" grpId="0" animBg="1"/>
      <p:bldP spid="8" grpId="1" animBg="1"/>
      <p:bldP spid="8" grpId="2" animBg="1"/>
      <p:bldP spid="8" grpId="3" animBg="1"/>
      <p:bldP spid="10" grpId="0" animBg="1"/>
      <p:bldP spid="10" grpId="1"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 2"/>
          <p:cNvSpPr>
            <a:spLocks noGrp="1"/>
          </p:cNvSpPr>
          <p:nvPr>
            <p:ph idx="1"/>
          </p:nvPr>
        </p:nvSpPr>
        <p:spPr>
          <a:xfrm>
            <a:off x="457200" y="1600200"/>
            <a:ext cx="8229600" cy="4869180"/>
          </a:xfrm>
          <a:ln>
            <a:solidFill>
              <a:schemeClr val="accent1"/>
            </a:solidFill>
          </a:ln>
        </p:spPr>
        <p:txBody>
          <a:bodyPr>
            <a:normAutofit/>
          </a:bodyPr>
          <a:lstStyle/>
          <a:p>
            <a:pPr>
              <a:buFont typeface="Wingdings" pitchFamily="2" charset="2"/>
              <a:buChar char="Ø"/>
            </a:pPr>
            <a:r>
              <a:rPr lang="ja-JP" altLang="en-US" dirty="0"/>
              <a:t>エクリプスで日本語を出力するプログラムを作成するには設定が必要です（設定しないと変な文字が出力される）</a:t>
            </a:r>
            <a:endParaRPr lang="en-US" altLang="ja-JP" dirty="0"/>
          </a:p>
          <a:p>
            <a:pPr>
              <a:buFont typeface="Wingdings" pitchFamily="2" charset="2"/>
              <a:buChar char="Ø"/>
            </a:pPr>
            <a:r>
              <a:rPr lang="ja-JP" altLang="en-US" dirty="0"/>
              <a:t>日本語の設定は、</a:t>
            </a:r>
            <a:r>
              <a:rPr lang="en-US" altLang="ja-JP" dirty="0"/>
              <a:t>2</a:t>
            </a:r>
            <a:r>
              <a:rPr lang="ja-JP" altLang="en-US" dirty="0"/>
              <a:t>段階に分かれています</a:t>
            </a:r>
            <a:endParaRPr lang="en-US" altLang="ja-JP" dirty="0"/>
          </a:p>
          <a:p>
            <a:pPr>
              <a:buFont typeface="Wingdings" pitchFamily="2" charset="2"/>
              <a:buChar char="Ø"/>
            </a:pPr>
            <a:r>
              <a:rPr lang="ja-JP" altLang="en-US" dirty="0"/>
              <a:t>ここでは第一段階の設定を行います</a:t>
            </a:r>
            <a:endParaRPr lang="en-US" altLang="ja-JP" dirty="0"/>
          </a:p>
          <a:p>
            <a:pPr>
              <a:buFont typeface="Wingdings" pitchFamily="2" charset="2"/>
              <a:buChar char="Ø"/>
            </a:pPr>
            <a:r>
              <a:rPr lang="ja-JP" altLang="en-US" dirty="0"/>
              <a:t>第</a:t>
            </a:r>
            <a:r>
              <a:rPr lang="en-US" altLang="ja-JP" dirty="0"/>
              <a:t>2</a:t>
            </a:r>
            <a:r>
              <a:rPr lang="ja-JP" altLang="en-US" dirty="0"/>
              <a:t>段階の設定は、後の「プロジェクト」を設定してから</a:t>
            </a:r>
            <a:endParaRPr lang="en-US" altLang="ja-JP" dirty="0"/>
          </a:p>
          <a:p>
            <a:pPr>
              <a:buFont typeface="Wingdings" pitchFamily="2" charset="2"/>
              <a:buChar char="Ø"/>
            </a:pPr>
            <a:r>
              <a:rPr lang="ja-JP" altLang="en-US" dirty="0"/>
              <a:t>日本語を使用しないなら、この設定は不要</a:t>
            </a:r>
            <a:endParaRPr kumimoji="1" lang="en-US" altLang="ja-JP" dirty="0"/>
          </a:p>
          <a:p>
            <a:pPr lvl="1">
              <a:buFont typeface="Wingdings" pitchFamily="2" charset="2"/>
              <a:buChar char="Ø"/>
            </a:pPr>
            <a:endParaRPr kumimoji="1" lang="ja-JP" altLang="en-US" dirty="0"/>
          </a:p>
        </p:txBody>
      </p:sp>
      <p:sp>
        <p:nvSpPr>
          <p:cNvPr id="2" name="タイトル 1"/>
          <p:cNvSpPr>
            <a:spLocks noGrp="1"/>
          </p:cNvSpPr>
          <p:nvPr>
            <p:ph type="title"/>
          </p:nvPr>
        </p:nvSpPr>
        <p:spPr>
          <a:xfrm>
            <a:off x="0" y="0"/>
            <a:ext cx="9144000" cy="1063256"/>
          </a:xfrm>
          <a:solidFill>
            <a:srgbClr val="002060"/>
          </a:solidFill>
          <a:ln>
            <a:solidFill>
              <a:schemeClr val="accent1"/>
            </a:solidFill>
          </a:ln>
        </p:spPr>
        <p:txBody>
          <a:bodyPr>
            <a:normAutofit/>
          </a:bodyPr>
          <a:lstStyle/>
          <a:p>
            <a:r>
              <a:rPr lang="ja-JP" altLang="en-US" dirty="0">
                <a:solidFill>
                  <a:srgbClr val="99FF9F"/>
                </a:solidFill>
              </a:rPr>
              <a:t>エクリプスの「日本語設定その１」</a:t>
            </a:r>
            <a:endParaRPr kumimoji="1" lang="ja-JP" altLang="en-US" dirty="0">
              <a:solidFill>
                <a:srgbClr val="99FF9F"/>
              </a:solidFill>
            </a:endParaRPr>
          </a:p>
        </p:txBody>
      </p:sp>
      <p:pic>
        <p:nvPicPr>
          <p:cNvPr id="2051" name="Picture 3" descr="Z:\lecture\2016\computer\ppt\第3回資料\eclipse-c1.PNG"/>
          <p:cNvPicPr>
            <a:picLocks noChangeAspect="1" noChangeArrowheads="1"/>
          </p:cNvPicPr>
          <p:nvPr/>
        </p:nvPicPr>
        <p:blipFill>
          <a:blip r:embed="rId2"/>
          <a:srcRect/>
          <a:stretch>
            <a:fillRect/>
          </a:stretch>
        </p:blipFill>
        <p:spPr bwMode="auto">
          <a:xfrm>
            <a:off x="1080000" y="1063256"/>
            <a:ext cx="7185711" cy="5719609"/>
          </a:xfrm>
          <a:prstGeom prst="rect">
            <a:avLst/>
          </a:prstGeom>
          <a:noFill/>
        </p:spPr>
      </p:pic>
      <p:sp>
        <p:nvSpPr>
          <p:cNvPr id="11" name="円/楕円 10"/>
          <p:cNvSpPr/>
          <p:nvPr/>
        </p:nvSpPr>
        <p:spPr>
          <a:xfrm>
            <a:off x="5676404" y="1246909"/>
            <a:ext cx="878774" cy="353291"/>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52" name="Picture 4" descr="Z:\lecture\2016\computer\ppt\第3回資料\eclipse-c2.PNG"/>
          <p:cNvPicPr>
            <a:picLocks noChangeAspect="1" noChangeArrowheads="1"/>
          </p:cNvPicPr>
          <p:nvPr/>
        </p:nvPicPr>
        <p:blipFill>
          <a:blip r:embed="rId3"/>
          <a:srcRect/>
          <a:stretch>
            <a:fillRect/>
          </a:stretch>
        </p:blipFill>
        <p:spPr bwMode="auto">
          <a:xfrm>
            <a:off x="1080000" y="1063256"/>
            <a:ext cx="7185711" cy="5719609"/>
          </a:xfrm>
          <a:prstGeom prst="rect">
            <a:avLst/>
          </a:prstGeom>
          <a:noFill/>
        </p:spPr>
      </p:pic>
      <p:sp>
        <p:nvSpPr>
          <p:cNvPr id="13" name="円/楕円 12"/>
          <p:cNvSpPr/>
          <p:nvPr/>
        </p:nvSpPr>
        <p:spPr>
          <a:xfrm>
            <a:off x="5876307" y="2862000"/>
            <a:ext cx="878774" cy="353291"/>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53" name="Picture 5" descr="Z:\lecture\2016\computer\ppt\第3回資料\eclipse-c3.PNG"/>
          <p:cNvPicPr>
            <a:picLocks noChangeAspect="1" noChangeArrowheads="1"/>
          </p:cNvPicPr>
          <p:nvPr/>
        </p:nvPicPr>
        <p:blipFill>
          <a:blip r:embed="rId4"/>
          <a:srcRect/>
          <a:stretch>
            <a:fillRect/>
          </a:stretch>
        </p:blipFill>
        <p:spPr bwMode="auto">
          <a:xfrm>
            <a:off x="352138" y="1753846"/>
            <a:ext cx="5324266" cy="4715534"/>
          </a:xfrm>
          <a:prstGeom prst="rect">
            <a:avLst/>
          </a:prstGeom>
          <a:noFill/>
        </p:spPr>
      </p:pic>
      <p:sp>
        <p:nvSpPr>
          <p:cNvPr id="15" name="円/楕円 14"/>
          <p:cNvSpPr/>
          <p:nvPr/>
        </p:nvSpPr>
        <p:spPr>
          <a:xfrm>
            <a:off x="352138" y="2149434"/>
            <a:ext cx="727862" cy="427511"/>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54" name="Picture 6" descr="Z:\lecture\2016\computer\ppt\第3回資料\eclipse-c4.PNG"/>
          <p:cNvPicPr>
            <a:picLocks noChangeAspect="1" noChangeArrowheads="1"/>
          </p:cNvPicPr>
          <p:nvPr/>
        </p:nvPicPr>
        <p:blipFill>
          <a:blip r:embed="rId5"/>
          <a:srcRect/>
          <a:stretch>
            <a:fillRect/>
          </a:stretch>
        </p:blipFill>
        <p:spPr bwMode="auto">
          <a:xfrm>
            <a:off x="352138" y="1115651"/>
            <a:ext cx="6173062" cy="5667214"/>
          </a:xfrm>
          <a:prstGeom prst="rect">
            <a:avLst/>
          </a:prstGeom>
          <a:noFill/>
        </p:spPr>
      </p:pic>
      <p:sp>
        <p:nvSpPr>
          <p:cNvPr id="17" name="円/楕円 16"/>
          <p:cNvSpPr/>
          <p:nvPr/>
        </p:nvSpPr>
        <p:spPr>
          <a:xfrm>
            <a:off x="2018805" y="5367647"/>
            <a:ext cx="1282535" cy="427511"/>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4593772" y="6355354"/>
            <a:ext cx="1282535" cy="427511"/>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
                                            <p:bg/>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2051"/>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51"/>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205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0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054"/>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15"/>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05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1" grpId="0" animBg="1"/>
      <p:bldP spid="11" grpId="1" animBg="1"/>
      <p:bldP spid="13" grpId="0" animBg="1"/>
      <p:bldP spid="13" grpId="1" animBg="1"/>
      <p:bldP spid="15" grpId="0" animBg="1"/>
      <p:bldP spid="15" grpId="1"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25562"/>
          </a:xfrm>
          <a:solidFill>
            <a:srgbClr val="002060"/>
          </a:solidFill>
          <a:ln>
            <a:solidFill>
              <a:schemeClr val="accent1"/>
            </a:solidFill>
          </a:ln>
        </p:spPr>
        <p:txBody>
          <a:bodyPr>
            <a:normAutofit/>
          </a:bodyPr>
          <a:lstStyle/>
          <a:p>
            <a:r>
              <a:rPr kumimoji="1" lang="ja-JP" altLang="en-US" dirty="0">
                <a:solidFill>
                  <a:srgbClr val="99FF9F"/>
                </a:solidFill>
              </a:rPr>
              <a:t>新しい</a:t>
            </a:r>
            <a:r>
              <a:rPr kumimoji="1" lang="en-US" altLang="ja-JP" dirty="0">
                <a:solidFill>
                  <a:srgbClr val="99FF9F"/>
                </a:solidFill>
              </a:rPr>
              <a:t>C</a:t>
            </a:r>
            <a:r>
              <a:rPr kumimoji="1" lang="ja-JP" altLang="en-US" dirty="0">
                <a:solidFill>
                  <a:srgbClr val="99FF9F"/>
                </a:solidFill>
              </a:rPr>
              <a:t>プロジェクトの開始</a:t>
            </a:r>
          </a:p>
        </p:txBody>
      </p:sp>
      <p:sp>
        <p:nvSpPr>
          <p:cNvPr id="3" name="コンテンツ プレースホルダ 2"/>
          <p:cNvSpPr>
            <a:spLocks noGrp="1"/>
          </p:cNvSpPr>
          <p:nvPr>
            <p:ph idx="1"/>
          </p:nvPr>
        </p:nvSpPr>
        <p:spPr>
          <a:xfrm>
            <a:off x="457200" y="1754372"/>
            <a:ext cx="8229600" cy="4715008"/>
          </a:xfrm>
          <a:ln>
            <a:solidFill>
              <a:schemeClr val="accent1"/>
            </a:solidFill>
          </a:ln>
        </p:spPr>
        <p:txBody>
          <a:bodyPr>
            <a:normAutofit lnSpcReduction="10000"/>
          </a:bodyPr>
          <a:lstStyle/>
          <a:p>
            <a:pPr>
              <a:buFont typeface="Wingdings" pitchFamily="2" charset="2"/>
              <a:buChar char="Ø"/>
            </a:pPr>
            <a:r>
              <a:rPr lang="ja-JP" altLang="en-US" dirty="0"/>
              <a:t>新たに一つプログラム作成するために、そのプログラムを作る「プロジェクト」を開始します</a:t>
            </a:r>
            <a:endParaRPr lang="en-US" altLang="ja-JP" dirty="0"/>
          </a:p>
          <a:p>
            <a:pPr marL="914400" lvl="1" indent="-514350">
              <a:buFont typeface="Wingdings" pitchFamily="2" charset="2"/>
              <a:buChar char="Ø"/>
            </a:pPr>
            <a:r>
              <a:rPr lang="ja-JP" altLang="en-US" dirty="0"/>
              <a:t>プロジェクト：一つのプログラムを作成、プロジェクトごとにフォルダが作成される</a:t>
            </a:r>
            <a:endParaRPr lang="en-US" altLang="ja-JP" dirty="0"/>
          </a:p>
          <a:p>
            <a:pPr marL="914400" lvl="1" indent="-514350">
              <a:buFont typeface="Wingdings" pitchFamily="2" charset="2"/>
              <a:buChar char="Ø"/>
            </a:pPr>
            <a:r>
              <a:rPr lang="ja-JP" altLang="en-US" dirty="0"/>
              <a:t>ワークスペース：プロジェクトをまとめて置いておくフォルダ（エクリプス開始時に聞かれる）</a:t>
            </a:r>
            <a:endParaRPr lang="en-US" altLang="ja-JP" dirty="0"/>
          </a:p>
          <a:p>
            <a:pPr marL="514350" indent="-514350">
              <a:buFont typeface="Wingdings" pitchFamily="2" charset="2"/>
              <a:buChar char="Ø"/>
            </a:pPr>
            <a:r>
              <a:rPr lang="ja-JP" altLang="en-US" dirty="0"/>
              <a:t>ワークスペースにはいくつでもプロジェクトを置いておくことができます</a:t>
            </a:r>
            <a:endParaRPr lang="en-US" altLang="ja-JP" dirty="0"/>
          </a:p>
          <a:p>
            <a:pPr marL="514350" indent="-514350">
              <a:buFont typeface="Wingdings" pitchFamily="2" charset="2"/>
              <a:buChar char="Ø"/>
            </a:pPr>
            <a:r>
              <a:rPr lang="ja-JP" altLang="en-US" dirty="0"/>
              <a:t>本講義では、課題のプログラムごとにプロジェクトを作成します</a:t>
            </a:r>
            <a:endParaRPr lang="en-US" altLang="ja-JP" dirty="0"/>
          </a:p>
          <a:p>
            <a:pPr marL="514350" indent="-514350">
              <a:buFont typeface="Wingdings" pitchFamily="2" charset="2"/>
              <a:buChar char="Ø"/>
            </a:pPr>
            <a:endParaRPr lang="en-US" altLang="ja-JP" dirty="0"/>
          </a:p>
        </p:txBody>
      </p:sp>
      <p:pic>
        <p:nvPicPr>
          <p:cNvPr id="7" name="図 6"/>
          <p:cNvPicPr>
            <a:picLocks noChangeAspect="1"/>
          </p:cNvPicPr>
          <p:nvPr/>
        </p:nvPicPr>
        <p:blipFill>
          <a:blip r:embed="rId2"/>
          <a:stretch>
            <a:fillRect/>
          </a:stretch>
        </p:blipFill>
        <p:spPr>
          <a:xfrm>
            <a:off x="1006080" y="2129580"/>
            <a:ext cx="7396243" cy="3212279"/>
          </a:xfrm>
          <a:prstGeom prst="rect">
            <a:avLst/>
          </a:prstGeom>
        </p:spPr>
      </p:pic>
      <p:sp>
        <p:nvSpPr>
          <p:cNvPr id="5" name="円/楕円 4"/>
          <p:cNvSpPr/>
          <p:nvPr/>
        </p:nvSpPr>
        <p:spPr>
          <a:xfrm>
            <a:off x="1900052" y="3206338"/>
            <a:ext cx="1923803" cy="617517"/>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823855" y="3890359"/>
            <a:ext cx="2162772" cy="461665"/>
          </a:xfrm>
          <a:prstGeom prst="rect">
            <a:avLst/>
          </a:prstGeom>
          <a:solidFill>
            <a:schemeClr val="accent6">
              <a:lumMod val="20000"/>
              <a:lumOff val="80000"/>
            </a:schemeClr>
          </a:solidFill>
          <a:ln w="50800">
            <a:solidFill>
              <a:srgbClr val="FF0000"/>
            </a:solidFill>
          </a:ln>
        </p:spPr>
        <p:txBody>
          <a:bodyPr wrap="none" rtlCol="0">
            <a:spAutoFit/>
          </a:bodyPr>
          <a:lstStyle/>
          <a:p>
            <a:r>
              <a:rPr kumimoji="1" lang="ja-JP" altLang="en-US" sz="2400" dirty="0">
                <a:solidFill>
                  <a:srgbClr val="0000FF"/>
                </a:solidFill>
              </a:rPr>
              <a:t>ワークスペース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bg/>
                                          </p:spTgt>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en-US" altLang="ja-JP" dirty="0">
                <a:solidFill>
                  <a:srgbClr val="99FF9F"/>
                </a:solidFill>
              </a:rPr>
              <a:t>“Hello World” </a:t>
            </a:r>
            <a:r>
              <a:rPr lang="ja-JP" altLang="en-US" dirty="0">
                <a:solidFill>
                  <a:srgbClr val="99FF9F"/>
                </a:solidFill>
              </a:rPr>
              <a:t>プログラム</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869180"/>
          </a:xfrm>
          <a:ln>
            <a:solidFill>
              <a:schemeClr val="accent1"/>
            </a:solidFill>
          </a:ln>
        </p:spPr>
        <p:txBody>
          <a:bodyPr>
            <a:normAutofit/>
          </a:bodyPr>
          <a:lstStyle/>
          <a:p>
            <a:pPr>
              <a:buFont typeface="Wingdings" pitchFamily="2" charset="2"/>
              <a:buChar char="Ø"/>
            </a:pPr>
            <a:r>
              <a:rPr lang="ja-JP" altLang="en-US" dirty="0"/>
              <a:t>最も簡単なプログラムの例として、文字列を出力するプログラムを作りましょう</a:t>
            </a:r>
            <a:endParaRPr lang="en-US" altLang="ja-JP" dirty="0"/>
          </a:p>
          <a:p>
            <a:pPr>
              <a:buFont typeface="Wingdings" pitchFamily="2" charset="2"/>
              <a:buChar char="Ø"/>
            </a:pPr>
            <a:r>
              <a:rPr lang="ja-JP" altLang="en-US" dirty="0"/>
              <a:t>伝統的に、「</a:t>
            </a:r>
            <a:r>
              <a:rPr lang="en-US" altLang="ja-JP" dirty="0"/>
              <a:t>Hello world!</a:t>
            </a:r>
            <a:r>
              <a:rPr lang="ja-JP" altLang="en-US" dirty="0"/>
              <a:t>」と出力するプログラムが最初の例としてよく使われます</a:t>
            </a:r>
            <a:endParaRPr lang="en-US" altLang="ja-JP" dirty="0"/>
          </a:p>
          <a:p>
            <a:pPr>
              <a:buFont typeface="Wingdings" pitchFamily="2" charset="2"/>
              <a:buChar char="Ø"/>
            </a:pPr>
            <a:r>
              <a:rPr lang="ja-JP" altLang="en-US" dirty="0"/>
              <a:t>プロジェクト名として、「</a:t>
            </a:r>
            <a:r>
              <a:rPr lang="en-US" altLang="ja-JP" dirty="0"/>
              <a:t>EX3-1</a:t>
            </a:r>
            <a:r>
              <a:rPr lang="ja-JP" altLang="en-US" dirty="0"/>
              <a:t>」という名前を付けましょう</a:t>
            </a:r>
            <a:endParaRPr lang="en-US" altLang="ja-JP" dirty="0"/>
          </a:p>
          <a:p>
            <a:pPr lvl="1">
              <a:buFont typeface="Wingdings" pitchFamily="2" charset="2"/>
              <a:buChar char="Ø"/>
            </a:pPr>
            <a:r>
              <a:rPr lang="ja-JP" altLang="en-US" dirty="0"/>
              <a:t>ワークスペースに「</a:t>
            </a:r>
            <a:r>
              <a:rPr lang="en-US" altLang="ja-JP" dirty="0"/>
              <a:t>EX3-1</a:t>
            </a:r>
            <a:r>
              <a:rPr lang="ja-JP" altLang="en-US" dirty="0"/>
              <a:t>」というフォルダが作られます</a:t>
            </a:r>
            <a:endParaRPr lang="en-US" altLang="ja-JP" dirty="0"/>
          </a:p>
          <a:p>
            <a:pPr lvl="1">
              <a:buFont typeface="Wingdings" pitchFamily="2" charset="2"/>
              <a:buChar char="Ø"/>
            </a:pPr>
            <a:r>
              <a:rPr lang="ja-JP" altLang="en-US" dirty="0"/>
              <a:t>完成したプログラムは「</a:t>
            </a:r>
            <a:r>
              <a:rPr lang="en-US" altLang="ja-JP" dirty="0"/>
              <a:t>EX3-1.exe</a:t>
            </a:r>
            <a:r>
              <a:rPr lang="ja-JP" altLang="en-US" dirty="0"/>
              <a:t>」に成ります</a:t>
            </a:r>
            <a:endParaRPr lang="en-US" altLang="ja-JP"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63256"/>
          </a:xfrm>
          <a:solidFill>
            <a:srgbClr val="002060"/>
          </a:solidFill>
          <a:ln>
            <a:solidFill>
              <a:schemeClr val="accent1"/>
            </a:solidFill>
          </a:ln>
        </p:spPr>
        <p:txBody>
          <a:bodyPr>
            <a:normAutofit fontScale="90000"/>
          </a:bodyPr>
          <a:lstStyle/>
          <a:p>
            <a:r>
              <a:rPr kumimoji="1" lang="en-US" altLang="ja-JP" dirty="0">
                <a:solidFill>
                  <a:srgbClr val="99FF9F"/>
                </a:solidFill>
              </a:rPr>
              <a:t>Hello World </a:t>
            </a:r>
            <a:r>
              <a:rPr kumimoji="1" lang="ja-JP" altLang="en-US" dirty="0">
                <a:solidFill>
                  <a:srgbClr val="99FF9F"/>
                </a:solidFill>
              </a:rPr>
              <a:t>プロジェクトの開始（</a:t>
            </a:r>
            <a:r>
              <a:rPr kumimoji="1" lang="en-US" altLang="ja-JP" dirty="0">
                <a:solidFill>
                  <a:srgbClr val="99FF9F"/>
                </a:solidFill>
              </a:rPr>
              <a:t>EX3-1</a:t>
            </a:r>
            <a:r>
              <a:rPr kumimoji="1" lang="ja-JP" altLang="en-US" dirty="0">
                <a:solidFill>
                  <a:srgbClr val="99FF9F"/>
                </a:solidFill>
              </a:rPr>
              <a:t>）</a:t>
            </a:r>
          </a:p>
        </p:txBody>
      </p:sp>
      <p:pic>
        <p:nvPicPr>
          <p:cNvPr id="4098" name="Picture 2" descr="Z:\lecture\2016\computer\ppt\第3回資料\hello1.PNG"/>
          <p:cNvPicPr>
            <a:picLocks noChangeAspect="1" noChangeArrowheads="1"/>
          </p:cNvPicPr>
          <p:nvPr/>
        </p:nvPicPr>
        <p:blipFill>
          <a:blip r:embed="rId2"/>
          <a:srcRect/>
          <a:stretch>
            <a:fillRect/>
          </a:stretch>
        </p:blipFill>
        <p:spPr bwMode="auto">
          <a:xfrm>
            <a:off x="1260000" y="1260000"/>
            <a:ext cx="6807515" cy="5418577"/>
          </a:xfrm>
          <a:prstGeom prst="rect">
            <a:avLst/>
          </a:prstGeom>
          <a:noFill/>
        </p:spPr>
      </p:pic>
      <p:sp>
        <p:nvSpPr>
          <p:cNvPr id="17" name="円/楕円 16"/>
          <p:cNvSpPr/>
          <p:nvPr/>
        </p:nvSpPr>
        <p:spPr>
          <a:xfrm>
            <a:off x="1104405" y="1368000"/>
            <a:ext cx="795647" cy="461922"/>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099" name="Picture 3" descr="Z:\lecture\2016\computer\ppt\第3回資料\hello2.PNG"/>
          <p:cNvPicPr>
            <a:picLocks noChangeAspect="1" noChangeArrowheads="1"/>
          </p:cNvPicPr>
          <p:nvPr/>
        </p:nvPicPr>
        <p:blipFill>
          <a:blip r:embed="rId3"/>
          <a:srcRect/>
          <a:stretch>
            <a:fillRect/>
          </a:stretch>
        </p:blipFill>
        <p:spPr bwMode="auto">
          <a:xfrm>
            <a:off x="1260000" y="1260000"/>
            <a:ext cx="6807515" cy="5418577"/>
          </a:xfrm>
          <a:prstGeom prst="rect">
            <a:avLst/>
          </a:prstGeom>
          <a:noFill/>
        </p:spPr>
      </p:pic>
      <p:sp>
        <p:nvSpPr>
          <p:cNvPr id="18" name="円/楕円 17"/>
          <p:cNvSpPr/>
          <p:nvPr/>
        </p:nvSpPr>
        <p:spPr>
          <a:xfrm>
            <a:off x="1260000" y="1584000"/>
            <a:ext cx="913184" cy="403761"/>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3744000" y="1944000"/>
            <a:ext cx="1092530" cy="463138"/>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807522" y="1945473"/>
            <a:ext cx="1535998" cy="461665"/>
          </a:xfrm>
          <a:prstGeom prst="rect">
            <a:avLst/>
          </a:prstGeom>
          <a:solidFill>
            <a:schemeClr val="accent6">
              <a:lumMod val="20000"/>
              <a:lumOff val="80000"/>
            </a:schemeClr>
          </a:solidFill>
          <a:ln w="50800">
            <a:solidFill>
              <a:srgbClr val="FF0000"/>
            </a:solidFill>
          </a:ln>
        </p:spPr>
        <p:txBody>
          <a:bodyPr wrap="none" rtlCol="0">
            <a:spAutoFit/>
          </a:bodyPr>
          <a:lstStyle/>
          <a:p>
            <a:r>
              <a:rPr lang="ja-JP" altLang="en-US" sz="2400" dirty="0">
                <a:solidFill>
                  <a:srgbClr val="0000FF"/>
                </a:solidFill>
              </a:rPr>
              <a:t>「ファイル」</a:t>
            </a:r>
            <a:endParaRPr kumimoji="1" lang="ja-JP" altLang="en-US" sz="2400" dirty="0">
              <a:solidFill>
                <a:srgbClr val="0000FF"/>
              </a:solidFill>
            </a:endParaRPr>
          </a:p>
        </p:txBody>
      </p:sp>
      <p:sp>
        <p:nvSpPr>
          <p:cNvPr id="21" name="テキスト ボックス 20"/>
          <p:cNvSpPr txBox="1"/>
          <p:nvPr/>
        </p:nvSpPr>
        <p:spPr>
          <a:xfrm>
            <a:off x="1235524" y="2176305"/>
            <a:ext cx="1107996" cy="461665"/>
          </a:xfrm>
          <a:prstGeom prst="rect">
            <a:avLst/>
          </a:prstGeom>
          <a:solidFill>
            <a:schemeClr val="accent6">
              <a:lumMod val="20000"/>
              <a:lumOff val="80000"/>
            </a:schemeClr>
          </a:solidFill>
          <a:ln w="50800">
            <a:solidFill>
              <a:srgbClr val="FF0000"/>
            </a:solidFill>
          </a:ln>
        </p:spPr>
        <p:txBody>
          <a:bodyPr wrap="none" rtlCol="0">
            <a:spAutoFit/>
          </a:bodyPr>
          <a:lstStyle/>
          <a:p>
            <a:r>
              <a:rPr kumimoji="1" lang="ja-JP" altLang="en-US" sz="2400" dirty="0">
                <a:solidFill>
                  <a:srgbClr val="0000FF"/>
                </a:solidFill>
              </a:rPr>
              <a:t>「新規」</a:t>
            </a:r>
          </a:p>
        </p:txBody>
      </p:sp>
      <p:sp>
        <p:nvSpPr>
          <p:cNvPr id="22" name="テキスト ボックス 21"/>
          <p:cNvSpPr txBox="1"/>
          <p:nvPr/>
        </p:nvSpPr>
        <p:spPr>
          <a:xfrm>
            <a:off x="3245236" y="2519041"/>
            <a:ext cx="2149948" cy="461665"/>
          </a:xfrm>
          <a:prstGeom prst="rect">
            <a:avLst/>
          </a:prstGeom>
          <a:solidFill>
            <a:schemeClr val="accent6">
              <a:lumMod val="20000"/>
              <a:lumOff val="80000"/>
            </a:schemeClr>
          </a:solidFill>
          <a:ln w="50800">
            <a:solidFill>
              <a:srgbClr val="FF0000"/>
            </a:solidFill>
          </a:ln>
        </p:spPr>
        <p:txBody>
          <a:bodyPr wrap="none" rtlCol="0">
            <a:spAutoFit/>
          </a:bodyPr>
          <a:lstStyle/>
          <a:p>
            <a:r>
              <a:rPr kumimoji="1" lang="ja-JP" altLang="en-US" sz="2400" dirty="0">
                <a:solidFill>
                  <a:srgbClr val="0000FF"/>
                </a:solidFill>
              </a:rPr>
              <a:t>「</a:t>
            </a:r>
            <a:r>
              <a:rPr kumimoji="1" lang="en-US" altLang="ja-JP" sz="2400" dirty="0">
                <a:solidFill>
                  <a:srgbClr val="0000FF"/>
                </a:solidFill>
              </a:rPr>
              <a:t>C</a:t>
            </a:r>
            <a:r>
              <a:rPr lang="ja-JP" altLang="en-US" sz="2400" dirty="0">
                <a:solidFill>
                  <a:srgbClr val="0000FF"/>
                </a:solidFill>
              </a:rPr>
              <a:t>プロジェクト」</a:t>
            </a:r>
            <a:endParaRPr kumimoji="1" lang="ja-JP" altLang="en-US" sz="2400" dirty="0">
              <a:solidFill>
                <a:srgbClr val="0000FF"/>
              </a:solidFill>
            </a:endParaRPr>
          </a:p>
        </p:txBody>
      </p:sp>
      <p:pic>
        <p:nvPicPr>
          <p:cNvPr id="4100" name="Picture 4" descr="Z:\lecture\2016\computer\ppt\第3回資料\hello3.PNG"/>
          <p:cNvPicPr>
            <a:picLocks noChangeAspect="1" noChangeArrowheads="1"/>
          </p:cNvPicPr>
          <p:nvPr/>
        </p:nvPicPr>
        <p:blipFill>
          <a:blip r:embed="rId4"/>
          <a:srcRect/>
          <a:stretch>
            <a:fillRect/>
          </a:stretch>
        </p:blipFill>
        <p:spPr bwMode="auto">
          <a:xfrm>
            <a:off x="2343520" y="1368000"/>
            <a:ext cx="4381160" cy="5127071"/>
          </a:xfrm>
          <a:prstGeom prst="rect">
            <a:avLst/>
          </a:prstGeom>
          <a:noFill/>
        </p:spPr>
      </p:pic>
      <p:sp>
        <p:nvSpPr>
          <p:cNvPr id="24" name="正方形/長方形 23"/>
          <p:cNvSpPr/>
          <p:nvPr/>
        </p:nvSpPr>
        <p:spPr>
          <a:xfrm>
            <a:off x="2731325" y="4310743"/>
            <a:ext cx="1721922" cy="285008"/>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343520" y="4833257"/>
            <a:ext cx="2483244" cy="830997"/>
          </a:xfrm>
          <a:prstGeom prst="rect">
            <a:avLst/>
          </a:prstGeom>
          <a:solidFill>
            <a:schemeClr val="accent6">
              <a:lumMod val="20000"/>
              <a:lumOff val="80000"/>
            </a:schemeClr>
          </a:solidFill>
          <a:ln w="50800">
            <a:solidFill>
              <a:srgbClr val="FF0000"/>
            </a:solidFill>
          </a:ln>
        </p:spPr>
        <p:txBody>
          <a:bodyPr wrap="none" rtlCol="0">
            <a:spAutoFit/>
          </a:bodyPr>
          <a:lstStyle/>
          <a:p>
            <a:r>
              <a:rPr lang="ja-JP" altLang="en-US" sz="2400" dirty="0">
                <a:solidFill>
                  <a:srgbClr val="0000FF"/>
                </a:solidFill>
              </a:rPr>
              <a:t>「</a:t>
            </a:r>
            <a:r>
              <a:rPr lang="en-US" altLang="ja-JP" sz="2400" dirty="0">
                <a:solidFill>
                  <a:srgbClr val="0000FF"/>
                </a:solidFill>
              </a:rPr>
              <a:t>Hello World ANSI</a:t>
            </a:r>
          </a:p>
          <a:p>
            <a:r>
              <a:rPr lang="ja-JP" altLang="en-US" sz="2400" dirty="0">
                <a:solidFill>
                  <a:srgbClr val="0000FF"/>
                </a:solidFill>
              </a:rPr>
              <a:t>　</a:t>
            </a:r>
            <a:r>
              <a:rPr lang="en-US" altLang="ja-JP" sz="2400" dirty="0">
                <a:solidFill>
                  <a:srgbClr val="0000FF"/>
                </a:solidFill>
              </a:rPr>
              <a:t>C </a:t>
            </a:r>
            <a:r>
              <a:rPr lang="ja-JP" altLang="en-US" sz="2400" dirty="0">
                <a:solidFill>
                  <a:srgbClr val="0000FF"/>
                </a:solidFill>
              </a:rPr>
              <a:t>プロジェクト」</a:t>
            </a:r>
            <a:endParaRPr lang="en-US" altLang="ja-JP" sz="2400" dirty="0">
              <a:solidFill>
                <a:srgbClr val="0000FF"/>
              </a:solidFill>
            </a:endParaRPr>
          </a:p>
        </p:txBody>
      </p:sp>
      <p:sp>
        <p:nvSpPr>
          <p:cNvPr id="26" name="正方形/長方形 25"/>
          <p:cNvSpPr/>
          <p:nvPr/>
        </p:nvSpPr>
        <p:spPr>
          <a:xfrm>
            <a:off x="4453247" y="3847605"/>
            <a:ext cx="1389413" cy="320634"/>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110176" y="4310743"/>
            <a:ext cx="2044406" cy="461665"/>
          </a:xfrm>
          <a:prstGeom prst="rect">
            <a:avLst/>
          </a:prstGeom>
          <a:solidFill>
            <a:schemeClr val="accent6">
              <a:lumMod val="20000"/>
              <a:lumOff val="80000"/>
            </a:schemeClr>
          </a:solidFill>
          <a:ln w="50800">
            <a:solidFill>
              <a:srgbClr val="FF0000"/>
            </a:solidFill>
          </a:ln>
        </p:spPr>
        <p:txBody>
          <a:bodyPr wrap="none" rtlCol="0">
            <a:spAutoFit/>
          </a:bodyPr>
          <a:lstStyle/>
          <a:p>
            <a:r>
              <a:rPr lang="ja-JP" altLang="en-US" sz="2400" dirty="0">
                <a:solidFill>
                  <a:srgbClr val="0000FF"/>
                </a:solidFill>
              </a:rPr>
              <a:t>「</a:t>
            </a:r>
            <a:r>
              <a:rPr lang="en-US" altLang="ja-JP" sz="2400" dirty="0" err="1">
                <a:solidFill>
                  <a:srgbClr val="0000FF"/>
                </a:solidFill>
              </a:rPr>
              <a:t>MinGW</a:t>
            </a:r>
            <a:r>
              <a:rPr lang="en-US" altLang="ja-JP" sz="2400" dirty="0">
                <a:solidFill>
                  <a:srgbClr val="0000FF"/>
                </a:solidFill>
              </a:rPr>
              <a:t> GCC</a:t>
            </a:r>
            <a:r>
              <a:rPr lang="ja-JP" altLang="en-US" sz="2400" dirty="0">
                <a:solidFill>
                  <a:srgbClr val="0000FF"/>
                </a:solidFill>
              </a:rPr>
              <a:t>」</a:t>
            </a:r>
            <a:endParaRPr kumimoji="1" lang="en-US" altLang="ja-JP" sz="2400" dirty="0">
              <a:solidFill>
                <a:srgbClr val="0000FF"/>
              </a:solidFill>
            </a:endParaRPr>
          </a:p>
        </p:txBody>
      </p:sp>
      <p:sp>
        <p:nvSpPr>
          <p:cNvPr id="28" name="円/楕円 27"/>
          <p:cNvSpPr/>
          <p:nvPr/>
        </p:nvSpPr>
        <p:spPr>
          <a:xfrm>
            <a:off x="2983979" y="2176305"/>
            <a:ext cx="1006130" cy="461665"/>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143821" y="1991639"/>
            <a:ext cx="3010761" cy="830997"/>
          </a:xfrm>
          <a:prstGeom prst="rect">
            <a:avLst/>
          </a:prstGeom>
          <a:solidFill>
            <a:schemeClr val="accent6">
              <a:lumMod val="20000"/>
              <a:lumOff val="80000"/>
            </a:schemeClr>
          </a:solidFill>
          <a:ln w="50800">
            <a:solidFill>
              <a:srgbClr val="FF0000"/>
            </a:solidFill>
          </a:ln>
        </p:spPr>
        <p:txBody>
          <a:bodyPr wrap="none" rtlCol="0">
            <a:spAutoFit/>
          </a:bodyPr>
          <a:lstStyle/>
          <a:p>
            <a:r>
              <a:rPr kumimoji="1" lang="ja-JP" altLang="en-US" sz="2400" dirty="0">
                <a:solidFill>
                  <a:srgbClr val="0000FF"/>
                </a:solidFill>
              </a:rPr>
              <a:t>プロジェクト名「</a:t>
            </a:r>
            <a:r>
              <a:rPr kumimoji="1" lang="en-US" altLang="ja-JP" sz="2400" dirty="0">
                <a:solidFill>
                  <a:srgbClr val="0000FF"/>
                </a:solidFill>
              </a:rPr>
              <a:t>EX3-1</a:t>
            </a:r>
            <a:r>
              <a:rPr kumimoji="1" lang="ja-JP" altLang="en-US" sz="2400" dirty="0">
                <a:solidFill>
                  <a:srgbClr val="0000FF"/>
                </a:solidFill>
              </a:rPr>
              <a:t>」</a:t>
            </a:r>
            <a:endParaRPr kumimoji="1" lang="en-US" altLang="ja-JP" sz="2400" dirty="0">
              <a:solidFill>
                <a:srgbClr val="0000FF"/>
              </a:solidFill>
            </a:endParaRPr>
          </a:p>
          <a:p>
            <a:r>
              <a:rPr lang="ja-JP" altLang="en-US" sz="2400" dirty="0">
                <a:solidFill>
                  <a:srgbClr val="0000FF"/>
                </a:solidFill>
              </a:rPr>
              <a:t>を入力</a:t>
            </a:r>
            <a:endParaRPr kumimoji="1" lang="ja-JP" altLang="en-US" sz="2400" dirty="0">
              <a:solidFill>
                <a:srgbClr val="0000FF"/>
              </a:solidFill>
            </a:endParaRPr>
          </a:p>
        </p:txBody>
      </p:sp>
      <p:sp>
        <p:nvSpPr>
          <p:cNvPr id="30" name="円/楕円 29"/>
          <p:cNvSpPr/>
          <p:nvPr/>
        </p:nvSpPr>
        <p:spPr>
          <a:xfrm>
            <a:off x="4836530" y="5997039"/>
            <a:ext cx="1006130" cy="498032"/>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101" name="Picture 5" descr="Z:\lecture\2016\computer\ppt\第3回資料\hello4.PNG"/>
          <p:cNvPicPr>
            <a:picLocks noChangeAspect="1" noChangeArrowheads="1"/>
          </p:cNvPicPr>
          <p:nvPr/>
        </p:nvPicPr>
        <p:blipFill>
          <a:blip r:embed="rId5"/>
          <a:srcRect/>
          <a:stretch>
            <a:fillRect/>
          </a:stretch>
        </p:blipFill>
        <p:spPr bwMode="auto">
          <a:xfrm>
            <a:off x="1260000" y="1260000"/>
            <a:ext cx="6807515" cy="5418577"/>
          </a:xfrm>
          <a:prstGeom prst="rect">
            <a:avLst/>
          </a:prstGeom>
          <a:noFill/>
        </p:spPr>
      </p:pic>
      <p:sp>
        <p:nvSpPr>
          <p:cNvPr id="32" name="円/楕円 31"/>
          <p:cNvSpPr/>
          <p:nvPr/>
        </p:nvSpPr>
        <p:spPr>
          <a:xfrm>
            <a:off x="1152000" y="2448000"/>
            <a:ext cx="1107996" cy="461665"/>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205820" y="3016608"/>
            <a:ext cx="2778159" cy="830997"/>
          </a:xfrm>
          <a:prstGeom prst="rect">
            <a:avLst/>
          </a:prstGeom>
          <a:solidFill>
            <a:schemeClr val="accent6">
              <a:lumMod val="20000"/>
              <a:lumOff val="80000"/>
            </a:schemeClr>
          </a:solidFill>
          <a:ln w="50800">
            <a:solidFill>
              <a:srgbClr val="FF0000"/>
            </a:solidFill>
          </a:ln>
        </p:spPr>
        <p:txBody>
          <a:bodyPr wrap="square" rtlCol="0">
            <a:spAutoFit/>
          </a:bodyPr>
          <a:lstStyle/>
          <a:p>
            <a:r>
              <a:rPr kumimoji="1" lang="ja-JP" altLang="en-US" sz="2400" dirty="0">
                <a:solidFill>
                  <a:srgbClr val="0000FF"/>
                </a:solidFill>
              </a:rPr>
              <a:t>プロジェクトフォルダ</a:t>
            </a:r>
            <a:r>
              <a:rPr lang="ja-JP" altLang="en-US" sz="2400" dirty="0">
                <a:solidFill>
                  <a:srgbClr val="0000FF"/>
                </a:solidFill>
              </a:rPr>
              <a:t>「</a:t>
            </a:r>
            <a:r>
              <a:rPr lang="en-US" altLang="ja-JP" sz="2400" dirty="0">
                <a:solidFill>
                  <a:srgbClr val="0000FF"/>
                </a:solidFill>
              </a:rPr>
              <a:t>EX3-1</a:t>
            </a:r>
            <a:r>
              <a:rPr lang="ja-JP" altLang="en-US" sz="2400" dirty="0">
                <a:solidFill>
                  <a:srgbClr val="0000FF"/>
                </a:solidFill>
              </a:rPr>
              <a:t>」が作られる</a:t>
            </a:r>
            <a:endParaRPr kumimoji="1" lang="en-US" altLang="ja-JP" sz="2400" dirty="0">
              <a:solidFill>
                <a:srgbClr val="0000FF"/>
              </a:solidFill>
            </a:endParaRPr>
          </a:p>
        </p:txBody>
      </p:sp>
      <p:sp>
        <p:nvSpPr>
          <p:cNvPr id="34" name="円/楕円 33"/>
          <p:cNvSpPr/>
          <p:nvPr/>
        </p:nvSpPr>
        <p:spPr>
          <a:xfrm>
            <a:off x="3087042" y="2176305"/>
            <a:ext cx="3479444" cy="1553984"/>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4826764" y="3941411"/>
            <a:ext cx="2717411" cy="830997"/>
          </a:xfrm>
          <a:prstGeom prst="rect">
            <a:avLst/>
          </a:prstGeom>
          <a:solidFill>
            <a:schemeClr val="accent6">
              <a:lumMod val="20000"/>
              <a:lumOff val="80000"/>
            </a:schemeClr>
          </a:solidFill>
          <a:ln w="50800">
            <a:solidFill>
              <a:srgbClr val="FF0000"/>
            </a:solidFill>
          </a:ln>
        </p:spPr>
        <p:txBody>
          <a:bodyPr wrap="none" rtlCol="0">
            <a:spAutoFit/>
          </a:bodyPr>
          <a:lstStyle/>
          <a:p>
            <a:r>
              <a:rPr kumimoji="1" lang="ja-JP" altLang="en-US" sz="2400" dirty="0">
                <a:solidFill>
                  <a:srgbClr val="0000FF"/>
                </a:solidFill>
              </a:rPr>
              <a:t>サンプルプログラム</a:t>
            </a:r>
            <a:endParaRPr kumimoji="1" lang="en-US" altLang="ja-JP" sz="2400" dirty="0">
              <a:solidFill>
                <a:srgbClr val="0000FF"/>
              </a:solidFill>
            </a:endParaRPr>
          </a:p>
          <a:p>
            <a:r>
              <a:rPr lang="ja-JP" altLang="en-US" sz="2400" dirty="0">
                <a:solidFill>
                  <a:srgbClr val="0000FF"/>
                </a:solidFill>
              </a:rPr>
              <a:t>ここを書き換える</a:t>
            </a:r>
            <a:endParaRPr kumimoji="1" lang="ja-JP" altLang="en-US"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20"/>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4098"/>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09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100"/>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4099"/>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8"/>
                                        </p:tgtEl>
                                        <p:attrNameLst>
                                          <p:attrName>style.visibility</p:attrName>
                                        </p:attrNameLst>
                                      </p:cBhvr>
                                      <p:to>
                                        <p:strVal val="hidden"/>
                                      </p:to>
                                    </p:set>
                                  </p:childTnLst>
                                </p:cTn>
                              </p:par>
                              <p:par>
                                <p:cTn id="56" presetID="1" presetClass="exit" presetSubtype="0" fill="hold" grpId="2" nodeType="withEffect">
                                  <p:stCondLst>
                                    <p:cond delay="0"/>
                                  </p:stCondLst>
                                  <p:childTnLst>
                                    <p:set>
                                      <p:cBhvr>
                                        <p:cTn id="57" dur="1" fill="hold">
                                          <p:stCondLst>
                                            <p:cond delay="0"/>
                                          </p:stCondLst>
                                        </p:cTn>
                                        <p:tgtEl>
                                          <p:spTgt spid="20"/>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9"/>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2"/>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500" fill="hold"/>
                                        <p:tgtEl>
                                          <p:spTgt spid="26"/>
                                        </p:tgtEl>
                                        <p:attrNameLst>
                                          <p:attrName>ppt_w</p:attrName>
                                        </p:attrNameLst>
                                      </p:cBhvr>
                                      <p:tavLst>
                                        <p:tav tm="0">
                                          <p:val>
                                            <p:fltVal val="0"/>
                                          </p:val>
                                        </p:tav>
                                        <p:tav tm="100000">
                                          <p:val>
                                            <p:strVal val="#ppt_w"/>
                                          </p:val>
                                        </p:tav>
                                      </p:tavLst>
                                    </p:anim>
                                    <p:anim calcmode="lin" valueType="num">
                                      <p:cBhvr>
                                        <p:cTn id="80" dur="500" fill="hold"/>
                                        <p:tgtEl>
                                          <p:spTgt spid="26"/>
                                        </p:tgtEl>
                                        <p:attrNameLst>
                                          <p:attrName>ppt_h</p:attrName>
                                        </p:attrNameLst>
                                      </p:cBhvr>
                                      <p:tavLst>
                                        <p:tav tm="0">
                                          <p:val>
                                            <p:fltVal val="0"/>
                                          </p:val>
                                        </p:tav>
                                        <p:tav tm="100000">
                                          <p:val>
                                            <p:strVal val="#ppt_h"/>
                                          </p:val>
                                        </p:tav>
                                      </p:tavLst>
                                    </p:anim>
                                    <p:animEffect transition="in" filter="fad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ppt_w</p:attrName>
                                        </p:attrNameLst>
                                      </p:cBhvr>
                                      <p:tavLst>
                                        <p:tav tm="0">
                                          <p:val>
                                            <p:fltVal val="0"/>
                                          </p:val>
                                        </p:tav>
                                        <p:tav tm="100000">
                                          <p:val>
                                            <p:strVal val="#ppt_w"/>
                                          </p:val>
                                        </p:tav>
                                      </p:tavLst>
                                    </p:anim>
                                    <p:anim calcmode="lin" valueType="num">
                                      <p:cBhvr>
                                        <p:cTn id="102" dur="500" fill="hold"/>
                                        <p:tgtEl>
                                          <p:spTgt spid="30"/>
                                        </p:tgtEl>
                                        <p:attrNameLst>
                                          <p:attrName>ppt_h</p:attrName>
                                        </p:attrNameLst>
                                      </p:cBhvr>
                                      <p:tavLst>
                                        <p:tav tm="0">
                                          <p:val>
                                            <p:fltVal val="0"/>
                                          </p:val>
                                        </p:tav>
                                        <p:tav tm="100000">
                                          <p:val>
                                            <p:strVal val="#ppt_h"/>
                                          </p:val>
                                        </p:tav>
                                      </p:tavLst>
                                    </p:anim>
                                    <p:animEffect transition="in" filter="fade">
                                      <p:cBhvr>
                                        <p:cTn id="103" dur="500"/>
                                        <p:tgtEl>
                                          <p:spTgt spid="30"/>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4101"/>
                                        </p:tgtEl>
                                        <p:attrNameLst>
                                          <p:attrName>style.visibility</p:attrName>
                                        </p:attrNameLst>
                                      </p:cBhvr>
                                      <p:to>
                                        <p:strVal val="visible"/>
                                      </p:to>
                                    </p:set>
                                  </p:childTnLst>
                                </p:cTn>
                              </p:par>
                              <p:par>
                                <p:cTn id="108" presetID="1" presetClass="exit" presetSubtype="0" fill="hold" nodeType="withEffect">
                                  <p:stCondLst>
                                    <p:cond delay="0"/>
                                  </p:stCondLst>
                                  <p:childTnLst>
                                    <p:set>
                                      <p:cBhvr>
                                        <p:cTn id="109" dur="1" fill="hold">
                                          <p:stCondLst>
                                            <p:cond delay="0"/>
                                          </p:stCondLst>
                                        </p:cTn>
                                        <p:tgtEl>
                                          <p:spTgt spid="4098"/>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4100"/>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8"/>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29"/>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25"/>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26"/>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27"/>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30"/>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53" presetClass="entr" presetSubtype="0" fill="hold" grpId="0" nodeType="clickEffect">
                                  <p:stCondLst>
                                    <p:cond delay="0"/>
                                  </p:stCondLst>
                                  <p:childTnLst>
                                    <p:set>
                                      <p:cBhvr>
                                        <p:cTn id="129" dur="1" fill="hold">
                                          <p:stCondLst>
                                            <p:cond delay="0"/>
                                          </p:stCondLst>
                                        </p:cTn>
                                        <p:tgtEl>
                                          <p:spTgt spid="32"/>
                                        </p:tgtEl>
                                        <p:attrNameLst>
                                          <p:attrName>style.visibility</p:attrName>
                                        </p:attrNameLst>
                                      </p:cBhvr>
                                      <p:to>
                                        <p:strVal val="visible"/>
                                      </p:to>
                                    </p:set>
                                    <p:anim calcmode="lin" valueType="num">
                                      <p:cBhvr>
                                        <p:cTn id="130" dur="500" fill="hold"/>
                                        <p:tgtEl>
                                          <p:spTgt spid="32"/>
                                        </p:tgtEl>
                                        <p:attrNameLst>
                                          <p:attrName>ppt_w</p:attrName>
                                        </p:attrNameLst>
                                      </p:cBhvr>
                                      <p:tavLst>
                                        <p:tav tm="0">
                                          <p:val>
                                            <p:fltVal val="0"/>
                                          </p:val>
                                        </p:tav>
                                        <p:tav tm="100000">
                                          <p:val>
                                            <p:strVal val="#ppt_w"/>
                                          </p:val>
                                        </p:tav>
                                      </p:tavLst>
                                    </p:anim>
                                    <p:anim calcmode="lin" valueType="num">
                                      <p:cBhvr>
                                        <p:cTn id="131" dur="500" fill="hold"/>
                                        <p:tgtEl>
                                          <p:spTgt spid="32"/>
                                        </p:tgtEl>
                                        <p:attrNameLst>
                                          <p:attrName>ppt_h</p:attrName>
                                        </p:attrNameLst>
                                      </p:cBhvr>
                                      <p:tavLst>
                                        <p:tav tm="0">
                                          <p:val>
                                            <p:fltVal val="0"/>
                                          </p:val>
                                        </p:tav>
                                        <p:tav tm="100000">
                                          <p:val>
                                            <p:strVal val="#ppt_h"/>
                                          </p:val>
                                        </p:tav>
                                      </p:tavLst>
                                    </p:anim>
                                    <p:animEffect transition="in" filter="fade">
                                      <p:cBhvr>
                                        <p:cTn id="132" dur="500"/>
                                        <p:tgtEl>
                                          <p:spTgt spid="32"/>
                                        </p:tgtEl>
                                      </p:cBhvr>
                                    </p:animEffec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53" presetClass="entr" presetSubtype="0" fill="hold" grpId="0" nodeType="clickEffect">
                                  <p:stCondLst>
                                    <p:cond delay="0"/>
                                  </p:stCondLst>
                                  <p:childTnLst>
                                    <p:set>
                                      <p:cBhvr>
                                        <p:cTn id="140" dur="1" fill="hold">
                                          <p:stCondLst>
                                            <p:cond delay="0"/>
                                          </p:stCondLst>
                                        </p:cTn>
                                        <p:tgtEl>
                                          <p:spTgt spid="34"/>
                                        </p:tgtEl>
                                        <p:attrNameLst>
                                          <p:attrName>style.visibility</p:attrName>
                                        </p:attrNameLst>
                                      </p:cBhvr>
                                      <p:to>
                                        <p:strVal val="visible"/>
                                      </p:to>
                                    </p:set>
                                    <p:anim calcmode="lin" valueType="num">
                                      <p:cBhvr>
                                        <p:cTn id="141" dur="500" fill="hold"/>
                                        <p:tgtEl>
                                          <p:spTgt spid="34"/>
                                        </p:tgtEl>
                                        <p:attrNameLst>
                                          <p:attrName>ppt_w</p:attrName>
                                        </p:attrNameLst>
                                      </p:cBhvr>
                                      <p:tavLst>
                                        <p:tav tm="0">
                                          <p:val>
                                            <p:fltVal val="0"/>
                                          </p:val>
                                        </p:tav>
                                        <p:tav tm="100000">
                                          <p:val>
                                            <p:strVal val="#ppt_w"/>
                                          </p:val>
                                        </p:tav>
                                      </p:tavLst>
                                    </p:anim>
                                    <p:anim calcmode="lin" valueType="num">
                                      <p:cBhvr>
                                        <p:cTn id="142" dur="500" fill="hold"/>
                                        <p:tgtEl>
                                          <p:spTgt spid="34"/>
                                        </p:tgtEl>
                                        <p:attrNameLst>
                                          <p:attrName>ppt_h</p:attrName>
                                        </p:attrNameLst>
                                      </p:cBhvr>
                                      <p:tavLst>
                                        <p:tav tm="0">
                                          <p:val>
                                            <p:fltVal val="0"/>
                                          </p:val>
                                        </p:tav>
                                        <p:tav tm="100000">
                                          <p:val>
                                            <p:strVal val="#ppt_h"/>
                                          </p:val>
                                        </p:tav>
                                      </p:tavLst>
                                    </p:anim>
                                    <p:animEffect transition="in" filter="fade">
                                      <p:cBhvr>
                                        <p:cTn id="143" dur="500"/>
                                        <p:tgtEl>
                                          <p:spTgt spid="34"/>
                                        </p:tgtEl>
                                      </p:cBhvr>
                                    </p:animEffec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0" grpId="2" animBg="1"/>
      <p:bldP spid="21" grpId="0" animBg="1"/>
      <p:bldP spid="21" grpId="1" animBg="1"/>
      <p:bldP spid="22" grpId="0" animBg="1"/>
      <p:bldP spid="22"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2" grpId="0" animBg="1"/>
      <p:bldP spid="33" grpId="0" animBg="1"/>
      <p:bldP spid="34"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63256"/>
          </a:xfrm>
          <a:solidFill>
            <a:srgbClr val="002060"/>
          </a:solidFill>
          <a:ln>
            <a:solidFill>
              <a:schemeClr val="accent1"/>
            </a:solidFill>
          </a:ln>
        </p:spPr>
        <p:txBody>
          <a:bodyPr>
            <a:normAutofit/>
          </a:bodyPr>
          <a:lstStyle/>
          <a:p>
            <a:r>
              <a:rPr kumimoji="1" lang="en-US" altLang="ja-JP" dirty="0">
                <a:solidFill>
                  <a:srgbClr val="99FF9F"/>
                </a:solidFill>
              </a:rPr>
              <a:t>“Hello World” </a:t>
            </a:r>
            <a:r>
              <a:rPr kumimoji="1" lang="ja-JP" altLang="en-US" dirty="0">
                <a:solidFill>
                  <a:srgbClr val="99FF9F"/>
                </a:solidFill>
              </a:rPr>
              <a:t>文字の出力</a:t>
            </a:r>
            <a:r>
              <a:rPr kumimoji="1" lang="en-US" altLang="ja-JP" dirty="0">
                <a:solidFill>
                  <a:srgbClr val="99FF9F"/>
                </a:solidFill>
              </a:rPr>
              <a:t> </a:t>
            </a:r>
            <a:endParaRPr kumimoji="1" lang="ja-JP" altLang="en-US" dirty="0">
              <a:solidFill>
                <a:srgbClr val="99FF9F"/>
              </a:solidFill>
            </a:endParaRPr>
          </a:p>
        </p:txBody>
      </p:sp>
      <p:sp>
        <p:nvSpPr>
          <p:cNvPr id="31" name="テキスト ボックス 30"/>
          <p:cNvSpPr txBox="1"/>
          <p:nvPr/>
        </p:nvSpPr>
        <p:spPr>
          <a:xfrm>
            <a:off x="893134" y="1254642"/>
            <a:ext cx="7532831" cy="2677656"/>
          </a:xfrm>
          <a:prstGeom prst="rect">
            <a:avLst/>
          </a:prstGeom>
          <a:noFill/>
          <a:ln>
            <a:solidFill>
              <a:srgbClr val="000090"/>
            </a:solidFill>
          </a:ln>
        </p:spPr>
        <p:txBody>
          <a:bodyPr wrap="none" rtlCol="0">
            <a:spAutoFit/>
          </a:bodyPr>
          <a:lstStyle/>
          <a:p>
            <a:r>
              <a:rPr kumimoji="1" lang="en-US" altLang="ja-JP" sz="2400" dirty="0">
                <a:solidFill>
                  <a:srgbClr val="0000FF"/>
                </a:solidFill>
              </a:rPr>
              <a:t>#include &lt;</a:t>
            </a:r>
            <a:r>
              <a:rPr kumimoji="1" lang="en-US" altLang="ja-JP" sz="2400" dirty="0" err="1">
                <a:solidFill>
                  <a:srgbClr val="0000FF"/>
                </a:solidFill>
              </a:rPr>
              <a:t>stdio.h</a:t>
            </a:r>
            <a:r>
              <a:rPr kumimoji="1" lang="en-US" altLang="ja-JP" sz="2400" dirty="0">
                <a:solidFill>
                  <a:srgbClr val="0000FF"/>
                </a:solidFill>
              </a:rPr>
              <a:t>&gt;</a:t>
            </a:r>
          </a:p>
          <a:p>
            <a:r>
              <a:rPr lang="en-US" altLang="ja-JP" sz="2400" dirty="0">
                <a:solidFill>
                  <a:srgbClr val="0000FF"/>
                </a:solidFill>
              </a:rPr>
              <a:t>#include &lt;</a:t>
            </a:r>
            <a:r>
              <a:rPr lang="en-US" altLang="ja-JP" sz="2400" dirty="0" err="1">
                <a:solidFill>
                  <a:srgbClr val="0000FF"/>
                </a:solidFill>
              </a:rPr>
              <a:t>stdlib.h</a:t>
            </a:r>
            <a:r>
              <a:rPr lang="en-US" altLang="ja-JP" sz="2400" dirty="0">
                <a:solidFill>
                  <a:srgbClr val="0000FF"/>
                </a:solidFill>
              </a:rPr>
              <a:t>&gt;</a:t>
            </a:r>
          </a:p>
          <a:p>
            <a:endParaRPr kumimoji="1" lang="en-US" altLang="ja-JP" sz="2400" dirty="0">
              <a:solidFill>
                <a:srgbClr val="0000FF"/>
              </a:solidFill>
            </a:endParaRPr>
          </a:p>
          <a:p>
            <a:r>
              <a:rPr lang="en-US" altLang="ja-JP" sz="2400" dirty="0" err="1">
                <a:solidFill>
                  <a:srgbClr val="0000FF"/>
                </a:solidFill>
              </a:rPr>
              <a:t>i</a:t>
            </a:r>
            <a:r>
              <a:rPr kumimoji="1" lang="en-US" altLang="ja-JP" sz="2400" dirty="0" err="1">
                <a:solidFill>
                  <a:srgbClr val="0000FF"/>
                </a:solidFill>
              </a:rPr>
              <a:t>nt</a:t>
            </a:r>
            <a:r>
              <a:rPr kumimoji="1" lang="en-US" altLang="ja-JP" sz="2400" dirty="0">
                <a:solidFill>
                  <a:srgbClr val="0000FF"/>
                </a:solidFill>
              </a:rPr>
              <a:t> main(void){</a:t>
            </a:r>
          </a:p>
          <a:p>
            <a:r>
              <a:rPr lang="en-US" altLang="ja-JP" sz="2400" dirty="0">
                <a:solidFill>
                  <a:srgbClr val="0000FF"/>
                </a:solidFill>
              </a:rPr>
              <a:t>	puts(”!!!Hello World!!!”); /* prints !!!Hello World!!! */</a:t>
            </a:r>
          </a:p>
          <a:p>
            <a:r>
              <a:rPr kumimoji="1" lang="en-US" altLang="ja-JP" sz="2400" dirty="0">
                <a:solidFill>
                  <a:srgbClr val="0000FF"/>
                </a:solidFill>
              </a:rPr>
              <a:t>	return EXIT_SUCESS;</a:t>
            </a:r>
          </a:p>
          <a:p>
            <a:r>
              <a:rPr lang="en-US" altLang="ja-JP" sz="2400" dirty="0">
                <a:solidFill>
                  <a:srgbClr val="0000FF"/>
                </a:solidFill>
              </a:rPr>
              <a:t>}                                                                                  </a:t>
            </a:r>
            <a:r>
              <a:rPr lang="ja-JP" altLang="en-US" sz="2400" dirty="0">
                <a:solidFill>
                  <a:srgbClr val="0000FF"/>
                </a:solidFill>
              </a:rPr>
              <a:t>「サンプル」</a:t>
            </a:r>
            <a:endParaRPr kumimoji="1" lang="ja-JP" altLang="en-US" sz="2400" dirty="0">
              <a:solidFill>
                <a:srgbClr val="0000FF"/>
              </a:solidFill>
            </a:endParaRPr>
          </a:p>
        </p:txBody>
      </p:sp>
      <p:sp>
        <p:nvSpPr>
          <p:cNvPr id="36" name="テキスト ボックス 35"/>
          <p:cNvSpPr txBox="1"/>
          <p:nvPr/>
        </p:nvSpPr>
        <p:spPr>
          <a:xfrm>
            <a:off x="2849525" y="4380614"/>
            <a:ext cx="3765967" cy="2308324"/>
          </a:xfrm>
          <a:prstGeom prst="rect">
            <a:avLst/>
          </a:prstGeom>
          <a:noFill/>
          <a:ln>
            <a:solidFill>
              <a:srgbClr val="000090"/>
            </a:solidFill>
          </a:ln>
        </p:spPr>
        <p:txBody>
          <a:bodyPr wrap="none" rtlCol="0">
            <a:spAutoFit/>
          </a:bodyPr>
          <a:lstStyle/>
          <a:p>
            <a:r>
              <a:rPr kumimoji="1" lang="en-US" altLang="ja-JP" sz="2400" dirty="0">
                <a:solidFill>
                  <a:srgbClr val="0000FF"/>
                </a:solidFill>
              </a:rPr>
              <a:t>#include &lt;</a:t>
            </a:r>
            <a:r>
              <a:rPr kumimoji="1" lang="en-US" altLang="ja-JP" sz="2400" dirty="0" err="1">
                <a:solidFill>
                  <a:srgbClr val="0000FF"/>
                </a:solidFill>
              </a:rPr>
              <a:t>stdio.h</a:t>
            </a:r>
            <a:r>
              <a:rPr kumimoji="1" lang="en-US" altLang="ja-JP" sz="2400" dirty="0">
                <a:solidFill>
                  <a:srgbClr val="0000FF"/>
                </a:solidFill>
              </a:rPr>
              <a:t>&gt;</a:t>
            </a:r>
          </a:p>
          <a:p>
            <a:endParaRPr kumimoji="1" lang="en-US" altLang="ja-JP" sz="2400" dirty="0">
              <a:solidFill>
                <a:srgbClr val="0000FF"/>
              </a:solidFill>
            </a:endParaRPr>
          </a:p>
          <a:p>
            <a:r>
              <a:rPr lang="en-US" altLang="ja-JP" sz="2400" dirty="0" err="1">
                <a:solidFill>
                  <a:srgbClr val="0000FF"/>
                </a:solidFill>
              </a:rPr>
              <a:t>i</a:t>
            </a:r>
            <a:r>
              <a:rPr kumimoji="1" lang="en-US" altLang="ja-JP" sz="2400" dirty="0" err="1">
                <a:solidFill>
                  <a:srgbClr val="0000FF"/>
                </a:solidFill>
              </a:rPr>
              <a:t>nt</a:t>
            </a:r>
            <a:r>
              <a:rPr kumimoji="1" lang="en-US" altLang="ja-JP" sz="2400" dirty="0">
                <a:solidFill>
                  <a:srgbClr val="0000FF"/>
                </a:solidFill>
              </a:rPr>
              <a:t> main(void){</a:t>
            </a:r>
          </a:p>
          <a:p>
            <a:r>
              <a:rPr lang="en-US" altLang="ja-JP" sz="2400" dirty="0">
                <a:solidFill>
                  <a:srgbClr val="0000FF"/>
                </a:solidFill>
              </a:rPr>
              <a:t>	</a:t>
            </a:r>
            <a:r>
              <a:rPr lang="en-US" altLang="ja-JP" sz="2400" dirty="0" err="1">
                <a:solidFill>
                  <a:srgbClr val="FF0000"/>
                </a:solidFill>
              </a:rPr>
              <a:t>printf</a:t>
            </a:r>
            <a:r>
              <a:rPr lang="en-US" altLang="ja-JP" sz="2400" dirty="0">
                <a:solidFill>
                  <a:srgbClr val="0000FF"/>
                </a:solidFill>
              </a:rPr>
              <a:t>(”Hello World!</a:t>
            </a:r>
            <a:r>
              <a:rPr lang="en-US" altLang="ja-JP" sz="2400" dirty="0">
                <a:solidFill>
                  <a:srgbClr val="FF0000"/>
                </a:solidFill>
              </a:rPr>
              <a:t>\n</a:t>
            </a:r>
            <a:r>
              <a:rPr lang="en-US" altLang="ja-JP" sz="2400" dirty="0">
                <a:solidFill>
                  <a:srgbClr val="0000FF"/>
                </a:solidFill>
              </a:rPr>
              <a:t>”);</a:t>
            </a:r>
          </a:p>
          <a:p>
            <a:r>
              <a:rPr kumimoji="1" lang="en-US" altLang="ja-JP" sz="2400" dirty="0">
                <a:solidFill>
                  <a:srgbClr val="0000FF"/>
                </a:solidFill>
              </a:rPr>
              <a:t>	return </a:t>
            </a:r>
            <a:r>
              <a:rPr kumimoji="1" lang="en-US" altLang="ja-JP" sz="2400" dirty="0">
                <a:solidFill>
                  <a:srgbClr val="FF0000"/>
                </a:solidFill>
              </a:rPr>
              <a:t>0</a:t>
            </a:r>
            <a:r>
              <a:rPr kumimoji="1" lang="en-US" altLang="ja-JP" sz="2400" dirty="0">
                <a:solidFill>
                  <a:srgbClr val="0000FF"/>
                </a:solidFill>
              </a:rPr>
              <a:t>;</a:t>
            </a:r>
          </a:p>
          <a:p>
            <a:r>
              <a:rPr lang="en-US" altLang="ja-JP" sz="2400" dirty="0">
                <a:solidFill>
                  <a:srgbClr val="0000FF"/>
                </a:solidFill>
              </a:rPr>
              <a:t>}</a:t>
            </a:r>
            <a:r>
              <a:rPr lang="ja-JP" altLang="en-US" sz="2400" dirty="0">
                <a:solidFill>
                  <a:srgbClr val="0000FF"/>
                </a:solidFill>
              </a:rPr>
              <a:t>　　　　　　　　　　　「変更後」</a:t>
            </a:r>
            <a:endParaRPr kumimoji="1" lang="ja-JP" altLang="en-US" sz="2400" dirty="0">
              <a:solidFill>
                <a:srgbClr val="0000FF"/>
              </a:solidFill>
            </a:endParaRPr>
          </a:p>
        </p:txBody>
      </p:sp>
      <p:sp>
        <p:nvSpPr>
          <p:cNvPr id="37" name="下矢印 36"/>
          <p:cNvSpPr/>
          <p:nvPr/>
        </p:nvSpPr>
        <p:spPr>
          <a:xfrm>
            <a:off x="4444409" y="3932298"/>
            <a:ext cx="478465" cy="4483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線吹き出し 2 (枠付き) 37"/>
          <p:cNvSpPr/>
          <p:nvPr/>
        </p:nvSpPr>
        <p:spPr>
          <a:xfrm>
            <a:off x="4633484" y="1891943"/>
            <a:ext cx="3624230" cy="368673"/>
          </a:xfrm>
          <a:prstGeom prst="borderCallout2">
            <a:avLst>
              <a:gd name="adj1" fmla="val 92823"/>
              <a:gd name="adj2" fmla="val 20481"/>
              <a:gd name="adj3" fmla="val 183457"/>
              <a:gd name="adj4" fmla="val 21310"/>
              <a:gd name="adj5" fmla="val 243836"/>
              <a:gd name="adj6" fmla="val 24550"/>
            </a:avLst>
          </a:prstGeom>
          <a:solidFill>
            <a:srgbClr val="00009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rgbClr val="FFCAF2"/>
                </a:solidFill>
              </a:rPr>
              <a:t>注釈</a:t>
            </a:r>
            <a:r>
              <a:rPr kumimoji="1" lang="en-US" altLang="ja-JP" dirty="0">
                <a:solidFill>
                  <a:srgbClr val="FFCAF2"/>
                </a:solidFill>
              </a:rPr>
              <a:t>(</a:t>
            </a:r>
            <a:r>
              <a:rPr kumimoji="1" lang="ja-JP" altLang="en-US" dirty="0">
                <a:solidFill>
                  <a:srgbClr val="FFCAF2"/>
                </a:solidFill>
              </a:rPr>
              <a:t>コメント</a:t>
            </a:r>
            <a:r>
              <a:rPr kumimoji="1" lang="en-US" altLang="ja-JP" dirty="0">
                <a:solidFill>
                  <a:srgbClr val="FFCAF2"/>
                </a:solidFill>
              </a:rPr>
              <a:t>)</a:t>
            </a:r>
            <a:r>
              <a:rPr kumimoji="1" lang="ja-JP" altLang="en-US" dirty="0">
                <a:solidFill>
                  <a:srgbClr val="FFCAF2"/>
                </a:solidFill>
              </a:rPr>
              <a:t>は　</a:t>
            </a:r>
            <a:r>
              <a:rPr kumimoji="1" lang="en-US" altLang="ja-JP" dirty="0">
                <a:solidFill>
                  <a:srgbClr val="FFCAF2"/>
                </a:solidFill>
              </a:rPr>
              <a:t>/*</a:t>
            </a:r>
            <a:r>
              <a:rPr kumimoji="1" lang="ja-JP" altLang="en-US" dirty="0">
                <a:solidFill>
                  <a:srgbClr val="FFCAF2"/>
                </a:solidFill>
              </a:rPr>
              <a:t>と</a:t>
            </a:r>
            <a:r>
              <a:rPr kumimoji="1" lang="en-US" altLang="ja-JP" dirty="0">
                <a:solidFill>
                  <a:srgbClr val="FFCAF2"/>
                </a:solidFill>
              </a:rPr>
              <a:t>*/ </a:t>
            </a:r>
            <a:r>
              <a:rPr kumimoji="1" lang="ja-JP" altLang="en-US" dirty="0">
                <a:solidFill>
                  <a:srgbClr val="FFCAF2"/>
                </a:solidFill>
              </a:rPr>
              <a:t>の間に書く</a:t>
            </a:r>
          </a:p>
        </p:txBody>
      </p:sp>
      <p:sp>
        <p:nvSpPr>
          <p:cNvPr id="39" name="円形吹き出し 38"/>
          <p:cNvSpPr/>
          <p:nvPr/>
        </p:nvSpPr>
        <p:spPr>
          <a:xfrm>
            <a:off x="2530549" y="4380614"/>
            <a:ext cx="3062178" cy="425302"/>
          </a:xfrm>
          <a:prstGeom prst="wedgeEllipseCallout">
            <a:avLst>
              <a:gd name="adj1" fmla="val -60764"/>
              <a:gd name="adj2" fmla="val 100595"/>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159488" y="4508205"/>
            <a:ext cx="2048073" cy="1200329"/>
          </a:xfrm>
          <a:prstGeom prst="rect">
            <a:avLst/>
          </a:prstGeom>
          <a:solidFill>
            <a:srgbClr val="000090"/>
          </a:solidFill>
        </p:spPr>
        <p:txBody>
          <a:bodyPr wrap="square" rtlCol="0">
            <a:spAutoFit/>
          </a:bodyPr>
          <a:lstStyle/>
          <a:p>
            <a:r>
              <a:rPr kumimoji="1" lang="en-US" altLang="ja-JP" b="1" dirty="0" err="1">
                <a:solidFill>
                  <a:srgbClr val="FFCAF2"/>
                </a:solidFill>
                <a:latin typeface="Times New Roman"/>
                <a:cs typeface="Times New Roman"/>
              </a:rPr>
              <a:t>printf</a:t>
            </a:r>
            <a:r>
              <a:rPr kumimoji="1" lang="en-US" altLang="ja-JP" b="1" dirty="0">
                <a:solidFill>
                  <a:srgbClr val="FFCAF2"/>
                </a:solidFill>
                <a:latin typeface="Times New Roman"/>
                <a:cs typeface="Times New Roman"/>
              </a:rPr>
              <a:t>(…)</a:t>
            </a:r>
            <a:r>
              <a:rPr kumimoji="1" lang="ja-JP" altLang="en-US" b="1" dirty="0">
                <a:solidFill>
                  <a:srgbClr val="FFCAF2"/>
                </a:solidFill>
                <a:latin typeface="Times New Roman"/>
                <a:cs typeface="Times New Roman"/>
              </a:rPr>
              <a:t>という関数の宣言をしている</a:t>
            </a:r>
            <a:r>
              <a:rPr kumimoji="1" lang="en-US" altLang="ja-JP" b="1" dirty="0" err="1">
                <a:solidFill>
                  <a:srgbClr val="FFCAF2"/>
                </a:solidFill>
                <a:latin typeface="Times New Roman"/>
                <a:cs typeface="Times New Roman"/>
              </a:rPr>
              <a:t>stdio.h</a:t>
            </a:r>
            <a:r>
              <a:rPr kumimoji="1" lang="ja-JP" altLang="en-US" b="1" dirty="0">
                <a:solidFill>
                  <a:srgbClr val="FFCAF2"/>
                </a:solidFill>
                <a:latin typeface="Times New Roman"/>
                <a:cs typeface="Times New Roman"/>
              </a:rPr>
              <a:t>というファイルを取り込む</a:t>
            </a:r>
          </a:p>
        </p:txBody>
      </p:sp>
      <p:sp>
        <p:nvSpPr>
          <p:cNvPr id="41" name="線吹き出し 2 (枠付き) 40"/>
          <p:cNvSpPr/>
          <p:nvPr/>
        </p:nvSpPr>
        <p:spPr>
          <a:xfrm>
            <a:off x="402409" y="6055019"/>
            <a:ext cx="2128140" cy="587146"/>
          </a:xfrm>
          <a:prstGeom prst="borderCallout2">
            <a:avLst>
              <a:gd name="adj1" fmla="val 107"/>
              <a:gd name="adj2" fmla="val 72186"/>
              <a:gd name="adj3" fmla="val -25385"/>
              <a:gd name="adj4" fmla="val 90084"/>
              <a:gd name="adj5" fmla="val -55814"/>
              <a:gd name="adj6" fmla="val 139908"/>
            </a:avLst>
          </a:prstGeom>
          <a:solidFill>
            <a:srgbClr val="00009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solidFill>
                  <a:srgbClr val="FFCAF2"/>
                </a:solidFill>
              </a:rPr>
              <a:t>“…</a:t>
            </a:r>
            <a:r>
              <a:rPr kumimoji="1" lang="ja-JP" altLang="en-US" dirty="0">
                <a:solidFill>
                  <a:srgbClr val="FFCAF2"/>
                </a:solidFill>
              </a:rPr>
              <a:t>と</a:t>
            </a:r>
            <a:r>
              <a:rPr kumimoji="1" lang="en-US" altLang="ja-JP" dirty="0">
                <a:solidFill>
                  <a:srgbClr val="FFCAF2"/>
                </a:solidFill>
              </a:rPr>
              <a:t>…”</a:t>
            </a:r>
            <a:r>
              <a:rPr kumimoji="1" lang="ja-JP" altLang="en-US" dirty="0">
                <a:solidFill>
                  <a:srgbClr val="FFCAF2"/>
                </a:solidFill>
              </a:rPr>
              <a:t>で囲まれた文字列を出力する</a:t>
            </a:r>
          </a:p>
        </p:txBody>
      </p:sp>
      <p:sp>
        <p:nvSpPr>
          <p:cNvPr id="42" name="円形吹き出し 41"/>
          <p:cNvSpPr/>
          <p:nvPr/>
        </p:nvSpPr>
        <p:spPr>
          <a:xfrm flipV="1">
            <a:off x="5768410" y="5472000"/>
            <a:ext cx="500287" cy="486319"/>
          </a:xfrm>
          <a:prstGeom prst="wedgeEllipseCallout">
            <a:avLst>
              <a:gd name="adj1" fmla="val 275414"/>
              <a:gd name="adj2" fmla="val -48748"/>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7417889" y="5773653"/>
            <a:ext cx="1316286" cy="369332"/>
          </a:xfrm>
          <a:prstGeom prst="rect">
            <a:avLst/>
          </a:prstGeom>
          <a:solidFill>
            <a:srgbClr val="000090"/>
          </a:solidFill>
        </p:spPr>
        <p:txBody>
          <a:bodyPr wrap="none" rtlCol="0">
            <a:spAutoFit/>
          </a:bodyPr>
          <a:lstStyle/>
          <a:p>
            <a:r>
              <a:rPr kumimoji="1" lang="ja-JP" altLang="en-US" dirty="0">
                <a:solidFill>
                  <a:srgbClr val="FFCAF2"/>
                </a:solidFill>
              </a:rPr>
              <a:t>改行のため</a:t>
            </a:r>
          </a:p>
        </p:txBody>
      </p:sp>
      <p:sp>
        <p:nvSpPr>
          <p:cNvPr id="44" name="線吹き出し 2 (枠付き) 43"/>
          <p:cNvSpPr/>
          <p:nvPr/>
        </p:nvSpPr>
        <p:spPr>
          <a:xfrm>
            <a:off x="7368708" y="4854201"/>
            <a:ext cx="1752187" cy="617799"/>
          </a:xfrm>
          <a:prstGeom prst="borderCallout2">
            <a:avLst>
              <a:gd name="adj1" fmla="val 27083"/>
              <a:gd name="adj2" fmla="val -1476"/>
              <a:gd name="adj3" fmla="val 32639"/>
              <a:gd name="adj4" fmla="val -27443"/>
              <a:gd name="adj5" fmla="val 130230"/>
              <a:gd name="adj6" fmla="val -51854"/>
            </a:avLst>
          </a:prstGeom>
          <a:solidFill>
            <a:srgbClr val="00009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rgbClr val="FFCAF2"/>
                </a:solidFill>
              </a:rPr>
              <a:t>文の終わりにはセミコロン</a:t>
            </a:r>
          </a:p>
        </p:txBody>
      </p:sp>
      <p:sp>
        <p:nvSpPr>
          <p:cNvPr id="45" name="線吹き出し 1 (枠付き) 44"/>
          <p:cNvSpPr/>
          <p:nvPr/>
        </p:nvSpPr>
        <p:spPr>
          <a:xfrm>
            <a:off x="2530549" y="3622184"/>
            <a:ext cx="1739508" cy="450086"/>
          </a:xfrm>
          <a:prstGeom prst="borderCallout1">
            <a:avLst>
              <a:gd name="adj1" fmla="val 42888"/>
              <a:gd name="adj2" fmla="val -5112"/>
              <a:gd name="adj3" fmla="val -50089"/>
              <a:gd name="adj4" fmla="val -15868"/>
            </a:avLst>
          </a:prstGeom>
          <a:solidFill>
            <a:schemeClr val="tx2">
              <a:lumMod val="40000"/>
              <a:lumOff val="60000"/>
            </a:scheme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rgbClr val="000090"/>
                </a:solidFill>
              </a:rPr>
              <a:t>半角スペース</a:t>
            </a:r>
          </a:p>
        </p:txBody>
      </p:sp>
      <p:cxnSp>
        <p:nvCxnSpPr>
          <p:cNvPr id="47" name="直線矢印コネクタ 46"/>
          <p:cNvCxnSpPr/>
          <p:nvPr/>
        </p:nvCxnSpPr>
        <p:spPr>
          <a:xfrm>
            <a:off x="3455582" y="4072271"/>
            <a:ext cx="595423" cy="435934"/>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p:nvPr/>
        </p:nvCxnSpPr>
        <p:spPr>
          <a:xfrm flipH="1" flipV="1">
            <a:off x="2207561" y="3370521"/>
            <a:ext cx="195397" cy="393405"/>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up)">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right)">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par>
                                <p:cTn id="43" presetID="53" presetClass="entr" presetSubtype="16"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par>
                                <p:cTn id="48" presetID="53" presetClass="entr" presetSubtype="16"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Z:\lecture\2016\computer\ppt\第3回資料\hello10.PNG"/>
          <p:cNvPicPr>
            <a:picLocks noChangeAspect="1" noChangeArrowheads="1"/>
          </p:cNvPicPr>
          <p:nvPr/>
        </p:nvPicPr>
        <p:blipFill>
          <a:blip r:embed="rId2"/>
          <a:srcRect/>
          <a:stretch>
            <a:fillRect/>
          </a:stretch>
        </p:blipFill>
        <p:spPr bwMode="auto">
          <a:xfrm>
            <a:off x="846000" y="1188000"/>
            <a:ext cx="7602537" cy="5314950"/>
          </a:xfrm>
          <a:prstGeom prst="rect">
            <a:avLst/>
          </a:prstGeom>
          <a:noFill/>
        </p:spPr>
      </p:pic>
      <p:sp>
        <p:nvSpPr>
          <p:cNvPr id="2" name="タイトル 1"/>
          <p:cNvSpPr>
            <a:spLocks noGrp="1"/>
          </p:cNvSpPr>
          <p:nvPr>
            <p:ph type="title"/>
          </p:nvPr>
        </p:nvSpPr>
        <p:spPr>
          <a:xfrm>
            <a:off x="0" y="0"/>
            <a:ext cx="9144000" cy="1063256"/>
          </a:xfrm>
          <a:solidFill>
            <a:srgbClr val="002060"/>
          </a:solidFill>
          <a:ln>
            <a:solidFill>
              <a:schemeClr val="accent1"/>
            </a:solidFill>
          </a:ln>
        </p:spPr>
        <p:txBody>
          <a:bodyPr>
            <a:normAutofit/>
          </a:bodyPr>
          <a:lstStyle/>
          <a:p>
            <a:r>
              <a:rPr kumimoji="1" lang="en-US" altLang="ja-JP" sz="3600" dirty="0">
                <a:solidFill>
                  <a:srgbClr val="99FF9F"/>
                </a:solidFill>
              </a:rPr>
              <a:t>“Hello World” </a:t>
            </a:r>
            <a:r>
              <a:rPr lang="ja-JP" altLang="en-US" sz="3600" dirty="0">
                <a:solidFill>
                  <a:srgbClr val="99FF9F"/>
                </a:solidFill>
              </a:rPr>
              <a:t>プログラムのコンパイルと実行</a:t>
            </a:r>
            <a:r>
              <a:rPr kumimoji="1" lang="en-US" altLang="ja-JP" sz="3600" dirty="0">
                <a:solidFill>
                  <a:srgbClr val="99FF9F"/>
                </a:solidFill>
              </a:rPr>
              <a:t> </a:t>
            </a:r>
            <a:endParaRPr kumimoji="1" lang="ja-JP" altLang="en-US" sz="3600" dirty="0">
              <a:solidFill>
                <a:srgbClr val="99FF9F"/>
              </a:solidFill>
            </a:endParaRPr>
          </a:p>
        </p:txBody>
      </p:sp>
      <p:sp>
        <p:nvSpPr>
          <p:cNvPr id="17" name="円/楕円 16"/>
          <p:cNvSpPr/>
          <p:nvPr/>
        </p:nvSpPr>
        <p:spPr>
          <a:xfrm>
            <a:off x="1797943" y="1584000"/>
            <a:ext cx="391886" cy="368135"/>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53210" y="2256312"/>
            <a:ext cx="2530613" cy="1200329"/>
          </a:xfrm>
          <a:prstGeom prst="rect">
            <a:avLst/>
          </a:prstGeom>
          <a:solidFill>
            <a:schemeClr val="accent6">
              <a:lumMod val="20000"/>
              <a:lumOff val="80000"/>
            </a:schemeClr>
          </a:solidFill>
          <a:ln w="50800">
            <a:solidFill>
              <a:srgbClr val="FF0000"/>
            </a:solidFill>
          </a:ln>
        </p:spPr>
        <p:txBody>
          <a:bodyPr wrap="square" rtlCol="0">
            <a:spAutoFit/>
          </a:bodyPr>
          <a:lstStyle/>
          <a:p>
            <a:r>
              <a:rPr kumimoji="1" lang="ja-JP" altLang="en-US" sz="2400" dirty="0">
                <a:solidFill>
                  <a:srgbClr val="0000FF"/>
                </a:solidFill>
              </a:rPr>
              <a:t>フロッピー（死語）</a:t>
            </a:r>
            <a:endParaRPr kumimoji="1" lang="en-US" altLang="ja-JP" sz="2400" dirty="0">
              <a:solidFill>
                <a:srgbClr val="0000FF"/>
              </a:solidFill>
            </a:endParaRPr>
          </a:p>
          <a:p>
            <a:r>
              <a:rPr lang="ja-JP" altLang="en-US" sz="2400" dirty="0">
                <a:solidFill>
                  <a:srgbClr val="0000FF"/>
                </a:solidFill>
              </a:rPr>
              <a:t>マーク⇒変更ファイル保存</a:t>
            </a:r>
            <a:endParaRPr kumimoji="1" lang="ja-JP" altLang="en-US" sz="2400" dirty="0">
              <a:solidFill>
                <a:srgbClr val="0000FF"/>
              </a:solidFill>
            </a:endParaRPr>
          </a:p>
        </p:txBody>
      </p:sp>
      <p:cxnSp>
        <p:nvCxnSpPr>
          <p:cNvPr id="20" name="直線コネクタ 19"/>
          <p:cNvCxnSpPr>
            <a:stCxn id="18" idx="0"/>
            <a:endCxn id="17" idx="3"/>
          </p:cNvCxnSpPr>
          <p:nvPr/>
        </p:nvCxnSpPr>
        <p:spPr>
          <a:xfrm flipV="1">
            <a:off x="1418517" y="1898223"/>
            <a:ext cx="436816" cy="358089"/>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円/楕円 23"/>
          <p:cNvSpPr/>
          <p:nvPr/>
        </p:nvSpPr>
        <p:spPr>
          <a:xfrm>
            <a:off x="2487880" y="1584000"/>
            <a:ext cx="391886" cy="368135"/>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879767" y="2256312"/>
            <a:ext cx="2072243" cy="1200329"/>
          </a:xfrm>
          <a:prstGeom prst="rect">
            <a:avLst/>
          </a:prstGeom>
          <a:solidFill>
            <a:schemeClr val="accent6">
              <a:lumMod val="20000"/>
              <a:lumOff val="80000"/>
            </a:schemeClr>
          </a:solidFill>
          <a:ln w="50800">
            <a:solidFill>
              <a:srgbClr val="FF0000"/>
            </a:solidFill>
          </a:ln>
        </p:spPr>
        <p:txBody>
          <a:bodyPr wrap="square" rtlCol="0">
            <a:spAutoFit/>
          </a:bodyPr>
          <a:lstStyle/>
          <a:p>
            <a:r>
              <a:rPr lang="ja-JP" altLang="en-US" sz="2400" dirty="0">
                <a:solidFill>
                  <a:srgbClr val="0000FF"/>
                </a:solidFill>
              </a:rPr>
              <a:t>金</a:t>
            </a:r>
            <a:r>
              <a:rPr lang="ja-JP" altLang="en-US" sz="2400" dirty="0" err="1">
                <a:solidFill>
                  <a:srgbClr val="0000FF"/>
                </a:solidFill>
              </a:rPr>
              <a:t>づち</a:t>
            </a:r>
            <a:r>
              <a:rPr lang="ja-JP" altLang="en-US" sz="2400" dirty="0">
                <a:solidFill>
                  <a:srgbClr val="0000FF"/>
                </a:solidFill>
              </a:rPr>
              <a:t>マーク⇒コンパイル（別名ビルド）</a:t>
            </a:r>
            <a:endParaRPr kumimoji="1" lang="ja-JP" altLang="en-US" sz="2400" dirty="0">
              <a:solidFill>
                <a:srgbClr val="0000FF"/>
              </a:solidFill>
            </a:endParaRPr>
          </a:p>
        </p:txBody>
      </p:sp>
      <p:cxnSp>
        <p:nvCxnSpPr>
          <p:cNvPr id="26" name="直線コネクタ 25"/>
          <p:cNvCxnSpPr>
            <a:endCxn id="24" idx="5"/>
          </p:cNvCxnSpPr>
          <p:nvPr/>
        </p:nvCxnSpPr>
        <p:spPr>
          <a:xfrm flipH="1" flipV="1">
            <a:off x="2822376" y="1898223"/>
            <a:ext cx="490841" cy="35809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32" name="円/楕円 31"/>
          <p:cNvSpPr/>
          <p:nvPr/>
        </p:nvSpPr>
        <p:spPr>
          <a:xfrm>
            <a:off x="5771408" y="1584000"/>
            <a:ext cx="391886" cy="368135"/>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127172" y="2256313"/>
            <a:ext cx="2271155" cy="830997"/>
          </a:xfrm>
          <a:prstGeom prst="rect">
            <a:avLst/>
          </a:prstGeom>
          <a:solidFill>
            <a:schemeClr val="accent6">
              <a:lumMod val="20000"/>
              <a:lumOff val="80000"/>
            </a:schemeClr>
          </a:solidFill>
          <a:ln w="50800">
            <a:solidFill>
              <a:srgbClr val="FF0000"/>
            </a:solidFill>
          </a:ln>
        </p:spPr>
        <p:txBody>
          <a:bodyPr wrap="square" rtlCol="0">
            <a:spAutoFit/>
          </a:bodyPr>
          <a:lstStyle/>
          <a:p>
            <a:r>
              <a:rPr lang="ja-JP" altLang="en-US" sz="2400" dirty="0">
                <a:solidFill>
                  <a:srgbClr val="0000FF"/>
                </a:solidFill>
              </a:rPr>
              <a:t>再生マーク⇒プログラム実行</a:t>
            </a:r>
            <a:endParaRPr kumimoji="1" lang="ja-JP" altLang="en-US" sz="2400" dirty="0">
              <a:solidFill>
                <a:srgbClr val="0000FF"/>
              </a:solidFill>
            </a:endParaRPr>
          </a:p>
        </p:txBody>
      </p:sp>
      <p:cxnSp>
        <p:nvCxnSpPr>
          <p:cNvPr id="34" name="直線コネクタ 33"/>
          <p:cNvCxnSpPr>
            <a:endCxn id="32" idx="4"/>
          </p:cNvCxnSpPr>
          <p:nvPr/>
        </p:nvCxnSpPr>
        <p:spPr>
          <a:xfrm flipH="1" flipV="1">
            <a:off x="5967351" y="1952135"/>
            <a:ext cx="195944" cy="304178"/>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49" name="円/楕円 48"/>
          <p:cNvSpPr/>
          <p:nvPr/>
        </p:nvSpPr>
        <p:spPr>
          <a:xfrm>
            <a:off x="2487880" y="4762005"/>
            <a:ext cx="4910447" cy="1436914"/>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5617029" y="3876557"/>
            <a:ext cx="2621478" cy="461665"/>
          </a:xfrm>
          <a:prstGeom prst="rect">
            <a:avLst/>
          </a:prstGeom>
          <a:solidFill>
            <a:schemeClr val="accent6">
              <a:lumMod val="20000"/>
              <a:lumOff val="80000"/>
            </a:schemeClr>
          </a:solidFill>
          <a:ln w="50800">
            <a:solidFill>
              <a:srgbClr val="FF0000"/>
            </a:solidFill>
          </a:ln>
        </p:spPr>
        <p:txBody>
          <a:bodyPr wrap="square" rtlCol="0">
            <a:spAutoFit/>
          </a:bodyPr>
          <a:lstStyle/>
          <a:p>
            <a:r>
              <a:rPr lang="ja-JP" altLang="en-US" sz="2400" dirty="0">
                <a:solidFill>
                  <a:srgbClr val="0000FF"/>
                </a:solidFill>
              </a:rPr>
              <a:t>実行結果がここに</a:t>
            </a:r>
            <a:endParaRPr kumimoji="1" lang="ja-JP" altLang="en-US" sz="2400" dirty="0">
              <a:solidFill>
                <a:srgbClr val="0000FF"/>
              </a:solidFill>
            </a:endParaRPr>
          </a:p>
        </p:txBody>
      </p:sp>
      <p:cxnSp>
        <p:nvCxnSpPr>
          <p:cNvPr id="51" name="直線コネクタ 50"/>
          <p:cNvCxnSpPr/>
          <p:nvPr/>
        </p:nvCxnSpPr>
        <p:spPr>
          <a:xfrm flipH="1">
            <a:off x="5771408" y="4338223"/>
            <a:ext cx="391887" cy="423782"/>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8"/>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4" grpId="0" animBg="1"/>
      <p:bldP spid="24" grpId="1" animBg="1"/>
      <p:bldP spid="25" grpId="0" animBg="1"/>
      <p:bldP spid="25" grpId="1" animBg="1"/>
      <p:bldP spid="32" grpId="0" animBg="1"/>
      <p:bldP spid="33" grpId="0" animBg="1"/>
      <p:bldP spid="49"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63256"/>
          </a:xfrm>
          <a:solidFill>
            <a:srgbClr val="002060"/>
          </a:solidFill>
          <a:ln>
            <a:solidFill>
              <a:schemeClr val="accent1"/>
            </a:solidFill>
          </a:ln>
        </p:spPr>
        <p:txBody>
          <a:bodyPr>
            <a:normAutofit/>
          </a:bodyPr>
          <a:lstStyle/>
          <a:p>
            <a:r>
              <a:rPr kumimoji="1" lang="en-US" altLang="ja-JP" sz="3600" dirty="0">
                <a:solidFill>
                  <a:srgbClr val="99FF9F"/>
                </a:solidFill>
              </a:rPr>
              <a:t>“</a:t>
            </a:r>
            <a:r>
              <a:rPr kumimoji="1" lang="ja-JP" altLang="en-US" sz="3600" dirty="0">
                <a:solidFill>
                  <a:srgbClr val="99FF9F"/>
                </a:solidFill>
              </a:rPr>
              <a:t>コマンドプロンプト</a:t>
            </a:r>
            <a:r>
              <a:rPr kumimoji="1" lang="en-US" altLang="ja-JP" sz="3600" dirty="0">
                <a:solidFill>
                  <a:srgbClr val="99FF9F"/>
                </a:solidFill>
              </a:rPr>
              <a:t>”</a:t>
            </a:r>
            <a:r>
              <a:rPr kumimoji="1" lang="ja-JP" altLang="en-US" sz="3600" dirty="0" err="1">
                <a:solidFill>
                  <a:srgbClr val="99FF9F"/>
                </a:solidFill>
              </a:rPr>
              <a:t>での</a:t>
            </a:r>
            <a:r>
              <a:rPr lang="ja-JP" altLang="en-US" sz="3600" dirty="0">
                <a:solidFill>
                  <a:srgbClr val="99FF9F"/>
                </a:solidFill>
              </a:rPr>
              <a:t>プログラムの実行</a:t>
            </a:r>
            <a:r>
              <a:rPr kumimoji="1" lang="en-US" altLang="ja-JP" sz="3600" dirty="0">
                <a:solidFill>
                  <a:srgbClr val="99FF9F"/>
                </a:solidFill>
              </a:rPr>
              <a:t> </a:t>
            </a:r>
            <a:endParaRPr kumimoji="1" lang="ja-JP" altLang="en-US" sz="3600" dirty="0">
              <a:solidFill>
                <a:srgbClr val="99FF9F"/>
              </a:solidFill>
            </a:endParaRPr>
          </a:p>
        </p:txBody>
      </p:sp>
      <p:pic>
        <p:nvPicPr>
          <p:cNvPr id="2050" name="Picture 2" descr="Z:\lecture\2016\computer\ppt\第3回資料\hello11.PNG"/>
          <p:cNvPicPr>
            <a:picLocks noChangeAspect="1" noChangeArrowheads="1"/>
          </p:cNvPicPr>
          <p:nvPr/>
        </p:nvPicPr>
        <p:blipFill>
          <a:blip r:embed="rId2"/>
          <a:srcRect/>
          <a:stretch>
            <a:fillRect/>
          </a:stretch>
        </p:blipFill>
        <p:spPr bwMode="auto">
          <a:xfrm>
            <a:off x="736064" y="1273279"/>
            <a:ext cx="7602538" cy="5314950"/>
          </a:xfrm>
          <a:prstGeom prst="rect">
            <a:avLst/>
          </a:prstGeom>
          <a:noFill/>
        </p:spPr>
      </p:pic>
      <p:sp>
        <p:nvSpPr>
          <p:cNvPr id="19" name="テキスト ボックス 18"/>
          <p:cNvSpPr txBox="1"/>
          <p:nvPr/>
        </p:nvSpPr>
        <p:spPr>
          <a:xfrm>
            <a:off x="1448790" y="4310743"/>
            <a:ext cx="2636322" cy="1569660"/>
          </a:xfrm>
          <a:prstGeom prst="rect">
            <a:avLst/>
          </a:prstGeom>
          <a:solidFill>
            <a:schemeClr val="accent6">
              <a:lumMod val="20000"/>
              <a:lumOff val="80000"/>
            </a:schemeClr>
          </a:solidFill>
          <a:ln w="50800">
            <a:solidFill>
              <a:srgbClr val="FF0000"/>
            </a:solidFill>
          </a:ln>
        </p:spPr>
        <p:txBody>
          <a:bodyPr wrap="square" rtlCol="0">
            <a:spAutoFit/>
          </a:bodyPr>
          <a:lstStyle/>
          <a:p>
            <a:r>
              <a:rPr kumimoji="1" lang="ja-JP" altLang="en-US" sz="2400" dirty="0">
                <a:solidFill>
                  <a:srgbClr val="0000FF"/>
                </a:solidFill>
              </a:rPr>
              <a:t>三角マークをクリックして図のように「</a:t>
            </a:r>
            <a:r>
              <a:rPr kumimoji="1" lang="en-US" altLang="ja-JP" sz="2400" dirty="0">
                <a:solidFill>
                  <a:srgbClr val="0000FF"/>
                </a:solidFill>
              </a:rPr>
              <a:t>EX3-1</a:t>
            </a:r>
            <a:r>
              <a:rPr kumimoji="1" lang="ja-JP" altLang="en-US" sz="2400" dirty="0">
                <a:solidFill>
                  <a:srgbClr val="0000FF"/>
                </a:solidFill>
              </a:rPr>
              <a:t>」→「</a:t>
            </a:r>
            <a:r>
              <a:rPr kumimoji="1" lang="en-US" altLang="ja-JP" sz="2400" dirty="0">
                <a:solidFill>
                  <a:srgbClr val="0000FF"/>
                </a:solidFill>
              </a:rPr>
              <a:t>Debug</a:t>
            </a:r>
            <a:r>
              <a:rPr kumimoji="1" lang="ja-JP" altLang="en-US" sz="2400" dirty="0">
                <a:solidFill>
                  <a:srgbClr val="0000FF"/>
                </a:solidFill>
              </a:rPr>
              <a:t>」と開く</a:t>
            </a:r>
          </a:p>
        </p:txBody>
      </p:sp>
      <p:sp>
        <p:nvSpPr>
          <p:cNvPr id="21" name="テキスト ボックス 20"/>
          <p:cNvSpPr txBox="1"/>
          <p:nvPr/>
        </p:nvSpPr>
        <p:spPr>
          <a:xfrm>
            <a:off x="4403766" y="4310743"/>
            <a:ext cx="3018311" cy="830997"/>
          </a:xfrm>
          <a:prstGeom prst="rect">
            <a:avLst/>
          </a:prstGeom>
          <a:solidFill>
            <a:schemeClr val="accent6">
              <a:lumMod val="20000"/>
              <a:lumOff val="80000"/>
            </a:schemeClr>
          </a:solidFill>
          <a:ln w="50800">
            <a:solidFill>
              <a:srgbClr val="FF0000"/>
            </a:solidFill>
          </a:ln>
        </p:spPr>
        <p:txBody>
          <a:bodyPr wrap="square" rtlCol="0">
            <a:spAutoFit/>
          </a:bodyPr>
          <a:lstStyle/>
          <a:p>
            <a:r>
              <a:rPr kumimoji="1" lang="ja-JP" altLang="en-US" sz="2400" dirty="0">
                <a:solidFill>
                  <a:srgbClr val="0000FF"/>
                </a:solidFill>
              </a:rPr>
              <a:t>「</a:t>
            </a:r>
            <a:r>
              <a:rPr kumimoji="1" lang="en-US" altLang="ja-JP" sz="2400" dirty="0">
                <a:solidFill>
                  <a:srgbClr val="0000FF"/>
                </a:solidFill>
              </a:rPr>
              <a:t>EX3-1.exe-[</a:t>
            </a:r>
            <a:r>
              <a:rPr kumimoji="1" lang="en-US" altLang="ja-JP" sz="2400" dirty="0" err="1">
                <a:solidFill>
                  <a:srgbClr val="0000FF"/>
                </a:solidFill>
              </a:rPr>
              <a:t>amd</a:t>
            </a:r>
            <a:r>
              <a:rPr kumimoji="1" lang="en-US" altLang="ja-JP" sz="2400" dirty="0">
                <a:solidFill>
                  <a:srgbClr val="0000FF"/>
                </a:solidFill>
              </a:rPr>
              <a:t>…</a:t>
            </a:r>
            <a:r>
              <a:rPr kumimoji="1" lang="ja-JP" altLang="en-US" sz="2400" dirty="0">
                <a:solidFill>
                  <a:srgbClr val="0000FF"/>
                </a:solidFill>
              </a:rPr>
              <a:t>」</a:t>
            </a:r>
            <a:r>
              <a:rPr lang="ja-JP" altLang="en-US" sz="2400" dirty="0">
                <a:solidFill>
                  <a:srgbClr val="0000FF"/>
                </a:solidFill>
              </a:rPr>
              <a:t>の部分を右クリック</a:t>
            </a:r>
            <a:endParaRPr kumimoji="1" lang="ja-JP" altLang="en-US" sz="2400" dirty="0">
              <a:solidFill>
                <a:srgbClr val="0000FF"/>
              </a:solidFill>
            </a:endParaRPr>
          </a:p>
        </p:txBody>
      </p:sp>
      <p:sp>
        <p:nvSpPr>
          <p:cNvPr id="22" name="テキスト ボックス 21"/>
          <p:cNvSpPr txBox="1"/>
          <p:nvPr/>
        </p:nvSpPr>
        <p:spPr>
          <a:xfrm>
            <a:off x="4403766" y="5294140"/>
            <a:ext cx="3018311" cy="830997"/>
          </a:xfrm>
          <a:prstGeom prst="rect">
            <a:avLst/>
          </a:prstGeom>
          <a:solidFill>
            <a:schemeClr val="accent6">
              <a:lumMod val="20000"/>
              <a:lumOff val="80000"/>
            </a:schemeClr>
          </a:solidFill>
          <a:ln w="50800">
            <a:solidFill>
              <a:srgbClr val="FF0000"/>
            </a:solidFill>
          </a:ln>
        </p:spPr>
        <p:txBody>
          <a:bodyPr wrap="square" rtlCol="0">
            <a:spAutoFit/>
          </a:bodyPr>
          <a:lstStyle/>
          <a:p>
            <a:r>
              <a:rPr kumimoji="1" lang="ja-JP" altLang="en-US" sz="2400" dirty="0">
                <a:solidFill>
                  <a:srgbClr val="0000FF"/>
                </a:solidFill>
              </a:rPr>
              <a:t>「</a:t>
            </a:r>
            <a:r>
              <a:rPr kumimoji="1" lang="en-US" altLang="ja-JP" sz="2400" dirty="0">
                <a:solidFill>
                  <a:srgbClr val="0000FF"/>
                </a:solidFill>
              </a:rPr>
              <a:t>ex3-1</a:t>
            </a:r>
            <a:r>
              <a:rPr kumimoji="1" lang="ja-JP" altLang="en-US" sz="2400" dirty="0">
                <a:solidFill>
                  <a:srgbClr val="0000FF"/>
                </a:solidFill>
              </a:rPr>
              <a:t>」と打ち込んでリターンキーを押す</a:t>
            </a:r>
          </a:p>
        </p:txBody>
      </p:sp>
      <p:pic>
        <p:nvPicPr>
          <p:cNvPr id="2051" name="Picture 3" descr="Z:\lecture\2016\computer\ppt\第3回資料\hello12.PNG"/>
          <p:cNvPicPr>
            <a:picLocks noChangeAspect="1" noChangeArrowheads="1"/>
          </p:cNvPicPr>
          <p:nvPr/>
        </p:nvPicPr>
        <p:blipFill>
          <a:blip r:embed="rId3"/>
          <a:srcRect/>
          <a:stretch>
            <a:fillRect/>
          </a:stretch>
        </p:blipFill>
        <p:spPr bwMode="auto">
          <a:xfrm>
            <a:off x="2404032" y="1674421"/>
            <a:ext cx="6450012" cy="4695825"/>
          </a:xfrm>
          <a:prstGeom prst="rect">
            <a:avLst/>
          </a:prstGeom>
          <a:noFill/>
        </p:spPr>
      </p:pic>
      <p:sp>
        <p:nvSpPr>
          <p:cNvPr id="23" name="円/楕円 22"/>
          <p:cNvSpPr/>
          <p:nvPr/>
        </p:nvSpPr>
        <p:spPr>
          <a:xfrm>
            <a:off x="2196935" y="4678878"/>
            <a:ext cx="1425039" cy="615262"/>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p:cTn id="19" dur="500" fill="hold"/>
                                        <p:tgtEl>
                                          <p:spTgt spid="2051"/>
                                        </p:tgtEl>
                                        <p:attrNameLst>
                                          <p:attrName>ppt_w</p:attrName>
                                        </p:attrNameLst>
                                      </p:cBhvr>
                                      <p:tavLst>
                                        <p:tav tm="0">
                                          <p:val>
                                            <p:fltVal val="0"/>
                                          </p:val>
                                        </p:tav>
                                        <p:tav tm="100000">
                                          <p:val>
                                            <p:strVal val="#ppt_w"/>
                                          </p:val>
                                        </p:tav>
                                      </p:tavLst>
                                    </p:anim>
                                    <p:anim calcmode="lin" valueType="num">
                                      <p:cBhvr>
                                        <p:cTn id="20" dur="500" fill="hold"/>
                                        <p:tgtEl>
                                          <p:spTgt spid="2051"/>
                                        </p:tgtEl>
                                        <p:attrNameLst>
                                          <p:attrName>ppt_h</p:attrName>
                                        </p:attrNameLst>
                                      </p:cBhvr>
                                      <p:tavLst>
                                        <p:tav tm="0">
                                          <p:val>
                                            <p:fltVal val="0"/>
                                          </p:val>
                                        </p:tav>
                                        <p:tav tm="100000">
                                          <p:val>
                                            <p:strVal val="#ppt_h"/>
                                          </p:val>
                                        </p:tav>
                                      </p:tavLst>
                                    </p:anim>
                                    <p:animEffect transition="in" filter="fade">
                                      <p:cBhvr>
                                        <p:cTn id="21" dur="500"/>
                                        <p:tgtEl>
                                          <p:spTgt spid="205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コンピュータープログラミング</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869180"/>
          </a:xfrm>
          <a:ln>
            <a:solidFill>
              <a:schemeClr val="accent1"/>
            </a:solidFill>
          </a:ln>
        </p:spPr>
        <p:txBody>
          <a:bodyPr>
            <a:normAutofit lnSpcReduction="10000"/>
          </a:bodyPr>
          <a:lstStyle/>
          <a:p>
            <a:pPr>
              <a:buFont typeface="Wingdings" pitchFamily="2" charset="2"/>
              <a:buChar char="Ø"/>
            </a:pPr>
            <a:r>
              <a:rPr kumimoji="1" lang="ja-JP" altLang="en-US" dirty="0"/>
              <a:t>コンピューター</a:t>
            </a:r>
            <a:r>
              <a:rPr lang="ja-JP" altLang="en-US" dirty="0"/>
              <a:t>に何か作業をやらせるとき、コンピューターと人間は互いの言葉がわかりません</a:t>
            </a:r>
            <a:endParaRPr lang="en-US" altLang="ja-JP" dirty="0"/>
          </a:p>
          <a:p>
            <a:pPr>
              <a:buFont typeface="Wingdings" pitchFamily="2" charset="2"/>
              <a:buChar char="Ø"/>
            </a:pPr>
            <a:r>
              <a:rPr lang="ja-JP" altLang="en-US" dirty="0"/>
              <a:t>人間がコンピューターにやらせたいことを人間の言葉で書き、それをコンピューターに理解できる言葉に変換するのが「コンパイル」という作業です</a:t>
            </a:r>
            <a:endParaRPr lang="en-US" altLang="ja-JP" dirty="0"/>
          </a:p>
          <a:p>
            <a:pPr>
              <a:buFont typeface="Wingdings" pitchFamily="2" charset="2"/>
              <a:buChar char="Ø"/>
            </a:pPr>
            <a:r>
              <a:rPr lang="ja-JP" altLang="en-US" dirty="0"/>
              <a:t>「アプリ」、「ソフト」、「プログラム」</a:t>
            </a:r>
            <a:r>
              <a:rPr lang="en-US" altLang="ja-JP" dirty="0"/>
              <a:t>‥‥</a:t>
            </a:r>
            <a:r>
              <a:rPr lang="ja-JP" altLang="en-US" dirty="0"/>
              <a:t>はコンピューターが理解できる言葉で書かれた指示内容の記録の総称です</a:t>
            </a:r>
            <a:endParaRPr kumimoji="1" lang="en-US" altLang="ja-JP" dirty="0"/>
          </a:p>
          <a:p>
            <a:pPr lvl="1">
              <a:buFont typeface="Wingdings" pitchFamily="2" charset="2"/>
              <a:buChar char="Ø"/>
            </a:pP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 2"/>
          <p:cNvSpPr>
            <a:spLocks noGrp="1"/>
          </p:cNvSpPr>
          <p:nvPr>
            <p:ph idx="1"/>
          </p:nvPr>
        </p:nvSpPr>
        <p:spPr>
          <a:xfrm>
            <a:off x="457200" y="1600200"/>
            <a:ext cx="8229600" cy="4869180"/>
          </a:xfrm>
          <a:ln>
            <a:solidFill>
              <a:schemeClr val="accent1"/>
            </a:solidFill>
          </a:ln>
        </p:spPr>
        <p:txBody>
          <a:bodyPr>
            <a:normAutofit/>
          </a:bodyPr>
          <a:lstStyle/>
          <a:p>
            <a:pPr>
              <a:buFont typeface="Wingdings" pitchFamily="2" charset="2"/>
              <a:buChar char="Ø"/>
            </a:pPr>
            <a:r>
              <a:rPr lang="ja-JP" altLang="en-US" dirty="0"/>
              <a:t>日本語設定の第</a:t>
            </a:r>
            <a:r>
              <a:rPr lang="en-US" altLang="ja-JP" dirty="0"/>
              <a:t>2</a:t>
            </a:r>
            <a:r>
              <a:rPr lang="ja-JP" altLang="en-US" dirty="0"/>
              <a:t>段階目の設定をします</a:t>
            </a:r>
            <a:endParaRPr lang="en-US" altLang="ja-JP" dirty="0"/>
          </a:p>
          <a:p>
            <a:pPr>
              <a:buFont typeface="Wingdings" pitchFamily="2" charset="2"/>
              <a:buChar char="Ø"/>
            </a:pPr>
            <a:r>
              <a:rPr lang="ja-JP" altLang="en-US" dirty="0"/>
              <a:t>第２段階目の設定は「プロジェクト」に対する設定なので、プロジェクトを作成しないと設定することができません</a:t>
            </a:r>
            <a:endParaRPr lang="en-US" altLang="ja-JP" dirty="0"/>
          </a:p>
          <a:p>
            <a:pPr>
              <a:buFont typeface="Wingdings" pitchFamily="2" charset="2"/>
              <a:buChar char="Ø"/>
            </a:pPr>
            <a:r>
              <a:rPr lang="ja-JP" altLang="en-US" dirty="0"/>
              <a:t>第２段階目の設定は新しく「プロジェクト」を作成するごとに行う必要があります</a:t>
            </a:r>
            <a:endParaRPr kumimoji="1" lang="en-US" altLang="ja-JP" dirty="0"/>
          </a:p>
          <a:p>
            <a:pPr lvl="1">
              <a:buFont typeface="Wingdings" pitchFamily="2" charset="2"/>
              <a:buChar char="Ø"/>
            </a:pPr>
            <a:endParaRPr kumimoji="1" lang="ja-JP" altLang="en-US" dirty="0"/>
          </a:p>
        </p:txBody>
      </p:sp>
      <p:sp>
        <p:nvSpPr>
          <p:cNvPr id="2" name="タイトル 1"/>
          <p:cNvSpPr>
            <a:spLocks noGrp="1"/>
          </p:cNvSpPr>
          <p:nvPr>
            <p:ph type="title"/>
          </p:nvPr>
        </p:nvSpPr>
        <p:spPr>
          <a:xfrm>
            <a:off x="0" y="0"/>
            <a:ext cx="9144000" cy="1063256"/>
          </a:xfrm>
          <a:solidFill>
            <a:srgbClr val="002060"/>
          </a:solidFill>
          <a:ln>
            <a:solidFill>
              <a:schemeClr val="accent1"/>
            </a:solidFill>
          </a:ln>
        </p:spPr>
        <p:txBody>
          <a:bodyPr>
            <a:normAutofit/>
          </a:bodyPr>
          <a:lstStyle/>
          <a:p>
            <a:r>
              <a:rPr lang="ja-JP" altLang="en-US" dirty="0">
                <a:solidFill>
                  <a:srgbClr val="99FF9F"/>
                </a:solidFill>
              </a:rPr>
              <a:t>エクリプスの「日本語設定その</a:t>
            </a:r>
            <a:r>
              <a:rPr lang="en-US" altLang="ja-JP" dirty="0">
                <a:solidFill>
                  <a:srgbClr val="99FF9F"/>
                </a:solidFill>
              </a:rPr>
              <a:t>2</a:t>
            </a:r>
            <a:r>
              <a:rPr lang="ja-JP" altLang="en-US" dirty="0">
                <a:solidFill>
                  <a:srgbClr val="99FF9F"/>
                </a:solidFill>
              </a:rPr>
              <a:t>」</a:t>
            </a:r>
            <a:endParaRPr kumimoji="1" lang="ja-JP" altLang="en-US" dirty="0">
              <a:solidFill>
                <a:srgbClr val="99FF9F"/>
              </a:solidFill>
            </a:endParaRPr>
          </a:p>
        </p:txBody>
      </p:sp>
      <p:pic>
        <p:nvPicPr>
          <p:cNvPr id="1026" name="Picture 2" descr="Z:\lecture\2016\computer\ppt\第3回資料\hello4.PNG"/>
          <p:cNvPicPr>
            <a:picLocks noChangeAspect="1" noChangeArrowheads="1"/>
          </p:cNvPicPr>
          <p:nvPr/>
        </p:nvPicPr>
        <p:blipFill>
          <a:blip r:embed="rId2"/>
          <a:srcRect/>
          <a:stretch>
            <a:fillRect/>
          </a:stretch>
        </p:blipFill>
        <p:spPr bwMode="auto">
          <a:xfrm>
            <a:off x="1301527" y="1258784"/>
            <a:ext cx="6807515" cy="5418577"/>
          </a:xfrm>
          <a:prstGeom prst="rect">
            <a:avLst/>
          </a:prstGeom>
          <a:noFill/>
        </p:spPr>
      </p:pic>
      <p:sp>
        <p:nvSpPr>
          <p:cNvPr id="14" name="円/楕円 13"/>
          <p:cNvSpPr/>
          <p:nvPr/>
        </p:nvSpPr>
        <p:spPr>
          <a:xfrm>
            <a:off x="1301527" y="2481943"/>
            <a:ext cx="990411" cy="451262"/>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57200" y="3135223"/>
            <a:ext cx="2612571" cy="830997"/>
          </a:xfrm>
          <a:prstGeom prst="rect">
            <a:avLst/>
          </a:prstGeom>
          <a:solidFill>
            <a:schemeClr val="accent6">
              <a:lumMod val="20000"/>
              <a:lumOff val="80000"/>
            </a:schemeClr>
          </a:solidFill>
          <a:ln w="50800">
            <a:solidFill>
              <a:srgbClr val="FF0000"/>
            </a:solidFill>
          </a:ln>
        </p:spPr>
        <p:txBody>
          <a:bodyPr wrap="square" rtlCol="0">
            <a:spAutoFit/>
          </a:bodyPr>
          <a:lstStyle/>
          <a:p>
            <a:r>
              <a:rPr kumimoji="1" lang="ja-JP" altLang="en-US" sz="2400" dirty="0">
                <a:solidFill>
                  <a:srgbClr val="0000FF"/>
                </a:solidFill>
              </a:rPr>
              <a:t>右クリックして「プロパティ」を選択</a:t>
            </a:r>
          </a:p>
        </p:txBody>
      </p:sp>
      <p:pic>
        <p:nvPicPr>
          <p:cNvPr id="1027" name="Picture 3" descr="Z:\lecture\2016\computer\ppt\第3回資料\hello6.PNG"/>
          <p:cNvPicPr>
            <a:picLocks noChangeAspect="1" noChangeArrowheads="1"/>
          </p:cNvPicPr>
          <p:nvPr/>
        </p:nvPicPr>
        <p:blipFill>
          <a:blip r:embed="rId3"/>
          <a:srcRect/>
          <a:stretch>
            <a:fillRect/>
          </a:stretch>
        </p:blipFill>
        <p:spPr bwMode="auto">
          <a:xfrm>
            <a:off x="1776400" y="1600200"/>
            <a:ext cx="6910400" cy="4715534"/>
          </a:xfrm>
          <a:prstGeom prst="rect">
            <a:avLst/>
          </a:prstGeom>
          <a:noFill/>
        </p:spPr>
      </p:pic>
      <p:sp>
        <p:nvSpPr>
          <p:cNvPr id="19" name="円/楕円 18"/>
          <p:cNvSpPr/>
          <p:nvPr/>
        </p:nvSpPr>
        <p:spPr>
          <a:xfrm>
            <a:off x="1776400" y="2160000"/>
            <a:ext cx="1002426" cy="427512"/>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016379" y="2719724"/>
            <a:ext cx="2902478" cy="830997"/>
          </a:xfrm>
          <a:prstGeom prst="rect">
            <a:avLst/>
          </a:prstGeom>
          <a:solidFill>
            <a:schemeClr val="accent6">
              <a:lumMod val="20000"/>
              <a:lumOff val="80000"/>
            </a:schemeClr>
          </a:solidFill>
          <a:ln w="50800">
            <a:solidFill>
              <a:srgbClr val="FF0000"/>
            </a:solidFill>
          </a:ln>
        </p:spPr>
        <p:txBody>
          <a:bodyPr wrap="square" rtlCol="0">
            <a:spAutoFit/>
          </a:bodyPr>
          <a:lstStyle/>
          <a:p>
            <a:r>
              <a:rPr kumimoji="1" lang="ja-JP" altLang="en-US" sz="2400" dirty="0">
                <a:solidFill>
                  <a:srgbClr val="0000FF"/>
                </a:solidFill>
              </a:rPr>
              <a:t>「</a:t>
            </a:r>
            <a:r>
              <a:rPr kumimoji="1" lang="en-US" altLang="ja-JP" sz="2400" dirty="0">
                <a:solidFill>
                  <a:srgbClr val="0000FF"/>
                </a:solidFill>
              </a:rPr>
              <a:t>C/C++</a:t>
            </a:r>
            <a:r>
              <a:rPr kumimoji="1" lang="ja-JP" altLang="en-US" sz="2400" dirty="0">
                <a:solidFill>
                  <a:srgbClr val="0000FF"/>
                </a:solidFill>
              </a:rPr>
              <a:t>ビルド」の「＞」マークをクリック</a:t>
            </a:r>
          </a:p>
        </p:txBody>
      </p:sp>
      <p:pic>
        <p:nvPicPr>
          <p:cNvPr id="1028" name="Picture 4" descr="Z:\lecture\2016\computer\ppt\第3回資料\hello7.PNG"/>
          <p:cNvPicPr>
            <a:picLocks noChangeAspect="1" noChangeArrowheads="1"/>
          </p:cNvPicPr>
          <p:nvPr/>
        </p:nvPicPr>
        <p:blipFill>
          <a:blip r:embed="rId4"/>
          <a:srcRect/>
          <a:stretch>
            <a:fillRect/>
          </a:stretch>
        </p:blipFill>
        <p:spPr bwMode="auto">
          <a:xfrm>
            <a:off x="1615044" y="1548077"/>
            <a:ext cx="7373380" cy="4921303"/>
          </a:xfrm>
          <a:prstGeom prst="rect">
            <a:avLst/>
          </a:prstGeom>
          <a:noFill/>
          <a:ln>
            <a:noFill/>
          </a:ln>
        </p:spPr>
      </p:pic>
      <p:sp>
        <p:nvSpPr>
          <p:cNvPr id="21" name="円/楕円 20"/>
          <p:cNvSpPr/>
          <p:nvPr/>
        </p:nvSpPr>
        <p:spPr>
          <a:xfrm>
            <a:off x="1776400" y="2481943"/>
            <a:ext cx="753044" cy="237781"/>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615044" y="2933205"/>
            <a:ext cx="1107996" cy="461665"/>
          </a:xfrm>
          <a:prstGeom prst="rect">
            <a:avLst/>
          </a:prstGeom>
          <a:solidFill>
            <a:schemeClr val="accent6">
              <a:lumMod val="20000"/>
              <a:lumOff val="80000"/>
            </a:schemeClr>
          </a:solidFill>
          <a:ln w="50800">
            <a:solidFill>
              <a:srgbClr val="FF0000"/>
            </a:solidFill>
          </a:ln>
        </p:spPr>
        <p:txBody>
          <a:bodyPr wrap="none" rtlCol="0">
            <a:spAutoFit/>
          </a:bodyPr>
          <a:lstStyle/>
          <a:p>
            <a:r>
              <a:rPr kumimoji="1" lang="ja-JP" altLang="en-US" sz="2400" dirty="0">
                <a:solidFill>
                  <a:srgbClr val="0000FF"/>
                </a:solidFill>
              </a:rPr>
              <a:t>「設定」</a:t>
            </a:r>
          </a:p>
        </p:txBody>
      </p:sp>
      <p:sp>
        <p:nvSpPr>
          <p:cNvPr id="23" name="円/楕円 22"/>
          <p:cNvSpPr/>
          <p:nvPr/>
        </p:nvSpPr>
        <p:spPr>
          <a:xfrm>
            <a:off x="3069771" y="2820594"/>
            <a:ext cx="1181595" cy="461665"/>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234841" y="2251110"/>
            <a:ext cx="1978427" cy="461665"/>
          </a:xfrm>
          <a:prstGeom prst="rect">
            <a:avLst/>
          </a:prstGeom>
          <a:solidFill>
            <a:schemeClr val="accent6">
              <a:lumMod val="20000"/>
              <a:lumOff val="80000"/>
            </a:schemeClr>
          </a:solidFill>
          <a:ln w="50800">
            <a:solidFill>
              <a:srgbClr val="FF0000"/>
            </a:solidFill>
          </a:ln>
        </p:spPr>
        <p:txBody>
          <a:bodyPr wrap="none" rtlCol="0">
            <a:spAutoFit/>
          </a:bodyPr>
          <a:lstStyle/>
          <a:p>
            <a:r>
              <a:rPr kumimoji="1" lang="ja-JP" altLang="en-US" sz="2400" dirty="0">
                <a:solidFill>
                  <a:srgbClr val="0000FF"/>
                </a:solidFill>
              </a:rPr>
              <a:t>「ツール設定」</a:t>
            </a:r>
          </a:p>
        </p:txBody>
      </p:sp>
      <p:sp>
        <p:nvSpPr>
          <p:cNvPr id="25" name="円/楕円 24"/>
          <p:cNvSpPr/>
          <p:nvPr/>
        </p:nvSpPr>
        <p:spPr>
          <a:xfrm>
            <a:off x="3657600" y="4429496"/>
            <a:ext cx="807522" cy="510639"/>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309739" y="5112000"/>
            <a:ext cx="1391728" cy="461665"/>
          </a:xfrm>
          <a:prstGeom prst="rect">
            <a:avLst/>
          </a:prstGeom>
          <a:solidFill>
            <a:schemeClr val="accent6">
              <a:lumMod val="20000"/>
              <a:lumOff val="80000"/>
            </a:schemeClr>
          </a:solidFill>
          <a:ln w="50800">
            <a:solidFill>
              <a:srgbClr val="FF0000"/>
            </a:solidFill>
          </a:ln>
        </p:spPr>
        <p:txBody>
          <a:bodyPr wrap="none" rtlCol="0">
            <a:spAutoFit/>
          </a:bodyPr>
          <a:lstStyle/>
          <a:p>
            <a:r>
              <a:rPr kumimoji="1" lang="ja-JP" altLang="en-US" sz="2400" dirty="0">
                <a:solidFill>
                  <a:srgbClr val="0000FF"/>
                </a:solidFill>
              </a:rPr>
              <a:t>「その他」</a:t>
            </a:r>
          </a:p>
        </p:txBody>
      </p:sp>
      <p:sp>
        <p:nvSpPr>
          <p:cNvPr id="27" name="円/楕円 26"/>
          <p:cNvSpPr/>
          <p:nvPr/>
        </p:nvSpPr>
        <p:spPr>
          <a:xfrm>
            <a:off x="5213268" y="3051427"/>
            <a:ext cx="3775156" cy="629255"/>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514892" y="3785973"/>
            <a:ext cx="3320350" cy="2308324"/>
          </a:xfrm>
          <a:prstGeom prst="rect">
            <a:avLst/>
          </a:prstGeom>
          <a:solidFill>
            <a:schemeClr val="accent6">
              <a:lumMod val="20000"/>
              <a:lumOff val="80000"/>
            </a:schemeClr>
          </a:solidFill>
          <a:ln w="50800">
            <a:solidFill>
              <a:srgbClr val="FF0000"/>
            </a:solidFill>
          </a:ln>
        </p:spPr>
        <p:txBody>
          <a:bodyPr wrap="square" rtlCol="0">
            <a:spAutoFit/>
          </a:bodyPr>
          <a:lstStyle/>
          <a:p>
            <a:r>
              <a:rPr kumimoji="1" lang="ja-JP" altLang="en-US" sz="2400" dirty="0">
                <a:solidFill>
                  <a:srgbClr val="0000FF"/>
                </a:solidFill>
              </a:rPr>
              <a:t>ここに書き加える</a:t>
            </a:r>
            <a:endParaRPr kumimoji="1" lang="en-US" altLang="ja-JP" sz="2400" dirty="0">
              <a:solidFill>
                <a:srgbClr val="0000FF"/>
              </a:solidFill>
            </a:endParaRPr>
          </a:p>
          <a:p>
            <a:r>
              <a:rPr lang="ja-JP" altLang="en-US" sz="2400" dirty="0">
                <a:solidFill>
                  <a:srgbClr val="0000FF"/>
                </a:solidFill>
              </a:rPr>
              <a:t>「</a:t>
            </a:r>
            <a:r>
              <a:rPr lang="en-US" altLang="ja-JP" sz="2400" dirty="0">
                <a:solidFill>
                  <a:srgbClr val="0000FF"/>
                </a:solidFill>
              </a:rPr>
              <a:t>-c -</a:t>
            </a:r>
            <a:r>
              <a:rPr lang="en-US" altLang="ja-JP" sz="2400" dirty="0" err="1">
                <a:solidFill>
                  <a:srgbClr val="0000FF"/>
                </a:solidFill>
              </a:rPr>
              <a:t>fmessage</a:t>
            </a:r>
            <a:r>
              <a:rPr lang="en-US" altLang="ja-JP" sz="2400" dirty="0">
                <a:solidFill>
                  <a:srgbClr val="0000FF"/>
                </a:solidFill>
              </a:rPr>
              <a:t>-length=0</a:t>
            </a:r>
            <a:r>
              <a:rPr lang="ja-JP" altLang="en-US" sz="2400" dirty="0">
                <a:solidFill>
                  <a:srgbClr val="0000FF"/>
                </a:solidFill>
              </a:rPr>
              <a:t>」</a:t>
            </a:r>
            <a:endParaRPr lang="en-US" altLang="ja-JP" sz="2400" dirty="0">
              <a:solidFill>
                <a:srgbClr val="0000FF"/>
              </a:solidFill>
            </a:endParaRPr>
          </a:p>
          <a:p>
            <a:r>
              <a:rPr lang="en-US" altLang="ja-JP" sz="2400" dirty="0">
                <a:solidFill>
                  <a:srgbClr val="0000FF"/>
                </a:solidFill>
              </a:rPr>
              <a:t>                   </a:t>
            </a:r>
            <a:r>
              <a:rPr lang="ja-JP" altLang="en-US" sz="2400" dirty="0">
                <a:solidFill>
                  <a:srgbClr val="0000FF"/>
                </a:solidFill>
              </a:rPr>
              <a:t>⇩</a:t>
            </a:r>
            <a:endParaRPr lang="en-US" altLang="ja-JP" sz="2400" dirty="0">
              <a:solidFill>
                <a:srgbClr val="0000FF"/>
              </a:solidFill>
            </a:endParaRPr>
          </a:p>
          <a:p>
            <a:r>
              <a:rPr lang="ja-JP" altLang="en-US" sz="2400" dirty="0">
                <a:solidFill>
                  <a:srgbClr val="0000FF"/>
                </a:solidFill>
              </a:rPr>
              <a:t>「</a:t>
            </a:r>
            <a:r>
              <a:rPr lang="en-US" altLang="ja-JP" sz="2400" dirty="0">
                <a:solidFill>
                  <a:srgbClr val="0000FF"/>
                </a:solidFill>
              </a:rPr>
              <a:t>-c -</a:t>
            </a:r>
            <a:r>
              <a:rPr lang="en-US" altLang="ja-JP" sz="2400" dirty="0" err="1">
                <a:solidFill>
                  <a:srgbClr val="0000FF"/>
                </a:solidFill>
              </a:rPr>
              <a:t>fmessage</a:t>
            </a:r>
            <a:r>
              <a:rPr lang="en-US" altLang="ja-JP" sz="2400" dirty="0">
                <a:solidFill>
                  <a:srgbClr val="0000FF"/>
                </a:solidFill>
              </a:rPr>
              <a:t>-length=0</a:t>
            </a:r>
            <a:r>
              <a:rPr lang="ja-JP" altLang="en-US" sz="2400" dirty="0">
                <a:solidFill>
                  <a:srgbClr val="0000FF"/>
                </a:solidFill>
              </a:rPr>
              <a:t> </a:t>
            </a:r>
            <a:endParaRPr lang="en-US" altLang="ja-JP" sz="2400" dirty="0">
              <a:solidFill>
                <a:srgbClr val="0000FF"/>
              </a:solidFill>
            </a:endParaRPr>
          </a:p>
          <a:p>
            <a:r>
              <a:rPr lang="en-US" altLang="ja-JP" sz="2400" dirty="0">
                <a:solidFill>
                  <a:srgbClr val="FF0000"/>
                </a:solidFill>
              </a:rPr>
              <a:t>--input-</a:t>
            </a:r>
            <a:r>
              <a:rPr lang="en-US" altLang="ja-JP" sz="2400" dirty="0" err="1">
                <a:solidFill>
                  <a:srgbClr val="FF0000"/>
                </a:solidFill>
              </a:rPr>
              <a:t>charset</a:t>
            </a:r>
            <a:r>
              <a:rPr lang="en-US" altLang="ja-JP" sz="2400" dirty="0">
                <a:solidFill>
                  <a:srgbClr val="FF0000"/>
                </a:solidFill>
              </a:rPr>
              <a:t>=cp932 </a:t>
            </a:r>
          </a:p>
          <a:p>
            <a:r>
              <a:rPr lang="en-US" altLang="ja-JP" sz="2400" dirty="0">
                <a:solidFill>
                  <a:srgbClr val="FF0000"/>
                </a:solidFill>
              </a:rPr>
              <a:t>--exec-</a:t>
            </a:r>
            <a:r>
              <a:rPr lang="en-US" altLang="ja-JP" sz="2400" dirty="0" err="1">
                <a:solidFill>
                  <a:srgbClr val="FF0000"/>
                </a:solidFill>
              </a:rPr>
              <a:t>charset</a:t>
            </a:r>
            <a:r>
              <a:rPr lang="en-US" altLang="ja-JP" sz="2400" dirty="0">
                <a:solidFill>
                  <a:srgbClr val="FF0000"/>
                </a:solidFill>
              </a:rPr>
              <a:t>=cp932</a:t>
            </a:r>
            <a:r>
              <a:rPr lang="ja-JP" altLang="en-US" sz="2400" dirty="0">
                <a:solidFill>
                  <a:srgbClr val="0000FF"/>
                </a:solidFill>
              </a:rPr>
              <a:t>」</a:t>
            </a:r>
          </a:p>
        </p:txBody>
      </p:sp>
      <p:sp>
        <p:nvSpPr>
          <p:cNvPr id="29" name="円/楕円 28"/>
          <p:cNvSpPr/>
          <p:nvPr/>
        </p:nvSpPr>
        <p:spPr>
          <a:xfrm>
            <a:off x="3309739" y="3282259"/>
            <a:ext cx="1391728" cy="268462"/>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2810220" y="3682823"/>
            <a:ext cx="2217274" cy="461665"/>
          </a:xfrm>
          <a:prstGeom prst="rect">
            <a:avLst/>
          </a:prstGeom>
          <a:solidFill>
            <a:schemeClr val="accent6">
              <a:lumMod val="20000"/>
              <a:lumOff val="80000"/>
            </a:schemeClr>
          </a:solidFill>
          <a:ln w="50800">
            <a:solidFill>
              <a:srgbClr val="FF0000"/>
            </a:solidFill>
          </a:ln>
        </p:spPr>
        <p:txBody>
          <a:bodyPr wrap="none" rtlCol="0">
            <a:spAutoFit/>
          </a:bodyPr>
          <a:lstStyle/>
          <a:p>
            <a:r>
              <a:rPr lang="ja-JP" altLang="en-US" sz="2400" dirty="0">
                <a:solidFill>
                  <a:srgbClr val="0000FF"/>
                </a:solidFill>
              </a:rPr>
              <a:t>「</a:t>
            </a:r>
            <a:r>
              <a:rPr lang="en-US" altLang="ja-JP" sz="2400" dirty="0">
                <a:solidFill>
                  <a:srgbClr val="0000FF"/>
                </a:solidFill>
              </a:rPr>
              <a:t>GCC Compiler</a:t>
            </a:r>
            <a:r>
              <a:rPr lang="ja-JP" altLang="en-US" sz="2400" dirty="0">
                <a:solidFill>
                  <a:srgbClr val="0000FF"/>
                </a:solidFill>
              </a:rPr>
              <a:t>」</a:t>
            </a:r>
            <a:endParaRPr kumimoji="1" lang="ja-JP" altLang="en-US" sz="2400" dirty="0">
              <a:solidFill>
                <a:srgbClr val="0000FF"/>
              </a:solidFill>
            </a:endParaRPr>
          </a:p>
        </p:txBody>
      </p:sp>
      <p:sp>
        <p:nvSpPr>
          <p:cNvPr id="3" name="正方形/長方形 2">
            <a:extLst>
              <a:ext uri="{FF2B5EF4-FFF2-40B4-BE49-F238E27FC236}">
                <a16:creationId xmlns:a16="http://schemas.microsoft.com/office/drawing/2014/main" id="{6F7D6767-5A8E-443F-9D21-F8D8693DDA28}"/>
              </a:ext>
            </a:extLst>
          </p:cNvPr>
          <p:cNvSpPr/>
          <p:nvPr/>
        </p:nvSpPr>
        <p:spPr>
          <a:xfrm>
            <a:off x="8524422" y="4984894"/>
            <a:ext cx="96910" cy="221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429B0FB5-EAB2-47CD-B975-429082EFC26F}"/>
              </a:ext>
            </a:extLst>
          </p:cNvPr>
          <p:cNvSpPr/>
          <p:nvPr/>
        </p:nvSpPr>
        <p:spPr>
          <a:xfrm>
            <a:off x="8396302" y="5352228"/>
            <a:ext cx="96910" cy="221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D35C9A90-A435-447C-914F-ACAD9120059C}"/>
              </a:ext>
            </a:extLst>
          </p:cNvPr>
          <p:cNvSpPr txBox="1"/>
          <p:nvPr/>
        </p:nvSpPr>
        <p:spPr>
          <a:xfrm>
            <a:off x="5873114" y="3666154"/>
            <a:ext cx="3127203" cy="1200329"/>
          </a:xfrm>
          <a:prstGeom prst="rect">
            <a:avLst/>
          </a:prstGeom>
          <a:solidFill>
            <a:schemeClr val="accent6">
              <a:lumMod val="20000"/>
              <a:lumOff val="80000"/>
            </a:schemeClr>
          </a:solidFill>
          <a:ln w="50800">
            <a:solidFill>
              <a:srgbClr val="FF0000"/>
            </a:solidFill>
          </a:ln>
        </p:spPr>
        <p:txBody>
          <a:bodyPr wrap="none" rtlCol="0">
            <a:spAutoFit/>
          </a:bodyPr>
          <a:lstStyle/>
          <a:p>
            <a:r>
              <a:rPr lang="ja-JP" altLang="en-US" sz="2400" dirty="0">
                <a:solidFill>
                  <a:srgbClr val="0000FF"/>
                </a:solidFill>
              </a:rPr>
              <a:t>半角スペースで区切る</a:t>
            </a:r>
            <a:endParaRPr lang="en-US" altLang="ja-JP" sz="2400" dirty="0">
              <a:solidFill>
                <a:srgbClr val="0000FF"/>
              </a:solidFill>
            </a:endParaRPr>
          </a:p>
          <a:p>
            <a:r>
              <a:rPr lang="en-US" altLang="ja-JP" sz="2400" dirty="0">
                <a:solidFill>
                  <a:srgbClr val="0000FF"/>
                </a:solidFill>
                <a:hlinkClick r:id="rId5"/>
              </a:rPr>
              <a:t>http://web.tuat.ac.jp/</a:t>
            </a:r>
            <a:endParaRPr lang="en-US" altLang="ja-JP" sz="2400" dirty="0">
              <a:solidFill>
                <a:srgbClr val="0000FF"/>
              </a:solidFill>
            </a:endParaRPr>
          </a:p>
          <a:p>
            <a:r>
              <a:rPr lang="en-US" altLang="ja-JP" sz="2400" dirty="0">
                <a:solidFill>
                  <a:srgbClr val="0000FF"/>
                </a:solidFill>
              </a:rPr>
              <a:t>~muroo/computer.html</a:t>
            </a:r>
          </a:p>
        </p:txBody>
      </p:sp>
      <p:sp>
        <p:nvSpPr>
          <p:cNvPr id="33" name="テキスト ボックス 32">
            <a:extLst>
              <a:ext uri="{FF2B5EF4-FFF2-40B4-BE49-F238E27FC236}">
                <a16:creationId xmlns:a16="http://schemas.microsoft.com/office/drawing/2014/main" id="{2DCD1C50-46B0-4F9D-80D9-EBF56741200B}"/>
              </a:ext>
            </a:extLst>
          </p:cNvPr>
          <p:cNvSpPr txBox="1"/>
          <p:nvPr/>
        </p:nvSpPr>
        <p:spPr>
          <a:xfrm>
            <a:off x="1776400" y="2251110"/>
            <a:ext cx="6094368" cy="2308324"/>
          </a:xfrm>
          <a:prstGeom prst="rect">
            <a:avLst/>
          </a:prstGeom>
          <a:solidFill>
            <a:srgbClr val="FFFF00"/>
          </a:solidFill>
          <a:ln w="50800">
            <a:solidFill>
              <a:srgbClr val="7030A0"/>
            </a:solidFill>
          </a:ln>
        </p:spPr>
        <p:txBody>
          <a:bodyPr wrap="square" rtlCol="0">
            <a:spAutoFit/>
          </a:bodyPr>
          <a:lstStyle/>
          <a:p>
            <a:r>
              <a:rPr kumimoji="1" lang="ja-JP" altLang="en-US" sz="4800" dirty="0">
                <a:solidFill>
                  <a:srgbClr val="0000FF"/>
                </a:solidFill>
                <a:latin typeface="HGP創英角ﾎﾟｯﾌﾟ体" pitchFamily="50" charset="-128"/>
                <a:ea typeface="HGP創英角ﾎﾟｯﾌﾟ体" pitchFamily="50" charset="-128"/>
              </a:rPr>
              <a:t>「</a:t>
            </a:r>
            <a:r>
              <a:rPr kumimoji="1" lang="en-US" altLang="ja-JP" sz="4800" dirty="0">
                <a:solidFill>
                  <a:srgbClr val="0000FF"/>
                </a:solidFill>
                <a:latin typeface="HGP創英角ﾎﾟｯﾌﾟ体" pitchFamily="50" charset="-128"/>
                <a:ea typeface="HGP創英角ﾎﾟｯﾌﾟ体" pitchFamily="50" charset="-128"/>
              </a:rPr>
              <a:t>Hello World!</a:t>
            </a:r>
            <a:r>
              <a:rPr kumimoji="1" lang="ja-JP" altLang="en-US" sz="4800" dirty="0">
                <a:solidFill>
                  <a:srgbClr val="0000FF"/>
                </a:solidFill>
                <a:latin typeface="HGP創英角ﾎﾟｯﾌﾟ体" pitchFamily="50" charset="-128"/>
                <a:ea typeface="HGP創英角ﾎﾟｯﾌﾟ体" pitchFamily="50" charset="-128"/>
              </a:rPr>
              <a:t>」を</a:t>
            </a:r>
            <a:endParaRPr kumimoji="1" lang="en-US" altLang="ja-JP" sz="4800" dirty="0">
              <a:solidFill>
                <a:srgbClr val="0000FF"/>
              </a:solidFill>
              <a:latin typeface="HGP創英角ﾎﾟｯﾌﾟ体" pitchFamily="50" charset="-128"/>
              <a:ea typeface="HGP創英角ﾎﾟｯﾌﾟ体" pitchFamily="50" charset="-128"/>
            </a:endParaRPr>
          </a:p>
          <a:p>
            <a:r>
              <a:rPr kumimoji="1" lang="ja-JP" altLang="en-US" sz="4800" dirty="0">
                <a:solidFill>
                  <a:srgbClr val="0000FF"/>
                </a:solidFill>
                <a:latin typeface="HGP創英角ﾎﾟｯﾌﾟ体" pitchFamily="50" charset="-128"/>
                <a:ea typeface="HGP創英角ﾎﾟｯﾌﾟ体" pitchFamily="50" charset="-128"/>
              </a:rPr>
              <a:t>「みなさんこんにちは」</a:t>
            </a:r>
            <a:r>
              <a:rPr lang="ja-JP" altLang="en-US" sz="4800" dirty="0">
                <a:solidFill>
                  <a:srgbClr val="0000FF"/>
                </a:solidFill>
                <a:latin typeface="HGP創英角ﾎﾟｯﾌﾟ体" pitchFamily="50" charset="-128"/>
                <a:ea typeface="HGP創英角ﾎﾟｯﾌﾟ体" pitchFamily="50" charset="-128"/>
              </a:rPr>
              <a:t>に書き換えてみよう</a:t>
            </a:r>
            <a:endParaRPr kumimoji="1" lang="en-US" altLang="ja-JP" sz="4800" dirty="0">
              <a:solidFill>
                <a:srgbClr val="0000FF"/>
              </a:solidFill>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bg/>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1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02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0"/>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500" fill="hold"/>
                                        <p:tgtEl>
                                          <p:spTgt spid="29"/>
                                        </p:tgtEl>
                                        <p:attrNameLst>
                                          <p:attrName>ppt_w</p:attrName>
                                        </p:attrNameLst>
                                      </p:cBhvr>
                                      <p:tavLst>
                                        <p:tav tm="0">
                                          <p:val>
                                            <p:fltVal val="0"/>
                                          </p:val>
                                        </p:tav>
                                        <p:tav tm="100000">
                                          <p:val>
                                            <p:strVal val="#ppt_w"/>
                                          </p:val>
                                        </p:tav>
                                      </p:tavLst>
                                    </p:anim>
                                    <p:anim calcmode="lin" valueType="num">
                                      <p:cBhvr>
                                        <p:cTn id="82" dur="500" fill="hold"/>
                                        <p:tgtEl>
                                          <p:spTgt spid="29"/>
                                        </p:tgtEl>
                                        <p:attrNameLst>
                                          <p:attrName>ppt_h</p:attrName>
                                        </p:attrNameLst>
                                      </p:cBhvr>
                                      <p:tavLst>
                                        <p:tav tm="0">
                                          <p:val>
                                            <p:fltVal val="0"/>
                                          </p:val>
                                        </p:tav>
                                        <p:tav tm="100000">
                                          <p:val>
                                            <p:strVal val="#ppt_h"/>
                                          </p:val>
                                        </p:tav>
                                      </p:tavLst>
                                    </p:anim>
                                    <p:animEffect transition="in" filter="fade">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8"/>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53" presetClass="entr" presetSubtype="0" fill="hold" grpId="0" nodeType="click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4" grpId="0" animBg="1"/>
      <p:bldP spid="14" grpId="1" animBg="1"/>
      <p:bldP spid="16" grpId="0" animBg="1"/>
      <p:bldP spid="16" grpId="1" animBg="1"/>
      <p:bldP spid="19" grpId="0" animBg="1"/>
      <p:bldP spid="19" grpId="1" animBg="1"/>
      <p:bldP spid="20" grpId="0" animBg="1"/>
      <p:bldP spid="20" grpId="1"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animBg="1"/>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63256"/>
          </a:xfrm>
          <a:solidFill>
            <a:srgbClr val="002060"/>
          </a:solidFill>
          <a:ln>
            <a:solidFill>
              <a:schemeClr val="accent1"/>
            </a:solidFill>
          </a:ln>
        </p:spPr>
        <p:txBody>
          <a:bodyPr>
            <a:normAutofit/>
          </a:bodyPr>
          <a:lstStyle/>
          <a:p>
            <a:r>
              <a:rPr lang="ja-JP" altLang="en-US" dirty="0">
                <a:solidFill>
                  <a:srgbClr val="99FF9F"/>
                </a:solidFill>
              </a:rPr>
              <a:t>各ファイルの場所</a:t>
            </a:r>
            <a:endParaRPr kumimoji="1" lang="ja-JP" altLang="en-US" dirty="0">
              <a:solidFill>
                <a:srgbClr val="99FF9F"/>
              </a:solidFill>
            </a:endParaRPr>
          </a:p>
        </p:txBody>
      </p:sp>
      <p:sp>
        <p:nvSpPr>
          <p:cNvPr id="32" name="コンテンツ プレースホルダ 31"/>
          <p:cNvSpPr>
            <a:spLocks noGrp="1"/>
          </p:cNvSpPr>
          <p:nvPr>
            <p:ph idx="1"/>
          </p:nvPr>
        </p:nvSpPr>
        <p:spPr>
          <a:xfrm>
            <a:off x="249382" y="1294410"/>
            <a:ext cx="8692737" cy="5260769"/>
          </a:xfrm>
        </p:spPr>
        <p:txBody>
          <a:bodyPr>
            <a:normAutofit/>
          </a:bodyPr>
          <a:lstStyle/>
          <a:p>
            <a:pPr>
              <a:buFont typeface="Wingdings" pitchFamily="2" charset="2"/>
              <a:buChar char="Ø"/>
            </a:pPr>
            <a:r>
              <a:rPr kumimoji="1" lang="ja-JP" altLang="en-US" dirty="0"/>
              <a:t>ソースファイルや実行ファイルの場所（フォルダ）</a:t>
            </a:r>
            <a:endParaRPr kumimoji="1" lang="en-US" altLang="ja-JP" dirty="0"/>
          </a:p>
          <a:p>
            <a:pPr lvl="1">
              <a:buFont typeface="Wingdings" pitchFamily="2" charset="2"/>
              <a:buChar char="Ø"/>
            </a:pPr>
            <a:r>
              <a:rPr lang="ja-JP" altLang="en-US" dirty="0"/>
              <a:t>ワークスペース：</a:t>
            </a:r>
            <a:r>
              <a:rPr lang="en-US" altLang="ja-JP" dirty="0"/>
              <a:t>Z:\workspace</a:t>
            </a:r>
          </a:p>
          <a:p>
            <a:pPr lvl="1">
              <a:buFont typeface="Wingdings" pitchFamily="2" charset="2"/>
              <a:buChar char="Ø"/>
            </a:pPr>
            <a:r>
              <a:rPr kumimoji="1" lang="ja-JP" altLang="en-US" dirty="0"/>
              <a:t>ソースファイル</a:t>
            </a:r>
            <a:r>
              <a:rPr lang="ja-JP" altLang="en-US" dirty="0"/>
              <a:t>：ワークスペースの中の「</a:t>
            </a:r>
            <a:r>
              <a:rPr lang="en-US" altLang="ja-JP" dirty="0">
                <a:solidFill>
                  <a:srgbClr val="00B050"/>
                </a:solidFill>
              </a:rPr>
              <a:t>EX3-1</a:t>
            </a:r>
            <a:r>
              <a:rPr lang="en-US" altLang="ja-JP" dirty="0"/>
              <a:t>\</a:t>
            </a:r>
            <a:r>
              <a:rPr lang="en-US" altLang="ja-JP" dirty="0" err="1"/>
              <a:t>src</a:t>
            </a:r>
            <a:r>
              <a:rPr lang="ja-JP" altLang="en-US" dirty="0"/>
              <a:t>」</a:t>
            </a:r>
            <a:endParaRPr lang="en-US" altLang="ja-JP" dirty="0"/>
          </a:p>
          <a:p>
            <a:pPr lvl="1">
              <a:buFont typeface="Wingdings" pitchFamily="2" charset="2"/>
              <a:buChar char="Ø"/>
            </a:pPr>
            <a:r>
              <a:rPr kumimoji="1" lang="ja-JP" altLang="en-US" dirty="0"/>
              <a:t>実行ファイル：</a:t>
            </a:r>
            <a:r>
              <a:rPr lang="ja-JP" altLang="en-US" dirty="0"/>
              <a:t>ワークスペースの中の「</a:t>
            </a:r>
            <a:r>
              <a:rPr lang="en-US" altLang="ja-JP" dirty="0">
                <a:solidFill>
                  <a:srgbClr val="00B050"/>
                </a:solidFill>
              </a:rPr>
              <a:t>EX3-1</a:t>
            </a:r>
            <a:r>
              <a:rPr lang="en-US" altLang="ja-JP" dirty="0"/>
              <a:t>\Debug</a:t>
            </a:r>
            <a:r>
              <a:rPr lang="ja-JP" altLang="en-US" dirty="0"/>
              <a:t>」</a:t>
            </a:r>
            <a:endParaRPr lang="en-US" altLang="ja-JP" dirty="0"/>
          </a:p>
          <a:p>
            <a:pPr lvl="1">
              <a:buFont typeface="Wingdings" pitchFamily="2" charset="2"/>
              <a:buChar char="Ø"/>
            </a:pPr>
            <a:r>
              <a:rPr lang="ja-JP" altLang="en-US" dirty="0"/>
              <a:t>オブジェクトファイル：ワークスペースの中の</a:t>
            </a:r>
            <a:endParaRPr lang="en-US" altLang="ja-JP" dirty="0"/>
          </a:p>
          <a:p>
            <a:pPr lvl="1">
              <a:buNone/>
            </a:pPr>
            <a:r>
              <a:rPr lang="en-US" altLang="ja-JP" dirty="0"/>
              <a:t>                                                             </a:t>
            </a:r>
            <a:r>
              <a:rPr lang="ja-JP" altLang="en-US" dirty="0"/>
              <a:t>「</a:t>
            </a:r>
            <a:r>
              <a:rPr lang="en-US" altLang="ja-JP" dirty="0">
                <a:solidFill>
                  <a:srgbClr val="00B050"/>
                </a:solidFill>
              </a:rPr>
              <a:t>EX3-1</a:t>
            </a:r>
            <a:r>
              <a:rPr lang="en-US" altLang="ja-JP" dirty="0"/>
              <a:t>\Debug\</a:t>
            </a:r>
            <a:r>
              <a:rPr lang="en-US" altLang="ja-JP" dirty="0" err="1"/>
              <a:t>src</a:t>
            </a:r>
            <a:r>
              <a:rPr lang="ja-JP" altLang="en-US" dirty="0"/>
              <a:t>」</a:t>
            </a:r>
            <a:endParaRPr lang="en-US" altLang="ja-JP" dirty="0"/>
          </a:p>
          <a:p>
            <a:pPr lvl="1">
              <a:buNone/>
            </a:pPr>
            <a:r>
              <a:rPr lang="ja-JP" altLang="en-US" dirty="0"/>
              <a:t>「</a:t>
            </a:r>
            <a:r>
              <a:rPr lang="en-US" altLang="ja-JP" dirty="0">
                <a:solidFill>
                  <a:srgbClr val="FF0000"/>
                </a:solidFill>
              </a:rPr>
              <a:t> </a:t>
            </a:r>
            <a:r>
              <a:rPr lang="en-US" altLang="ja-JP" dirty="0">
                <a:solidFill>
                  <a:srgbClr val="00B050"/>
                </a:solidFill>
              </a:rPr>
              <a:t>EX3-1</a:t>
            </a:r>
            <a:r>
              <a:rPr lang="ja-JP" altLang="en-US" dirty="0"/>
              <a:t>」は「プロジェクト名」</a:t>
            </a:r>
            <a:endParaRPr lang="en-US" altLang="ja-JP" dirty="0"/>
          </a:p>
          <a:p>
            <a:pPr>
              <a:buFont typeface="Wingdings" pitchFamily="2" charset="2"/>
              <a:buChar char="Ø"/>
            </a:pPr>
            <a:r>
              <a:rPr lang="ja-JP" altLang="en-US" dirty="0"/>
              <a:t>自分の</a:t>
            </a:r>
            <a:r>
              <a:rPr lang="en-US" altLang="ja-JP" dirty="0"/>
              <a:t>PC</a:t>
            </a:r>
            <a:r>
              <a:rPr lang="ja-JP" altLang="en-US" dirty="0"/>
              <a:t>にコピーするとき、「</a:t>
            </a:r>
            <a:r>
              <a:rPr lang="en-US" altLang="ja-JP" dirty="0"/>
              <a:t>TUAT-ID</a:t>
            </a:r>
            <a:r>
              <a:rPr lang="ja-JP" altLang="en-US" dirty="0"/>
              <a:t>」のフォルダの下に「</a:t>
            </a:r>
            <a:r>
              <a:rPr lang="en-US" altLang="ja-JP" dirty="0"/>
              <a:t>My Document</a:t>
            </a:r>
            <a:r>
              <a:rPr lang="ja-JP" altLang="en-US" dirty="0"/>
              <a:t>」と並んで「</a:t>
            </a:r>
            <a:r>
              <a:rPr lang="en-US" altLang="ja-JP" dirty="0"/>
              <a:t>workspace</a:t>
            </a:r>
            <a:r>
              <a:rPr lang="ja-JP" altLang="en-US" dirty="0"/>
              <a:t>」があります</a:t>
            </a:r>
            <a:endParaRPr lang="en-US" altLang="ja-JP"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3529"/>
            <a:ext cx="8229600" cy="572028"/>
          </a:xfrm>
        </p:spPr>
        <p:txBody>
          <a:bodyPr>
            <a:normAutofit fontScale="90000"/>
          </a:bodyPr>
          <a:lstStyle/>
          <a:p>
            <a:r>
              <a:rPr kumimoji="1" lang="ja-JP" altLang="en-US" dirty="0"/>
              <a:t>プログラムの</a:t>
            </a:r>
            <a:r>
              <a:rPr lang="ja-JP" altLang="en-US" dirty="0"/>
              <a:t>書き方</a:t>
            </a:r>
            <a:r>
              <a:rPr lang="en-US" altLang="ja-JP" dirty="0"/>
              <a:t>(</a:t>
            </a:r>
            <a:r>
              <a:rPr lang="ja-JP" altLang="en-US" dirty="0"/>
              <a:t>まとめ</a:t>
            </a:r>
            <a:r>
              <a:rPr lang="en-US" altLang="ja-JP" dirty="0"/>
              <a:t>1)</a:t>
            </a:r>
            <a:endParaRPr kumimoji="1" lang="ja-JP" altLang="en-US" dirty="0"/>
          </a:p>
        </p:txBody>
      </p:sp>
      <p:sp>
        <p:nvSpPr>
          <p:cNvPr id="3" name="コンテンツ プレースホルダー 2"/>
          <p:cNvSpPr>
            <a:spLocks noGrp="1"/>
          </p:cNvSpPr>
          <p:nvPr>
            <p:ph idx="1"/>
          </p:nvPr>
        </p:nvSpPr>
        <p:spPr>
          <a:xfrm>
            <a:off x="362870" y="765083"/>
            <a:ext cx="8538352" cy="5757333"/>
          </a:xfrm>
          <a:ln w="28575" cmpd="sng">
            <a:solidFill>
              <a:srgbClr val="FF49E5"/>
            </a:solidFill>
          </a:ln>
        </p:spPr>
        <p:txBody>
          <a:bodyPr>
            <a:noAutofit/>
          </a:bodyPr>
          <a:lstStyle/>
          <a:p>
            <a:pPr marL="514350" indent="-514350">
              <a:buAutoNum type="arabicPeriod"/>
            </a:pPr>
            <a:r>
              <a:rPr lang="ja-JP" altLang="en-US" sz="2800" b="1" dirty="0">
                <a:solidFill>
                  <a:srgbClr val="000090"/>
                </a:solidFill>
                <a:latin typeface="ＭＳ Ｐゴシック"/>
                <a:ea typeface="ＭＳ Ｐゴシック"/>
                <a:cs typeface="ＭＳ Ｐゴシック"/>
              </a:rPr>
              <a:t>プログラムは </a:t>
            </a:r>
            <a:r>
              <a:rPr lang="en-US" altLang="ja-JP" sz="2800" b="1" dirty="0">
                <a:solidFill>
                  <a:srgbClr val="FF0000"/>
                </a:solidFill>
                <a:latin typeface="Times New Roman"/>
                <a:ea typeface="ＭＳ Ｐゴシック"/>
                <a:cs typeface="Times New Roman"/>
              </a:rPr>
              <a:t>void main(void)</a:t>
            </a:r>
            <a:r>
              <a:rPr lang="en-US" altLang="ja-JP" sz="2800" b="1" dirty="0">
                <a:solidFill>
                  <a:srgbClr val="FF0000"/>
                </a:solidFill>
                <a:latin typeface="ＭＳ Ｐゴシック"/>
                <a:ea typeface="ＭＳ Ｐゴシック"/>
                <a:cs typeface="ＭＳ Ｐゴシック"/>
              </a:rPr>
              <a:t> </a:t>
            </a:r>
            <a:r>
              <a:rPr lang="ja-JP" altLang="en-US" sz="2800" b="1" dirty="0">
                <a:solidFill>
                  <a:srgbClr val="000090"/>
                </a:solidFill>
                <a:latin typeface="ＭＳ Ｐゴシック"/>
                <a:ea typeface="ＭＳ Ｐゴシック"/>
                <a:cs typeface="ＭＳ Ｐゴシック"/>
              </a:rPr>
              <a:t>あるいは</a:t>
            </a:r>
            <a:endParaRPr lang="en-US" altLang="ja-JP" sz="2800" b="1" dirty="0">
              <a:solidFill>
                <a:srgbClr val="000090"/>
              </a:solidFill>
              <a:latin typeface="ＭＳ Ｐゴシック"/>
              <a:ea typeface="ＭＳ Ｐゴシック"/>
              <a:cs typeface="ＭＳ Ｐゴシック"/>
            </a:endParaRPr>
          </a:p>
          <a:p>
            <a:pPr marL="514350" indent="-514350">
              <a:buNone/>
            </a:pPr>
            <a:r>
              <a:rPr lang="en-US" altLang="ja-JP" sz="2800" b="1" dirty="0">
                <a:solidFill>
                  <a:srgbClr val="000090"/>
                </a:solidFill>
                <a:latin typeface="ＭＳ Ｐゴシック"/>
                <a:ea typeface="ＭＳ Ｐゴシック"/>
                <a:cs typeface="Times New Roman"/>
              </a:rPr>
              <a:t>       </a:t>
            </a:r>
            <a:r>
              <a:rPr lang="fr-FR" altLang="ja-JP" sz="2800" b="1" dirty="0">
                <a:solidFill>
                  <a:srgbClr val="FF0000"/>
                </a:solidFill>
                <a:latin typeface="Times New Roman"/>
                <a:ea typeface="ＭＳ Ｐゴシック"/>
                <a:cs typeface="Times New Roman"/>
              </a:rPr>
              <a:t>int main(void) </a:t>
            </a:r>
            <a:r>
              <a:rPr lang="ja-JP" altLang="en-US" sz="2800" b="1" dirty="0">
                <a:solidFill>
                  <a:srgbClr val="000090"/>
                </a:solidFill>
                <a:latin typeface="ＭＳ Ｐゴシック"/>
                <a:ea typeface="ＭＳ Ｐゴシック"/>
                <a:cs typeface="ＭＳ Ｐゴシック"/>
              </a:rPr>
              <a:t>で書き始める</a:t>
            </a:r>
          </a:p>
          <a:p>
            <a:pPr marL="0" indent="0">
              <a:buNone/>
            </a:pPr>
            <a:r>
              <a:rPr lang="en-US" altLang="ja-JP" sz="2800" b="1" dirty="0">
                <a:solidFill>
                  <a:srgbClr val="000090"/>
                </a:solidFill>
                <a:latin typeface="ＭＳ Ｐゴシック"/>
                <a:ea typeface="ＭＳ Ｐゴシック"/>
                <a:cs typeface="ＭＳ Ｐゴシック"/>
              </a:rPr>
              <a:t>2. </a:t>
            </a:r>
            <a:r>
              <a:rPr lang="ja-JP" altLang="en-US" sz="2800" b="1" dirty="0">
                <a:solidFill>
                  <a:srgbClr val="000090"/>
                </a:solidFill>
                <a:latin typeface="ＭＳ Ｐゴシック"/>
                <a:ea typeface="ＭＳ Ｐゴシック"/>
                <a:cs typeface="ＭＳ Ｐゴシック"/>
              </a:rPr>
              <a:t>慣用的に小文字を用いて書く</a:t>
            </a:r>
          </a:p>
          <a:p>
            <a:pPr marL="0" indent="0">
              <a:buNone/>
            </a:pPr>
            <a:r>
              <a:rPr lang="en-US" altLang="ja-JP" sz="2800" b="1" dirty="0">
                <a:solidFill>
                  <a:srgbClr val="000090"/>
                </a:solidFill>
                <a:latin typeface="ＭＳ Ｐゴシック"/>
                <a:ea typeface="ＭＳ Ｐゴシック"/>
                <a:cs typeface="ＭＳ Ｐゴシック"/>
              </a:rPr>
              <a:t>3. </a:t>
            </a:r>
            <a:r>
              <a:rPr lang="ja-JP" altLang="en-US" sz="2800" b="1" dirty="0">
                <a:solidFill>
                  <a:srgbClr val="000090"/>
                </a:solidFill>
                <a:latin typeface="ＭＳ Ｐゴシック"/>
                <a:ea typeface="ＭＳ Ｐゴシック"/>
                <a:cs typeface="ＭＳ Ｐゴシック"/>
              </a:rPr>
              <a:t>文の終わりにセミコロン（ </a:t>
            </a:r>
            <a:r>
              <a:rPr lang="en-US" altLang="ja-JP" sz="2800" b="1" dirty="0">
                <a:solidFill>
                  <a:srgbClr val="FF0000"/>
                </a:solidFill>
                <a:latin typeface="Times New Roman"/>
                <a:ea typeface="ＭＳ Ｐゴシック"/>
                <a:cs typeface="Times New Roman"/>
              </a:rPr>
              <a:t>;</a:t>
            </a:r>
            <a:r>
              <a:rPr lang="en-US" altLang="ja-JP" sz="2800" b="1" dirty="0">
                <a:solidFill>
                  <a:srgbClr val="000090"/>
                </a:solidFill>
                <a:latin typeface="ＭＳ Ｐゴシック"/>
                <a:ea typeface="ＭＳ Ｐゴシック"/>
                <a:cs typeface="ＭＳ Ｐゴシック"/>
              </a:rPr>
              <a:t> </a:t>
            </a:r>
            <a:r>
              <a:rPr lang="ja-JP" altLang="en-US" sz="2800" b="1" dirty="0">
                <a:solidFill>
                  <a:srgbClr val="000090"/>
                </a:solidFill>
                <a:latin typeface="ＭＳ Ｐゴシック"/>
                <a:ea typeface="ＭＳ Ｐゴシック"/>
                <a:cs typeface="ＭＳ Ｐゴシック"/>
              </a:rPr>
              <a:t>）をつける</a:t>
            </a:r>
          </a:p>
          <a:p>
            <a:pPr marL="0" indent="0">
              <a:buNone/>
            </a:pPr>
            <a:r>
              <a:rPr lang="en-US" altLang="ja-JP" sz="2800" b="1" dirty="0">
                <a:solidFill>
                  <a:srgbClr val="000090"/>
                </a:solidFill>
                <a:latin typeface="ＭＳ Ｐゴシック"/>
                <a:ea typeface="ＭＳ Ｐゴシック"/>
                <a:cs typeface="ＭＳ Ｐゴシック"/>
              </a:rPr>
              <a:t>4. </a:t>
            </a:r>
            <a:r>
              <a:rPr lang="ja-JP" altLang="en-US" sz="2800" b="1" dirty="0">
                <a:solidFill>
                  <a:srgbClr val="000090"/>
                </a:solidFill>
                <a:latin typeface="ＭＳ Ｐゴシック"/>
                <a:ea typeface="ＭＳ Ｐゴシック"/>
                <a:cs typeface="ＭＳ Ｐゴシック"/>
              </a:rPr>
              <a:t>複合文は </a:t>
            </a:r>
            <a:r>
              <a:rPr lang="en-US" altLang="ja-JP" sz="2800" b="1" dirty="0">
                <a:solidFill>
                  <a:srgbClr val="FF0000"/>
                </a:solidFill>
                <a:latin typeface="Times New Roman"/>
                <a:ea typeface="ＭＳ Ｐゴシック"/>
                <a:cs typeface="Times New Roman"/>
              </a:rPr>
              <a:t>{ } </a:t>
            </a:r>
            <a:r>
              <a:rPr lang="ja-JP" altLang="en-US" sz="2800" b="1" dirty="0">
                <a:solidFill>
                  <a:srgbClr val="000090"/>
                </a:solidFill>
                <a:latin typeface="ＭＳ Ｐゴシック"/>
                <a:ea typeface="ＭＳ Ｐゴシック"/>
                <a:cs typeface="ＭＳ Ｐゴシック"/>
              </a:rPr>
              <a:t>で囲み、ブロック化する</a:t>
            </a:r>
          </a:p>
          <a:p>
            <a:pPr marL="0" indent="0">
              <a:buNone/>
            </a:pPr>
            <a:r>
              <a:rPr lang="en-US" altLang="ja-JP" sz="2800" b="1" dirty="0">
                <a:solidFill>
                  <a:srgbClr val="000090"/>
                </a:solidFill>
                <a:latin typeface="ＭＳ Ｐゴシック"/>
                <a:ea typeface="ＭＳ Ｐゴシック"/>
                <a:cs typeface="ＭＳ Ｐゴシック"/>
              </a:rPr>
              <a:t>5. </a:t>
            </a:r>
            <a:r>
              <a:rPr lang="ja-JP" altLang="en-US" sz="2800" b="1" dirty="0">
                <a:solidFill>
                  <a:srgbClr val="000090"/>
                </a:solidFill>
                <a:latin typeface="ＭＳ Ｐゴシック"/>
                <a:ea typeface="ＭＳ Ｐゴシック"/>
                <a:cs typeface="ＭＳ Ｐゴシック"/>
              </a:rPr>
              <a:t>インデント（字下げ）で見やすくする</a:t>
            </a:r>
          </a:p>
          <a:p>
            <a:pPr marL="0" indent="0">
              <a:buNone/>
            </a:pPr>
            <a:r>
              <a:rPr lang="en-US" altLang="ja-JP" sz="2800" b="1" dirty="0">
                <a:solidFill>
                  <a:srgbClr val="000090"/>
                </a:solidFill>
                <a:latin typeface="ＭＳ Ｐゴシック"/>
                <a:ea typeface="ＭＳ Ｐゴシック"/>
                <a:cs typeface="ＭＳ Ｐゴシック"/>
              </a:rPr>
              <a:t>6. </a:t>
            </a:r>
            <a:r>
              <a:rPr lang="ja-JP" altLang="en-US" sz="2800" b="1" dirty="0">
                <a:solidFill>
                  <a:srgbClr val="000090"/>
                </a:solidFill>
                <a:latin typeface="ＭＳ Ｐゴシック"/>
                <a:ea typeface="ＭＳ Ｐゴシック"/>
                <a:cs typeface="ＭＳ Ｐゴシック"/>
              </a:rPr>
              <a:t>コメント（注釈）は </a:t>
            </a:r>
            <a:r>
              <a:rPr lang="en-US" altLang="ja-JP" sz="2800" b="1" dirty="0">
                <a:solidFill>
                  <a:srgbClr val="FF0000"/>
                </a:solidFill>
                <a:latin typeface="ＭＳ Ｐゴシック"/>
                <a:ea typeface="ＭＳ Ｐゴシック"/>
                <a:cs typeface="ＭＳ Ｐゴシック"/>
              </a:rPr>
              <a:t>/* </a:t>
            </a:r>
            <a:r>
              <a:rPr lang="ja-JP" altLang="en-US" sz="2800" b="1" dirty="0">
                <a:solidFill>
                  <a:srgbClr val="FF0000"/>
                </a:solidFill>
                <a:latin typeface="ＭＳ Ｐゴシック"/>
                <a:ea typeface="ＭＳ Ｐゴシック"/>
                <a:cs typeface="ＭＳ Ｐゴシック"/>
              </a:rPr>
              <a:t>と </a:t>
            </a:r>
            <a:r>
              <a:rPr lang="en-US" altLang="ja-JP" sz="2800" b="1" dirty="0">
                <a:solidFill>
                  <a:srgbClr val="FF0000"/>
                </a:solidFill>
                <a:latin typeface="ＭＳ Ｐゴシック"/>
                <a:ea typeface="ＭＳ Ｐゴシック"/>
                <a:cs typeface="ＭＳ Ｐゴシック"/>
              </a:rPr>
              <a:t>*/ </a:t>
            </a:r>
            <a:r>
              <a:rPr lang="ja-JP" altLang="en-US" sz="2800" b="1" dirty="0">
                <a:solidFill>
                  <a:srgbClr val="000090"/>
                </a:solidFill>
                <a:latin typeface="ＭＳ Ｐゴシック"/>
                <a:ea typeface="ＭＳ Ｐゴシック"/>
                <a:cs typeface="ＭＳ Ｐゴシック"/>
              </a:rPr>
              <a:t>で囲む</a:t>
            </a:r>
            <a:endParaRPr lang="en-US" altLang="ja-JP" sz="2800" b="1" dirty="0">
              <a:solidFill>
                <a:srgbClr val="000090"/>
              </a:solidFill>
              <a:latin typeface="ＭＳ Ｐゴシック"/>
              <a:ea typeface="ＭＳ Ｐゴシック"/>
              <a:cs typeface="ＭＳ Ｐゴシック"/>
            </a:endParaRPr>
          </a:p>
          <a:p>
            <a:pPr marL="0" indent="0">
              <a:buNone/>
            </a:pPr>
            <a:r>
              <a:rPr lang="en-US" altLang="ja-JP" sz="2800" b="1" dirty="0">
                <a:solidFill>
                  <a:srgbClr val="000090"/>
                </a:solidFill>
                <a:latin typeface="ＭＳ Ｐゴシック"/>
                <a:ea typeface="ＭＳ Ｐゴシック"/>
                <a:cs typeface="ＭＳ Ｐゴシック"/>
              </a:rPr>
              <a:t>7.</a:t>
            </a:r>
            <a:r>
              <a:rPr lang="en-US" altLang="ja-JP" sz="2800" b="1" dirty="0">
                <a:solidFill>
                  <a:srgbClr val="FF0000"/>
                </a:solidFill>
                <a:latin typeface="ＭＳ Ｐゴシック"/>
                <a:ea typeface="ＭＳ Ｐゴシック"/>
                <a:cs typeface="ＭＳ Ｐゴシック"/>
              </a:rPr>
              <a:t> ¥n </a:t>
            </a:r>
            <a:r>
              <a:rPr lang="ja-JP" altLang="en-US" sz="2800" b="1" dirty="0">
                <a:solidFill>
                  <a:srgbClr val="000090"/>
                </a:solidFill>
                <a:latin typeface="ＭＳ Ｐゴシック"/>
                <a:ea typeface="ＭＳ Ｐゴシック"/>
                <a:cs typeface="ＭＳ Ｐゴシック"/>
              </a:rPr>
              <a:t>は改行をするための特殊記号</a:t>
            </a:r>
            <a:endParaRPr lang="en-US" altLang="ja-JP" sz="2800" b="1" dirty="0">
              <a:solidFill>
                <a:srgbClr val="000090"/>
              </a:solidFill>
              <a:latin typeface="ＭＳ Ｐゴシック"/>
              <a:ea typeface="ＭＳ Ｐゴシック"/>
              <a:cs typeface="ＭＳ Ｐゴシック"/>
            </a:endParaRPr>
          </a:p>
          <a:p>
            <a:pPr marL="0" indent="0">
              <a:buNone/>
            </a:pPr>
            <a:r>
              <a:rPr kumimoji="1" lang="en-US" altLang="ja-JP" sz="2800" b="1" dirty="0">
                <a:solidFill>
                  <a:srgbClr val="000090"/>
                </a:solidFill>
                <a:latin typeface="ＭＳ Ｐゴシック"/>
                <a:ea typeface="ＭＳ Ｐゴシック"/>
                <a:cs typeface="ＭＳ Ｐゴシック"/>
              </a:rPr>
              <a:t>8</a:t>
            </a:r>
            <a:r>
              <a:rPr kumimoji="1" lang="ja-JP" altLang="en-US" sz="2800" b="1" dirty="0" err="1">
                <a:solidFill>
                  <a:srgbClr val="000090"/>
                </a:solidFill>
                <a:latin typeface="ＭＳ Ｐゴシック"/>
                <a:ea typeface="ＭＳ Ｐゴシック"/>
                <a:cs typeface="ＭＳ Ｐゴシック"/>
              </a:rPr>
              <a:t>．</a:t>
            </a:r>
            <a:r>
              <a:rPr lang="ja-JP" altLang="en-US" sz="2800" b="1" dirty="0">
                <a:solidFill>
                  <a:srgbClr val="000090"/>
                </a:solidFill>
                <a:latin typeface="ＭＳ Ｐゴシック"/>
                <a:ea typeface="ＭＳ Ｐゴシック"/>
                <a:cs typeface="ＭＳ Ｐゴシック"/>
              </a:rPr>
              <a:t>プログラムの最後に</a:t>
            </a:r>
            <a:r>
              <a:rPr lang="en-US" altLang="ja-JP" sz="2800" b="1" dirty="0">
                <a:solidFill>
                  <a:srgbClr val="000090"/>
                </a:solidFill>
                <a:latin typeface="ＭＳ Ｐゴシック"/>
                <a:ea typeface="ＭＳ Ｐゴシック"/>
                <a:cs typeface="ＭＳ Ｐゴシック"/>
              </a:rPr>
              <a:t>”return 0;”</a:t>
            </a:r>
            <a:endParaRPr kumimoji="1" lang="en-US" altLang="ja-JP" sz="2800" b="1" dirty="0">
              <a:solidFill>
                <a:srgbClr val="000090"/>
              </a:solidFill>
              <a:latin typeface="ＭＳ Ｐゴシック"/>
              <a:ea typeface="ＭＳ Ｐゴシック"/>
              <a:cs typeface="ＭＳ Ｐゴシック"/>
            </a:endParaRPr>
          </a:p>
          <a:p>
            <a:pPr marL="0" indent="0">
              <a:buNone/>
            </a:pPr>
            <a:r>
              <a:rPr lang="en-US" altLang="ja-JP" sz="2800" b="1" dirty="0">
                <a:solidFill>
                  <a:srgbClr val="000090"/>
                </a:solidFill>
                <a:latin typeface="ＭＳ Ｐゴシック"/>
                <a:ea typeface="ＭＳ Ｐゴシック"/>
                <a:cs typeface="ＭＳ Ｐゴシック"/>
              </a:rPr>
              <a:t>9. </a:t>
            </a:r>
            <a:r>
              <a:rPr lang="en-US" altLang="ja-JP" sz="2800" b="1" dirty="0" err="1">
                <a:solidFill>
                  <a:srgbClr val="FF0000"/>
                </a:solidFill>
                <a:latin typeface="Times New Roman"/>
                <a:ea typeface="ＭＳ Ｐゴシック"/>
                <a:cs typeface="Times New Roman"/>
              </a:rPr>
              <a:t>printf</a:t>
            </a:r>
            <a:r>
              <a:rPr lang="en-US" altLang="ja-JP" sz="2800" b="1" dirty="0">
                <a:solidFill>
                  <a:srgbClr val="FF0000"/>
                </a:solidFill>
                <a:latin typeface="Times New Roman"/>
                <a:ea typeface="ＭＳ Ｐゴシック"/>
                <a:cs typeface="Times New Roman"/>
              </a:rPr>
              <a:t> </a:t>
            </a:r>
            <a:r>
              <a:rPr lang="en-US" altLang="ja-JP" sz="2800" b="1" dirty="0">
                <a:solidFill>
                  <a:srgbClr val="FF0000"/>
                </a:solidFill>
                <a:latin typeface="ＭＳ Ｐゴシック"/>
                <a:ea typeface="ＭＳ Ｐゴシック"/>
                <a:cs typeface="ＭＳ Ｐゴシック"/>
              </a:rPr>
              <a:t>(“</a:t>
            </a:r>
            <a:r>
              <a:rPr lang="ja-JP" altLang="en-US" sz="2800" b="1" dirty="0">
                <a:solidFill>
                  <a:srgbClr val="FF0000"/>
                </a:solidFill>
                <a:latin typeface="ＭＳ Ｐゴシック"/>
                <a:ea typeface="ＭＳ Ｐゴシック"/>
                <a:cs typeface="ＭＳ Ｐゴシック"/>
              </a:rPr>
              <a:t>文字列</a:t>
            </a:r>
            <a:r>
              <a:rPr lang="en-US" altLang="ja-JP" sz="2800" b="1" dirty="0">
                <a:solidFill>
                  <a:srgbClr val="FF0000"/>
                </a:solidFill>
                <a:latin typeface="ＭＳ Ｐゴシック"/>
                <a:ea typeface="ＭＳ Ｐゴシック"/>
                <a:cs typeface="ＭＳ Ｐゴシック"/>
              </a:rPr>
              <a:t>”) </a:t>
            </a:r>
            <a:r>
              <a:rPr lang="ja-JP" altLang="en-US" sz="2800" b="1" dirty="0">
                <a:solidFill>
                  <a:srgbClr val="000090"/>
                </a:solidFill>
                <a:latin typeface="ＭＳ Ｐゴシック"/>
                <a:ea typeface="ＭＳ Ｐゴシック"/>
                <a:cs typeface="ＭＳ Ｐゴシック"/>
              </a:rPr>
              <a:t>は</a:t>
            </a:r>
            <a:r>
              <a:rPr lang="en-US" altLang="ja-JP" sz="2800" b="1" dirty="0">
                <a:solidFill>
                  <a:srgbClr val="000090"/>
                </a:solidFill>
                <a:latin typeface="ＭＳ Ｐゴシック"/>
                <a:ea typeface="ＭＳ Ｐゴシック"/>
                <a:cs typeface="ＭＳ Ｐゴシック"/>
              </a:rPr>
              <a:t> “</a:t>
            </a:r>
            <a:r>
              <a:rPr lang="ja-JP" altLang="en-US" sz="2800" b="1" dirty="0">
                <a:solidFill>
                  <a:srgbClr val="000090"/>
                </a:solidFill>
                <a:latin typeface="ＭＳ Ｐゴシック"/>
                <a:ea typeface="ＭＳ Ｐゴシック"/>
                <a:cs typeface="ＭＳ Ｐゴシック"/>
              </a:rPr>
              <a:t>と</a:t>
            </a:r>
            <a:r>
              <a:rPr lang="en-US" altLang="ja-JP" sz="2800" b="1" dirty="0">
                <a:solidFill>
                  <a:srgbClr val="000090"/>
                </a:solidFill>
                <a:latin typeface="ＭＳ Ｐゴシック"/>
                <a:ea typeface="ＭＳ Ｐゴシック"/>
                <a:cs typeface="ＭＳ Ｐゴシック"/>
              </a:rPr>
              <a:t> </a:t>
            </a:r>
            <a:r>
              <a:rPr lang="ja-JP" altLang="en-US" sz="2800" b="1" dirty="0">
                <a:solidFill>
                  <a:srgbClr val="000090"/>
                </a:solidFill>
                <a:latin typeface="ＭＳ Ｐゴシック"/>
                <a:ea typeface="ＭＳ Ｐゴシック"/>
                <a:cs typeface="ＭＳ Ｐゴシック"/>
              </a:rPr>
              <a:t>”で囲まれた文字列を出力</a:t>
            </a:r>
          </a:p>
          <a:p>
            <a:pPr marL="514350" indent="-514350">
              <a:buAutoNum type="arabicPeriod" startAt="7"/>
            </a:pPr>
            <a:endParaRPr kumimoji="1" lang="ja-JP" altLang="en-US" sz="2800" b="1" dirty="0">
              <a:solidFill>
                <a:srgbClr val="000090"/>
              </a:solidFill>
              <a:latin typeface="ＭＳ Ｐゴシック"/>
              <a:ea typeface="ＭＳ Ｐゴシック"/>
              <a:cs typeface="ＭＳ Ｐゴシック"/>
            </a:endParaRPr>
          </a:p>
        </p:txBody>
      </p:sp>
      <p:sp>
        <p:nvSpPr>
          <p:cNvPr id="4" name="スライド番号プレースホルダー 3"/>
          <p:cNvSpPr>
            <a:spLocks noGrp="1"/>
          </p:cNvSpPr>
          <p:nvPr>
            <p:ph type="sldNum" sz="quarter" idx="12"/>
          </p:nvPr>
        </p:nvSpPr>
        <p:spPr/>
        <p:txBody>
          <a:bodyPr/>
          <a:lstStyle/>
          <a:p>
            <a:fld id="{42D186D2-AFC2-584C-A244-75779A522BAD}" type="slidenum">
              <a:rPr kumimoji="1" lang="ja-JP" altLang="en-US" smtClean="0"/>
              <a:pPr/>
              <a:t>22</a:t>
            </a:fld>
            <a:endParaRPr kumimoji="1" lang="ja-JP" altLang="en-US"/>
          </a:p>
        </p:txBody>
      </p:sp>
    </p:spTree>
    <p:extLst>
      <p:ext uri="{BB962C8B-B14F-4D97-AF65-F5344CB8AC3E}">
        <p14:creationId xmlns:p14="http://schemas.microsoft.com/office/powerpoint/2010/main" val="225608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4666" y="736198"/>
            <a:ext cx="8890000" cy="5837025"/>
          </a:xfrm>
          <a:ln w="28575" cmpd="sng">
            <a:noFill/>
          </a:ln>
        </p:spPr>
        <p:txBody>
          <a:bodyPr>
            <a:noAutofit/>
          </a:bodyPr>
          <a:lstStyle/>
          <a:p>
            <a:pPr marL="0" indent="0">
              <a:buNone/>
            </a:pPr>
            <a:r>
              <a:rPr lang="en-US" altLang="ja-JP" sz="2400" dirty="0"/>
              <a:t>【</a:t>
            </a:r>
            <a:r>
              <a:rPr lang="ja-JP" altLang="en-US" sz="2400" dirty="0"/>
              <a:t>例題</a:t>
            </a:r>
            <a:r>
              <a:rPr lang="en-US" altLang="ja-JP" sz="2400" dirty="0"/>
              <a:t>EX3-</a:t>
            </a:r>
            <a:r>
              <a:rPr lang="ja-JP" altLang="en-US" sz="2400" dirty="0"/>
              <a:t>１</a:t>
            </a:r>
            <a:r>
              <a:rPr lang="en-US" altLang="ja-JP" sz="2400" dirty="0"/>
              <a:t>】</a:t>
            </a:r>
            <a:r>
              <a:rPr lang="ja-JP" altLang="en-US" sz="2400" dirty="0"/>
              <a:t>を参考にして，次のような出力をするプログラムを</a:t>
            </a:r>
            <a:endParaRPr lang="en-US" altLang="ja-JP" sz="2400" dirty="0"/>
          </a:p>
          <a:p>
            <a:pPr marL="0" indent="0">
              <a:buNone/>
            </a:pPr>
            <a:r>
              <a:rPr lang="ja-JP" altLang="ja-JP" sz="2400" dirty="0"/>
              <a:t>　</a:t>
            </a:r>
            <a:r>
              <a:rPr lang="ja-JP" altLang="en-US" sz="2400" dirty="0"/>
              <a:t>　書いてみよう．</a:t>
            </a:r>
            <a:endParaRPr lang="en-US" altLang="ja-JP" sz="2400" dirty="0"/>
          </a:p>
          <a:p>
            <a:pPr marL="0" indent="0">
              <a:buNone/>
            </a:pPr>
            <a:r>
              <a:rPr lang="ja-JP" altLang="en-US" sz="2400" dirty="0">
                <a:solidFill>
                  <a:srgbClr val="000090"/>
                </a:solidFill>
              </a:rPr>
              <a:t>課題</a:t>
            </a:r>
            <a:r>
              <a:rPr lang="en-US" altLang="ja-JP" sz="2400" dirty="0">
                <a:solidFill>
                  <a:srgbClr val="000090"/>
                </a:solidFill>
              </a:rPr>
              <a:t>EX3-2</a:t>
            </a:r>
          </a:p>
          <a:p>
            <a:pPr marL="0" indent="0">
              <a:buNone/>
            </a:pPr>
            <a:r>
              <a:rPr lang="en-US" altLang="ja-JP" sz="2400" dirty="0"/>
              <a:t>	Your Name</a:t>
            </a:r>
            <a:r>
              <a:rPr lang="ja-JP" altLang="en-US" sz="2400" dirty="0"/>
              <a:t>（各自の氏名）</a:t>
            </a:r>
            <a:endParaRPr lang="en-US" altLang="ja-JP" sz="2400" dirty="0"/>
          </a:p>
          <a:p>
            <a:pPr marL="0" indent="0">
              <a:buNone/>
            </a:pPr>
            <a:r>
              <a:rPr lang="en-US" altLang="ja-JP" sz="2400" dirty="0"/>
              <a:t>		2-24-16, Naka-</a:t>
            </a:r>
            <a:r>
              <a:rPr lang="en-US" altLang="ja-JP" sz="2400" dirty="0" err="1"/>
              <a:t>cho</a:t>
            </a:r>
            <a:r>
              <a:rPr lang="en-US" altLang="ja-JP" sz="2400" dirty="0"/>
              <a:t>, </a:t>
            </a:r>
            <a:r>
              <a:rPr lang="en-US" altLang="ja-JP" sz="2400" dirty="0" err="1"/>
              <a:t>Koganei</a:t>
            </a:r>
            <a:r>
              <a:rPr lang="en-US" altLang="ja-JP" sz="2400" dirty="0"/>
              <a:t>, Tokyo 184-8588</a:t>
            </a:r>
          </a:p>
          <a:p>
            <a:pPr marL="0" indent="0">
              <a:buNone/>
            </a:pPr>
            <a:r>
              <a:rPr lang="en-US" altLang="ja-JP" sz="2400" dirty="0"/>
              <a:t>		Department of Applied Physics</a:t>
            </a:r>
          </a:p>
          <a:p>
            <a:pPr marL="0" indent="0">
              <a:buNone/>
            </a:pPr>
            <a:r>
              <a:rPr lang="en-US" altLang="ja-JP" sz="2400" dirty="0"/>
              <a:t>		Tokyo University of Agriculture and Technology</a:t>
            </a:r>
          </a:p>
          <a:p>
            <a:pPr marL="0" indent="0">
              <a:buNone/>
            </a:pPr>
            <a:r>
              <a:rPr lang="en-US" altLang="ja-JP" sz="2400" dirty="0">
                <a:sym typeface="Wingdings"/>
              </a:rPr>
              <a:t>     </a:t>
            </a:r>
          </a:p>
          <a:p>
            <a:pPr marL="0" indent="0">
              <a:buNone/>
            </a:pPr>
            <a:r>
              <a:rPr lang="en-US" altLang="ja-JP" sz="2400" dirty="0">
                <a:sym typeface="Wingdings"/>
              </a:rPr>
              <a:t> </a:t>
            </a:r>
            <a:r>
              <a:rPr lang="ja-JP" altLang="en-US" sz="2400" dirty="0">
                <a:sym typeface="Wingdings"/>
              </a:rPr>
              <a:t>　　　</a:t>
            </a:r>
            <a:r>
              <a:rPr lang="en-US" altLang="ja-JP" sz="2400" dirty="0">
                <a:solidFill>
                  <a:srgbClr val="000090"/>
                </a:solidFill>
                <a:sym typeface="Wingdings"/>
              </a:rPr>
              <a:t> </a:t>
            </a:r>
            <a:r>
              <a:rPr lang="ja-JP" altLang="en-US" sz="2400" dirty="0">
                <a:solidFill>
                  <a:srgbClr val="000090"/>
                </a:solidFill>
                <a:sym typeface="Wingdings"/>
              </a:rPr>
              <a:t></a:t>
            </a:r>
            <a:r>
              <a:rPr lang="en-US" altLang="ja-JP" sz="2400" dirty="0">
                <a:solidFill>
                  <a:srgbClr val="000090"/>
                </a:solidFill>
                <a:sym typeface="Wingdings"/>
              </a:rPr>
              <a:t>  </a:t>
            </a:r>
            <a:r>
              <a:rPr lang="ja-JP" altLang="en-US" sz="2400" dirty="0">
                <a:solidFill>
                  <a:srgbClr val="000090"/>
                </a:solidFill>
                <a:sym typeface="Wingdings"/>
              </a:rPr>
              <a:t>プロジェクト名は</a:t>
            </a:r>
            <a:r>
              <a:rPr lang="en-US" altLang="ja-JP" sz="2400" dirty="0">
                <a:solidFill>
                  <a:srgbClr val="000090"/>
                </a:solidFill>
                <a:sym typeface="Wingdings"/>
              </a:rPr>
              <a:t> </a:t>
            </a:r>
            <a:r>
              <a:rPr lang="ja-JP" altLang="en-US" sz="2400" dirty="0">
                <a:solidFill>
                  <a:srgbClr val="000090"/>
                </a:solidFill>
                <a:sym typeface="Wingdings"/>
              </a:rPr>
              <a:t>「</a:t>
            </a:r>
            <a:r>
              <a:rPr lang="en-US" altLang="ja-JP" sz="2400" dirty="0">
                <a:solidFill>
                  <a:srgbClr val="FF0000"/>
                </a:solidFill>
                <a:sym typeface="Wingdings"/>
              </a:rPr>
              <a:t>EX3-2</a:t>
            </a:r>
            <a:r>
              <a:rPr lang="ja-JP" altLang="en-US" sz="2400" dirty="0">
                <a:solidFill>
                  <a:srgbClr val="000090"/>
                </a:solidFill>
                <a:sym typeface="Wingdings"/>
              </a:rPr>
              <a:t>」</a:t>
            </a:r>
            <a:r>
              <a:rPr lang="en-US" altLang="ja-JP" sz="2400" dirty="0">
                <a:solidFill>
                  <a:srgbClr val="000090"/>
                </a:solidFill>
                <a:sym typeface="Wingdings"/>
              </a:rPr>
              <a:t> </a:t>
            </a:r>
            <a:r>
              <a:rPr lang="ja-JP" altLang="en-US" sz="2400" dirty="0">
                <a:solidFill>
                  <a:srgbClr val="000090"/>
                </a:solidFill>
                <a:sym typeface="Wingdings"/>
              </a:rPr>
              <a:t>として下さい．</a:t>
            </a:r>
            <a:endParaRPr lang="en-US" altLang="ja-JP" sz="2400" dirty="0">
              <a:solidFill>
                <a:srgbClr val="000090"/>
              </a:solidFill>
              <a:sym typeface="Wingdings"/>
            </a:endParaRPr>
          </a:p>
          <a:p>
            <a:pPr marL="0" indent="0">
              <a:buNone/>
            </a:pPr>
            <a:r>
              <a:rPr lang="ja-JP" altLang="en-US" sz="2400" dirty="0">
                <a:solidFill>
                  <a:srgbClr val="660066"/>
                </a:solidFill>
              </a:rPr>
              <a:t>発展課題</a:t>
            </a:r>
            <a:r>
              <a:rPr lang="en-US" altLang="ja-JP" sz="2400" dirty="0">
                <a:solidFill>
                  <a:srgbClr val="660066"/>
                </a:solidFill>
              </a:rPr>
              <a:t>EX</a:t>
            </a:r>
            <a:r>
              <a:rPr lang="en-US" altLang="ja-JP" sz="2400" dirty="0">
                <a:solidFill>
                  <a:srgbClr val="000090"/>
                </a:solidFill>
              </a:rPr>
              <a:t>3-3 </a:t>
            </a:r>
          </a:p>
          <a:p>
            <a:pPr marL="0" indent="0">
              <a:buNone/>
            </a:pPr>
            <a:r>
              <a:rPr lang="ja-JP" altLang="en-US" sz="2400" dirty="0"/>
              <a:t>　</a:t>
            </a:r>
            <a:r>
              <a:rPr lang="en-US" altLang="ja-JP" sz="2400" dirty="0" err="1"/>
              <a:t>printf</a:t>
            </a:r>
            <a:r>
              <a:rPr lang="en-US" altLang="ja-JP" sz="2400" dirty="0"/>
              <a:t> </a:t>
            </a:r>
            <a:r>
              <a:rPr lang="ja-JP" altLang="en-US" sz="2400" dirty="0"/>
              <a:t>を使っていろいろな記号や空白を文字列を打ち出し，</a:t>
            </a:r>
            <a:endParaRPr lang="en-US" altLang="ja-JP" sz="2400" dirty="0"/>
          </a:p>
          <a:p>
            <a:pPr marL="0" indent="0">
              <a:buNone/>
            </a:pPr>
            <a:r>
              <a:rPr lang="ja-JP" altLang="ja-JP" sz="2400" dirty="0"/>
              <a:t>　</a:t>
            </a:r>
            <a:r>
              <a:rPr lang="ja-JP" altLang="en-US" sz="2400" dirty="0"/>
              <a:t>画面上に好きな絵模様を作ってみよう．（日本語設定忘れるな）</a:t>
            </a:r>
          </a:p>
          <a:p>
            <a:pPr marL="0" indent="0">
              <a:buNone/>
            </a:pPr>
            <a:r>
              <a:rPr lang="en-US" altLang="ja-JP" sz="2400" dirty="0"/>
              <a:t> </a:t>
            </a:r>
            <a:r>
              <a:rPr lang="ja-JP" altLang="en-US" sz="2400" dirty="0"/>
              <a:t>　　　</a:t>
            </a:r>
            <a:r>
              <a:rPr lang="en-US" altLang="ja-JP" sz="2400" dirty="0"/>
              <a:t> </a:t>
            </a:r>
            <a:r>
              <a:rPr lang="ja-JP" altLang="en-US" sz="2400" dirty="0">
                <a:solidFill>
                  <a:srgbClr val="000090"/>
                </a:solidFill>
                <a:sym typeface="Wingdings"/>
              </a:rPr>
              <a:t></a:t>
            </a:r>
            <a:r>
              <a:rPr lang="en-US" altLang="ja-JP" sz="2400" dirty="0">
                <a:solidFill>
                  <a:srgbClr val="000090"/>
                </a:solidFill>
                <a:sym typeface="Wingdings"/>
              </a:rPr>
              <a:t> </a:t>
            </a:r>
            <a:r>
              <a:rPr lang="ja-JP" altLang="en-US" sz="2400" dirty="0">
                <a:solidFill>
                  <a:srgbClr val="000090"/>
                </a:solidFill>
                <a:sym typeface="Wingdings"/>
              </a:rPr>
              <a:t>プロジェクト名は「</a:t>
            </a:r>
            <a:r>
              <a:rPr lang="en-US" altLang="ja-JP" sz="2400" dirty="0">
                <a:solidFill>
                  <a:srgbClr val="FF0000"/>
                </a:solidFill>
                <a:sym typeface="Wingdings"/>
              </a:rPr>
              <a:t> EX3-3</a:t>
            </a:r>
            <a:r>
              <a:rPr lang="ja-JP" altLang="en-US" sz="2400" dirty="0">
                <a:solidFill>
                  <a:srgbClr val="000090"/>
                </a:solidFill>
                <a:sym typeface="Wingdings"/>
              </a:rPr>
              <a:t>」として下さい．</a:t>
            </a:r>
            <a:endParaRPr lang="en-US" altLang="ja-JP" sz="2400" dirty="0">
              <a:solidFill>
                <a:srgbClr val="000090"/>
              </a:solidFill>
            </a:endParaRPr>
          </a:p>
          <a:p>
            <a:pPr marL="0" indent="0">
              <a:buNone/>
            </a:pPr>
            <a:endParaRPr lang="ja-JP" altLang="en-US" sz="2400" dirty="0"/>
          </a:p>
        </p:txBody>
      </p:sp>
      <p:sp>
        <p:nvSpPr>
          <p:cNvPr id="7" name="テキスト ボックス 6"/>
          <p:cNvSpPr txBox="1"/>
          <p:nvPr/>
        </p:nvSpPr>
        <p:spPr>
          <a:xfrm>
            <a:off x="137995" y="213272"/>
            <a:ext cx="1509548" cy="461665"/>
          </a:xfrm>
          <a:prstGeom prst="rect">
            <a:avLst/>
          </a:prstGeom>
          <a:noFill/>
        </p:spPr>
        <p:txBody>
          <a:bodyPr wrap="none" rtlCol="0">
            <a:spAutoFit/>
          </a:bodyPr>
          <a:lstStyle/>
          <a:p>
            <a:r>
              <a:rPr lang="ja-JP" altLang="en-US" sz="2400" dirty="0">
                <a:solidFill>
                  <a:srgbClr val="000090"/>
                </a:solidFill>
              </a:rPr>
              <a:t>＜課題</a:t>
            </a:r>
            <a:r>
              <a:rPr lang="en-US" altLang="ja-JP" sz="2400" dirty="0">
                <a:solidFill>
                  <a:srgbClr val="000090"/>
                </a:solidFill>
              </a:rPr>
              <a:t> </a:t>
            </a:r>
            <a:r>
              <a:rPr lang="ja-JP" altLang="en-US" sz="2400" dirty="0">
                <a:solidFill>
                  <a:srgbClr val="000090"/>
                </a:solidFill>
              </a:rPr>
              <a:t>＞</a:t>
            </a:r>
            <a:endParaRPr kumimoji="1" lang="ja-JP" altLang="en-US" sz="2400" dirty="0"/>
          </a:p>
        </p:txBody>
      </p:sp>
      <p:sp>
        <p:nvSpPr>
          <p:cNvPr id="2" name="正方形/長方形 1"/>
          <p:cNvSpPr/>
          <p:nvPr/>
        </p:nvSpPr>
        <p:spPr>
          <a:xfrm>
            <a:off x="448212" y="2072805"/>
            <a:ext cx="7619611" cy="1998111"/>
          </a:xfrm>
          <a:prstGeom prst="rect">
            <a:avLst/>
          </a:prstGeom>
          <a:noFill/>
          <a:ln>
            <a:solidFill>
              <a:srgbClr val="FF49E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爆発 1 9"/>
          <p:cNvSpPr/>
          <p:nvPr/>
        </p:nvSpPr>
        <p:spPr>
          <a:xfrm rot="20451941">
            <a:off x="4955243" y="965783"/>
            <a:ext cx="4816207" cy="1333202"/>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rgbClr val="FF0000"/>
                </a:solidFill>
              </a:rPr>
              <a:t>改行やスペースの取り方に注意！</a:t>
            </a:r>
            <a:endParaRPr lang="en-US" altLang="ja-JP" dirty="0">
              <a:solidFill>
                <a:srgbClr val="FF0000"/>
              </a:solidFill>
            </a:endParaRPr>
          </a:p>
        </p:txBody>
      </p:sp>
      <p:sp>
        <p:nvSpPr>
          <p:cNvPr id="4" name="スライド番号プレースホルダー 3"/>
          <p:cNvSpPr>
            <a:spLocks noGrp="1"/>
          </p:cNvSpPr>
          <p:nvPr>
            <p:ph type="sldNum" sz="quarter" idx="12"/>
          </p:nvPr>
        </p:nvSpPr>
        <p:spPr/>
        <p:txBody>
          <a:bodyPr/>
          <a:lstStyle/>
          <a:p>
            <a:fld id="{42D186D2-AFC2-584C-A244-75779A522BAD}" type="slidenum">
              <a:rPr kumimoji="1" lang="ja-JP" altLang="en-US" smtClean="0"/>
              <a:pPr/>
              <a:t>23</a:t>
            </a:fld>
            <a:endParaRPr kumimoji="1" lang="ja-JP" altLang="en-US"/>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560" y="3051495"/>
            <a:ext cx="3694113" cy="348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56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up)">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up)">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up)">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up)">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up)">
                                      <p:cBhvr>
                                        <p:cTn id="7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四則演算</a:t>
            </a:r>
            <a:r>
              <a:rPr lang="en-US" altLang="ja-JP" dirty="0">
                <a:solidFill>
                  <a:srgbClr val="99FF9F"/>
                </a:solidFill>
              </a:rPr>
              <a:t> </a:t>
            </a:r>
            <a:r>
              <a:rPr lang="ja-JP" altLang="en-US" dirty="0">
                <a:solidFill>
                  <a:srgbClr val="99FF9F"/>
                </a:solidFill>
              </a:rPr>
              <a:t>プログラム</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869180"/>
          </a:xfrm>
          <a:ln>
            <a:solidFill>
              <a:schemeClr val="accent1"/>
            </a:solidFill>
          </a:ln>
        </p:spPr>
        <p:txBody>
          <a:bodyPr>
            <a:normAutofit/>
          </a:bodyPr>
          <a:lstStyle/>
          <a:p>
            <a:pPr>
              <a:buFont typeface="Wingdings" pitchFamily="2" charset="2"/>
              <a:buChar char="Ø"/>
            </a:pPr>
            <a:r>
              <a:rPr lang="ja-JP" altLang="en-US" dirty="0"/>
              <a:t>次に簡単なプログラムの例として、四則演算（</a:t>
            </a:r>
            <a:r>
              <a:rPr lang="en-US" altLang="ja-JP" dirty="0"/>
              <a:t>+-*/</a:t>
            </a:r>
            <a:r>
              <a:rPr lang="ja-JP" altLang="en-US" dirty="0"/>
              <a:t>）を使ったプログラムを作りましょう</a:t>
            </a:r>
            <a:endParaRPr lang="en-US" altLang="ja-JP"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8758" y="428985"/>
            <a:ext cx="2223759" cy="461665"/>
          </a:xfrm>
          <a:prstGeom prst="rect">
            <a:avLst/>
          </a:prstGeom>
          <a:noFill/>
        </p:spPr>
        <p:txBody>
          <a:bodyPr wrap="square" rtlCol="0">
            <a:spAutoFit/>
          </a:bodyPr>
          <a:lstStyle/>
          <a:p>
            <a:r>
              <a:rPr lang="en-US" altLang="en-US" sz="2400" dirty="0"/>
              <a:t>【</a:t>
            </a:r>
            <a:r>
              <a:rPr lang="ja-JP" altLang="en-US" sz="2400" dirty="0"/>
              <a:t>例題</a:t>
            </a:r>
            <a:r>
              <a:rPr lang="en-US" altLang="ja-JP" sz="2400" dirty="0"/>
              <a:t>EX3-4</a:t>
            </a:r>
            <a:r>
              <a:rPr lang="en-US" altLang="en-US" sz="2400" dirty="0"/>
              <a:t>】</a:t>
            </a:r>
            <a:endParaRPr kumimoji="1" lang="ja-JP" altLang="en-US" sz="2400" dirty="0"/>
          </a:p>
        </p:txBody>
      </p:sp>
      <p:sp>
        <p:nvSpPr>
          <p:cNvPr id="5" name="コンテンツ プレースホルダ 2"/>
          <p:cNvSpPr>
            <a:spLocks noGrp="1"/>
          </p:cNvSpPr>
          <p:nvPr>
            <p:ph idx="1"/>
          </p:nvPr>
        </p:nvSpPr>
        <p:spPr>
          <a:xfrm>
            <a:off x="2708324" y="837715"/>
            <a:ext cx="5319036" cy="4569786"/>
          </a:xfrm>
          <a:solidFill>
            <a:srgbClr val="FFCAF2"/>
          </a:solidFill>
          <a:ln w="28575" cmpd="sng">
            <a:solidFill>
              <a:srgbClr val="008000"/>
            </a:solidFill>
          </a:ln>
        </p:spPr>
        <p:txBody>
          <a:bodyPr>
            <a:normAutofit fontScale="85000" lnSpcReduction="20000"/>
          </a:bodyPr>
          <a:lstStyle/>
          <a:p>
            <a:pPr>
              <a:buNone/>
            </a:pPr>
            <a:r>
              <a:rPr lang="en-US" altLang="ja-JP" b="1" dirty="0">
                <a:solidFill>
                  <a:srgbClr val="000090"/>
                </a:solidFill>
                <a:latin typeface="Times New Roman"/>
                <a:cs typeface="Times New Roman"/>
              </a:rPr>
              <a:t>/* EX3-4</a:t>
            </a:r>
            <a:r>
              <a:rPr lang="ja-JP" altLang="en-US" b="1" dirty="0">
                <a:solidFill>
                  <a:srgbClr val="000090"/>
                </a:solidFill>
                <a:latin typeface="Times New Roman"/>
                <a:cs typeface="Times New Roman"/>
              </a:rPr>
              <a:t>　</a:t>
            </a:r>
            <a:r>
              <a:rPr lang="en-US" altLang="ja-JP" b="1" dirty="0">
                <a:solidFill>
                  <a:srgbClr val="000090"/>
                </a:solidFill>
                <a:latin typeface="Times New Roman"/>
                <a:cs typeface="Times New Roman"/>
              </a:rPr>
              <a:t>*/</a:t>
            </a:r>
          </a:p>
          <a:p>
            <a:pPr>
              <a:buNone/>
            </a:pPr>
            <a:r>
              <a:rPr lang="en-US" altLang="ja-JP" b="1" dirty="0">
                <a:solidFill>
                  <a:srgbClr val="000090"/>
                </a:solidFill>
                <a:latin typeface="Times New Roman"/>
                <a:cs typeface="Times New Roman"/>
              </a:rPr>
              <a:t>#include &lt;</a:t>
            </a:r>
            <a:r>
              <a:rPr lang="en-US" altLang="ja-JP" b="1" dirty="0" err="1">
                <a:solidFill>
                  <a:srgbClr val="000090"/>
                </a:solidFill>
                <a:latin typeface="Times New Roman"/>
                <a:cs typeface="Times New Roman"/>
              </a:rPr>
              <a:t>stdio.h</a:t>
            </a:r>
            <a:r>
              <a:rPr lang="en-US" altLang="ja-JP" b="1" dirty="0">
                <a:solidFill>
                  <a:srgbClr val="000090"/>
                </a:solidFill>
                <a:latin typeface="Times New Roman"/>
                <a:cs typeface="Times New Roman"/>
              </a:rPr>
              <a:t>&gt;</a:t>
            </a:r>
          </a:p>
          <a:p>
            <a:pPr>
              <a:buNone/>
            </a:pPr>
            <a:r>
              <a:rPr lang="en-US" altLang="ja-JP" b="1" dirty="0" err="1">
                <a:solidFill>
                  <a:srgbClr val="000090"/>
                </a:solidFill>
                <a:latin typeface="Times New Roman"/>
                <a:cs typeface="Times New Roman"/>
              </a:rPr>
              <a:t>int</a:t>
            </a:r>
            <a:r>
              <a:rPr lang="en-US" altLang="ja-JP" b="1" dirty="0">
                <a:solidFill>
                  <a:srgbClr val="000090"/>
                </a:solidFill>
                <a:latin typeface="Times New Roman"/>
                <a:cs typeface="Times New Roman"/>
              </a:rPr>
              <a:t> main (void )</a:t>
            </a:r>
          </a:p>
          <a:p>
            <a:pPr>
              <a:buNone/>
            </a:pPr>
            <a:r>
              <a:rPr lang="en-US" altLang="ja-JP" b="1" dirty="0">
                <a:solidFill>
                  <a:srgbClr val="000090"/>
                </a:solidFill>
                <a:latin typeface="Times New Roman"/>
                <a:cs typeface="Times New Roman"/>
              </a:rPr>
              <a:t>{</a:t>
            </a:r>
          </a:p>
          <a:p>
            <a:pPr>
              <a:buNone/>
            </a:pPr>
            <a:r>
              <a:rPr lang="en-US" altLang="ja-JP" b="1" dirty="0">
                <a:solidFill>
                  <a:srgbClr val="000090"/>
                </a:solidFill>
                <a:latin typeface="Times New Roman"/>
                <a:cs typeface="Times New Roman"/>
              </a:rPr>
              <a:t>    	</a:t>
            </a:r>
            <a:r>
              <a:rPr lang="en-US" altLang="ja-JP" b="1" dirty="0" err="1">
                <a:solidFill>
                  <a:srgbClr val="000090"/>
                </a:solidFill>
                <a:latin typeface="Times New Roman"/>
                <a:cs typeface="Times New Roman"/>
              </a:rPr>
              <a:t>int</a:t>
            </a:r>
            <a:r>
              <a:rPr lang="en-US" altLang="ja-JP" b="1" dirty="0">
                <a:solidFill>
                  <a:srgbClr val="000090"/>
                </a:solidFill>
                <a:latin typeface="Times New Roman"/>
                <a:cs typeface="Times New Roman"/>
              </a:rPr>
              <a:t> a, b, c;</a:t>
            </a:r>
          </a:p>
          <a:p>
            <a:pPr>
              <a:buNone/>
            </a:pPr>
            <a:r>
              <a:rPr lang="en-US" altLang="ja-JP" b="1" dirty="0">
                <a:solidFill>
                  <a:srgbClr val="000090"/>
                </a:solidFill>
                <a:latin typeface="Times New Roman"/>
                <a:cs typeface="Times New Roman"/>
              </a:rPr>
              <a:t>			a=12;</a:t>
            </a:r>
          </a:p>
          <a:p>
            <a:pPr>
              <a:buNone/>
            </a:pPr>
            <a:r>
              <a:rPr lang="en-US" altLang="ja-JP" b="1" dirty="0">
                <a:solidFill>
                  <a:srgbClr val="000090"/>
                </a:solidFill>
                <a:latin typeface="Times New Roman"/>
                <a:cs typeface="Times New Roman"/>
              </a:rPr>
              <a:t>			b=23;</a:t>
            </a:r>
          </a:p>
          <a:p>
            <a:pPr>
              <a:buNone/>
            </a:pPr>
            <a:r>
              <a:rPr lang="en-US" altLang="ja-JP" b="1" dirty="0">
                <a:solidFill>
                  <a:srgbClr val="000090"/>
                </a:solidFill>
                <a:latin typeface="Times New Roman"/>
                <a:cs typeface="Times New Roman"/>
              </a:rPr>
              <a:t>			c=</a:t>
            </a:r>
            <a:r>
              <a:rPr lang="en-US" altLang="ja-JP" b="1" dirty="0" err="1">
                <a:solidFill>
                  <a:srgbClr val="000090"/>
                </a:solidFill>
                <a:latin typeface="Times New Roman"/>
                <a:cs typeface="Times New Roman"/>
              </a:rPr>
              <a:t>a+b</a:t>
            </a:r>
            <a:r>
              <a:rPr lang="en-US" altLang="ja-JP" b="1" dirty="0">
                <a:solidFill>
                  <a:srgbClr val="000090"/>
                </a:solidFill>
                <a:latin typeface="Times New Roman"/>
                <a:cs typeface="Times New Roman"/>
              </a:rPr>
              <a:t>;</a:t>
            </a:r>
          </a:p>
          <a:p>
            <a:pPr>
              <a:buNone/>
            </a:pPr>
            <a:r>
              <a:rPr lang="en-US" altLang="ja-JP" b="1" dirty="0">
                <a:solidFill>
                  <a:srgbClr val="000090"/>
                </a:solidFill>
                <a:latin typeface="Times New Roman"/>
                <a:cs typeface="Times New Roman"/>
              </a:rPr>
              <a:t>	</a:t>
            </a:r>
            <a:r>
              <a:rPr lang="en-US" altLang="ja-JP" b="1" dirty="0" err="1">
                <a:solidFill>
                  <a:srgbClr val="FF0000"/>
                </a:solidFill>
                <a:latin typeface="Times New Roman"/>
                <a:cs typeface="Times New Roman"/>
              </a:rPr>
              <a:t>printf</a:t>
            </a:r>
            <a:r>
              <a:rPr lang="en-US" altLang="ja-JP" b="1" dirty="0">
                <a:solidFill>
                  <a:srgbClr val="000090"/>
                </a:solidFill>
                <a:latin typeface="Times New Roman"/>
                <a:cs typeface="Times New Roman"/>
              </a:rPr>
              <a:t>(”%d</a:t>
            </a:r>
            <a:r>
              <a:rPr lang="en-US" altLang="ja-JP" b="1" dirty="0">
                <a:solidFill>
                  <a:srgbClr val="FF0000"/>
                </a:solidFill>
                <a:latin typeface="Times New Roman"/>
                <a:cs typeface="Times New Roman"/>
              </a:rPr>
              <a:t>\n</a:t>
            </a:r>
            <a:r>
              <a:rPr lang="en-US" altLang="ja-JP" b="1" dirty="0">
                <a:solidFill>
                  <a:srgbClr val="000090"/>
                </a:solidFill>
                <a:latin typeface="Times New Roman"/>
                <a:cs typeface="Times New Roman"/>
              </a:rPr>
              <a:t>”, c);</a:t>
            </a:r>
          </a:p>
          <a:p>
            <a:pPr>
              <a:buNone/>
            </a:pPr>
            <a:r>
              <a:rPr lang="en-US" altLang="ja-JP" b="1" dirty="0">
                <a:solidFill>
                  <a:srgbClr val="000090"/>
                </a:solidFill>
                <a:latin typeface="Times New Roman"/>
                <a:cs typeface="Times New Roman"/>
              </a:rPr>
              <a:t>	</a:t>
            </a:r>
            <a:r>
              <a:rPr lang="en-US" altLang="ja-JP" b="1" dirty="0">
                <a:solidFill>
                  <a:srgbClr val="008000"/>
                </a:solidFill>
                <a:latin typeface="Times New Roman"/>
                <a:cs typeface="Times New Roman"/>
              </a:rPr>
              <a:t>return 0</a:t>
            </a:r>
            <a:r>
              <a:rPr lang="en-US" altLang="ja-JP" b="1" dirty="0">
                <a:solidFill>
                  <a:srgbClr val="000090"/>
                </a:solidFill>
                <a:latin typeface="Times New Roman"/>
                <a:cs typeface="Times New Roman"/>
              </a:rPr>
              <a:t>;</a:t>
            </a:r>
          </a:p>
          <a:p>
            <a:pPr>
              <a:buNone/>
            </a:pPr>
            <a:r>
              <a:rPr lang="en-US" altLang="ja-JP" b="1" dirty="0">
                <a:solidFill>
                  <a:srgbClr val="000090"/>
                </a:solidFill>
                <a:latin typeface="Times New Roman"/>
                <a:cs typeface="Times New Roman"/>
              </a:rPr>
              <a:t>}</a:t>
            </a:r>
            <a:endParaRPr lang="ja-JP" altLang="en-US" b="1" dirty="0">
              <a:solidFill>
                <a:srgbClr val="000090"/>
              </a:solidFill>
              <a:latin typeface="Times New Roman"/>
              <a:cs typeface="Times New Roman"/>
            </a:endParaRPr>
          </a:p>
        </p:txBody>
      </p:sp>
      <p:sp>
        <p:nvSpPr>
          <p:cNvPr id="6" name="テキスト ボックス 5"/>
          <p:cNvSpPr txBox="1"/>
          <p:nvPr/>
        </p:nvSpPr>
        <p:spPr>
          <a:xfrm>
            <a:off x="2853573" y="6075384"/>
            <a:ext cx="6356227" cy="523220"/>
          </a:xfrm>
          <a:prstGeom prst="rect">
            <a:avLst/>
          </a:prstGeom>
          <a:noFill/>
        </p:spPr>
        <p:txBody>
          <a:bodyPr wrap="none" rtlCol="0">
            <a:spAutoFit/>
          </a:bodyPr>
          <a:lstStyle/>
          <a:p>
            <a:r>
              <a:rPr lang="ja-JP" altLang="en-US" sz="2800" dirty="0">
                <a:solidFill>
                  <a:srgbClr val="000090"/>
                </a:solidFill>
                <a:sym typeface="Wingdings"/>
              </a:rPr>
              <a:t></a:t>
            </a:r>
            <a:r>
              <a:rPr lang="en-US" altLang="ja-JP" sz="2800" dirty="0">
                <a:solidFill>
                  <a:srgbClr val="000090"/>
                </a:solidFill>
                <a:sym typeface="Wingdings"/>
              </a:rPr>
              <a:t> </a:t>
            </a:r>
            <a:r>
              <a:rPr lang="ja-JP" altLang="en-US" sz="2800" dirty="0">
                <a:solidFill>
                  <a:srgbClr val="000090"/>
                </a:solidFill>
                <a:sym typeface="Wingdings"/>
              </a:rPr>
              <a:t>プロジェクト名は「</a:t>
            </a:r>
            <a:r>
              <a:rPr lang="en-US" altLang="ja-JP" sz="2800" dirty="0">
                <a:solidFill>
                  <a:srgbClr val="FF0000"/>
                </a:solidFill>
                <a:sym typeface="Wingdings"/>
              </a:rPr>
              <a:t>EX3-4</a:t>
            </a:r>
            <a:r>
              <a:rPr lang="ja-JP" altLang="en-US" sz="2800" dirty="0">
                <a:solidFill>
                  <a:srgbClr val="000090"/>
                </a:solidFill>
                <a:sym typeface="Wingdings"/>
              </a:rPr>
              <a:t>」として下さい．</a:t>
            </a:r>
            <a:endParaRPr lang="en-US" altLang="ja-JP" sz="2800" dirty="0">
              <a:solidFill>
                <a:srgbClr val="000090"/>
              </a:solidFill>
              <a:sym typeface="Wingdings"/>
            </a:endParaRPr>
          </a:p>
        </p:txBody>
      </p:sp>
      <p:sp>
        <p:nvSpPr>
          <p:cNvPr id="7" name="線吹き出し 1 (枠付き) 6"/>
          <p:cNvSpPr/>
          <p:nvPr/>
        </p:nvSpPr>
        <p:spPr>
          <a:xfrm>
            <a:off x="7471690" y="1520250"/>
            <a:ext cx="1327589" cy="612648"/>
          </a:xfrm>
          <a:prstGeom prst="borderCallout1">
            <a:avLst>
              <a:gd name="adj1" fmla="val 84712"/>
              <a:gd name="adj2" fmla="val -3985"/>
              <a:gd name="adj3" fmla="val 166198"/>
              <a:gd name="adj4" fmla="val -252407"/>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rgbClr val="CCFFCC"/>
                </a:solidFill>
              </a:rPr>
              <a:t>変数名</a:t>
            </a:r>
          </a:p>
        </p:txBody>
      </p:sp>
      <p:sp>
        <p:nvSpPr>
          <p:cNvPr id="8" name="線吹き出し 2 (枠付き) 7"/>
          <p:cNvSpPr/>
          <p:nvPr/>
        </p:nvSpPr>
        <p:spPr>
          <a:xfrm>
            <a:off x="135958" y="2170812"/>
            <a:ext cx="2490426" cy="846726"/>
          </a:xfrm>
          <a:prstGeom prst="borderCallout2">
            <a:avLst>
              <a:gd name="adj1" fmla="val 30521"/>
              <a:gd name="adj2" fmla="val 96915"/>
              <a:gd name="adj3" fmla="val 31724"/>
              <a:gd name="adj4" fmla="val 124120"/>
              <a:gd name="adj5" fmla="val 51178"/>
              <a:gd name="adj6" fmla="val 131625"/>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rgbClr val="CCFFCC"/>
                </a:solidFill>
              </a:rPr>
              <a:t>変数の型名</a:t>
            </a:r>
            <a:endParaRPr kumimoji="1" lang="en-US" altLang="ja-JP" sz="2400" dirty="0">
              <a:solidFill>
                <a:srgbClr val="CCFFCC"/>
              </a:solidFill>
            </a:endParaRPr>
          </a:p>
          <a:p>
            <a:pPr algn="ctr"/>
            <a:r>
              <a:rPr kumimoji="1" lang="en-US" altLang="ja-JP" sz="2400" dirty="0">
                <a:solidFill>
                  <a:srgbClr val="CCFFCC"/>
                </a:solidFill>
              </a:rPr>
              <a:t>(</a:t>
            </a:r>
            <a:r>
              <a:rPr kumimoji="1" lang="ja-JP" altLang="en-US" sz="2400" dirty="0">
                <a:solidFill>
                  <a:srgbClr val="CCFFCC"/>
                </a:solidFill>
              </a:rPr>
              <a:t>ここでは整数型</a:t>
            </a:r>
            <a:r>
              <a:rPr kumimoji="1" lang="en-US" altLang="ja-JP" sz="2400" dirty="0">
                <a:solidFill>
                  <a:srgbClr val="CCFFCC"/>
                </a:solidFill>
              </a:rPr>
              <a:t>)</a:t>
            </a:r>
            <a:endParaRPr kumimoji="1" lang="ja-JP" altLang="en-US" sz="2400" dirty="0">
              <a:solidFill>
                <a:srgbClr val="CCFFCC"/>
              </a:solidFill>
            </a:endParaRPr>
          </a:p>
        </p:txBody>
      </p:sp>
      <p:sp>
        <p:nvSpPr>
          <p:cNvPr id="11" name="強調線吹き出し 2 10"/>
          <p:cNvSpPr/>
          <p:nvPr/>
        </p:nvSpPr>
        <p:spPr>
          <a:xfrm>
            <a:off x="6548172" y="4887919"/>
            <a:ext cx="2539733" cy="863550"/>
          </a:xfrm>
          <a:prstGeom prst="accentCallout2">
            <a:avLst>
              <a:gd name="adj1" fmla="val 34349"/>
              <a:gd name="adj2" fmla="val 214"/>
              <a:gd name="adj3" fmla="val 25417"/>
              <a:gd name="adj4" fmla="val -84873"/>
              <a:gd name="adj5" fmla="val -4724"/>
              <a:gd name="adj6" fmla="val -95471"/>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rgbClr val="CCFFCC"/>
                </a:solidFill>
              </a:rPr>
              <a:t>プログラムの終わり</a:t>
            </a:r>
            <a:endParaRPr lang="en-US" altLang="ja-JP" dirty="0">
              <a:solidFill>
                <a:srgbClr val="CCFFCC"/>
              </a:solidFill>
            </a:endParaRPr>
          </a:p>
          <a:p>
            <a:pPr algn="ctr"/>
            <a:r>
              <a:rPr lang="ja-JP" altLang="en-US" dirty="0">
                <a:solidFill>
                  <a:srgbClr val="CCFFCC"/>
                </a:solidFill>
              </a:rPr>
              <a:t>（書かなくても</a:t>
            </a:r>
            <a:r>
              <a:rPr lang="en-US" altLang="ja-JP" dirty="0">
                <a:solidFill>
                  <a:srgbClr val="CCFFCC"/>
                </a:solidFill>
              </a:rPr>
              <a:t>OK</a:t>
            </a:r>
            <a:r>
              <a:rPr lang="ja-JP" altLang="en-US" dirty="0">
                <a:solidFill>
                  <a:srgbClr val="CCFFCC"/>
                </a:solidFill>
              </a:rPr>
              <a:t>だが</a:t>
            </a:r>
            <a:r>
              <a:rPr lang="en-US" altLang="ja-JP" dirty="0">
                <a:solidFill>
                  <a:srgbClr val="CCFFCC"/>
                </a:solidFill>
              </a:rPr>
              <a:t>…)</a:t>
            </a:r>
            <a:endParaRPr lang="ja-JP" altLang="en-US" dirty="0">
              <a:solidFill>
                <a:srgbClr val="CCFFCC"/>
              </a:solidFill>
            </a:endParaRPr>
          </a:p>
        </p:txBody>
      </p:sp>
      <p:sp>
        <p:nvSpPr>
          <p:cNvPr id="12" name="線吹き出し 2 (枠付き) 11"/>
          <p:cNvSpPr/>
          <p:nvPr/>
        </p:nvSpPr>
        <p:spPr>
          <a:xfrm>
            <a:off x="4339423" y="4110393"/>
            <a:ext cx="440994" cy="459988"/>
          </a:xfrm>
          <a:prstGeom prst="borderCallout2">
            <a:avLst>
              <a:gd name="adj1" fmla="val 91618"/>
              <a:gd name="adj2" fmla="val -12333"/>
              <a:gd name="adj3" fmla="val 114628"/>
              <a:gd name="adj4" fmla="val -304667"/>
              <a:gd name="adj5" fmla="val 139347"/>
              <a:gd name="adj6" fmla="val -418667"/>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17898" y="4463215"/>
            <a:ext cx="2294619" cy="1938992"/>
          </a:xfrm>
          <a:prstGeom prst="rect">
            <a:avLst/>
          </a:prstGeom>
          <a:noFill/>
        </p:spPr>
        <p:txBody>
          <a:bodyPr wrap="none" rtlCol="0">
            <a:spAutoFit/>
          </a:bodyPr>
          <a:lstStyle/>
          <a:p>
            <a:r>
              <a:rPr kumimoji="1" lang="ja-JP" altLang="en-US" sz="2400" dirty="0">
                <a:solidFill>
                  <a:srgbClr val="0000FF"/>
                </a:solidFill>
              </a:rPr>
              <a:t>整数型の変数を</a:t>
            </a:r>
            <a:endParaRPr kumimoji="1" lang="en-US" altLang="ja-JP" sz="2400" dirty="0">
              <a:solidFill>
                <a:srgbClr val="0000FF"/>
              </a:solidFill>
            </a:endParaRPr>
          </a:p>
          <a:p>
            <a:r>
              <a:rPr lang="en-US" altLang="ja-JP" sz="2400" dirty="0">
                <a:solidFill>
                  <a:srgbClr val="0000FF"/>
                </a:solidFill>
              </a:rPr>
              <a:t>     </a:t>
            </a:r>
            <a:r>
              <a:rPr lang="en-US" altLang="ja-JP" sz="2400" dirty="0" err="1">
                <a:solidFill>
                  <a:srgbClr val="0000FF"/>
                </a:solidFill>
              </a:rPr>
              <a:t>printf</a:t>
            </a:r>
            <a:r>
              <a:rPr lang="en-US" altLang="ja-JP" sz="2400" dirty="0">
                <a:solidFill>
                  <a:srgbClr val="0000FF"/>
                </a:solidFill>
              </a:rPr>
              <a:t>(…)  </a:t>
            </a:r>
            <a:r>
              <a:rPr lang="ja-JP" altLang="en-US" sz="2400" dirty="0">
                <a:solidFill>
                  <a:srgbClr val="0000FF"/>
                </a:solidFill>
              </a:rPr>
              <a:t>で</a:t>
            </a:r>
            <a:endParaRPr lang="en-US" altLang="ja-JP" sz="2400" dirty="0">
              <a:solidFill>
                <a:srgbClr val="0000FF"/>
              </a:solidFill>
            </a:endParaRPr>
          </a:p>
          <a:p>
            <a:r>
              <a:rPr lang="ja-JP" altLang="en-US" sz="2400" dirty="0">
                <a:solidFill>
                  <a:srgbClr val="0000FF"/>
                </a:solidFill>
              </a:rPr>
              <a:t>表示するため</a:t>
            </a:r>
            <a:endParaRPr lang="en-US" altLang="ja-JP" sz="2400" dirty="0">
              <a:solidFill>
                <a:srgbClr val="0000FF"/>
              </a:solidFill>
            </a:endParaRPr>
          </a:p>
          <a:p>
            <a:r>
              <a:rPr kumimoji="1" lang="en-US" altLang="ja-JP" sz="2400" dirty="0">
                <a:solidFill>
                  <a:srgbClr val="0000FF"/>
                </a:solidFill>
                <a:sym typeface="Wingdings"/>
              </a:rPr>
              <a:t> </a:t>
            </a:r>
            <a:r>
              <a:rPr kumimoji="1" lang="en-US" altLang="ja-JP" sz="2400" dirty="0">
                <a:solidFill>
                  <a:srgbClr val="660066"/>
                </a:solidFill>
                <a:sym typeface="Wingdings"/>
              </a:rPr>
              <a:t>☞ %d</a:t>
            </a:r>
            <a:r>
              <a:rPr kumimoji="1" lang="ja-JP" altLang="en-US" sz="2400" dirty="0">
                <a:solidFill>
                  <a:srgbClr val="660066"/>
                </a:solidFill>
                <a:sym typeface="Wingdings"/>
              </a:rPr>
              <a:t>には</a:t>
            </a:r>
            <a:endParaRPr kumimoji="1" lang="en-US" altLang="ja-JP" sz="2400" dirty="0">
              <a:solidFill>
                <a:srgbClr val="660066"/>
              </a:solidFill>
              <a:sym typeface="Wingdings"/>
            </a:endParaRPr>
          </a:p>
          <a:p>
            <a:r>
              <a:rPr lang="ja-JP" altLang="ja-JP" sz="2400" dirty="0">
                <a:solidFill>
                  <a:srgbClr val="660066"/>
                </a:solidFill>
                <a:sym typeface="Wingdings"/>
              </a:rPr>
              <a:t>　</a:t>
            </a:r>
            <a:r>
              <a:rPr lang="ja-JP" altLang="en-US" sz="2400" dirty="0">
                <a:solidFill>
                  <a:srgbClr val="660066"/>
                </a:solidFill>
                <a:sym typeface="Wingdings"/>
              </a:rPr>
              <a:t>　</a:t>
            </a:r>
            <a:r>
              <a:rPr lang="en-US" altLang="ja-JP" sz="2400" dirty="0">
                <a:solidFill>
                  <a:srgbClr val="660066"/>
                </a:solidFill>
                <a:sym typeface="Wingdings"/>
              </a:rPr>
              <a:t> </a:t>
            </a:r>
            <a:r>
              <a:rPr kumimoji="1" lang="en-US" altLang="ja-JP" sz="2400" dirty="0">
                <a:solidFill>
                  <a:srgbClr val="660066"/>
                </a:solidFill>
                <a:sym typeface="Wingdings"/>
              </a:rPr>
              <a:t>c</a:t>
            </a:r>
            <a:r>
              <a:rPr kumimoji="1" lang="ja-JP" altLang="en-US" sz="2400" dirty="0">
                <a:solidFill>
                  <a:srgbClr val="660066"/>
                </a:solidFill>
                <a:sym typeface="Wingdings"/>
              </a:rPr>
              <a:t>の値が</a:t>
            </a:r>
            <a:r>
              <a:rPr lang="ja-JP" altLang="en-US" sz="2400" dirty="0">
                <a:solidFill>
                  <a:srgbClr val="660066"/>
                </a:solidFill>
                <a:sym typeface="Wingdings"/>
              </a:rPr>
              <a:t>入る</a:t>
            </a:r>
            <a:endParaRPr kumimoji="1" lang="ja-JP" altLang="en-US" sz="2400" dirty="0">
              <a:solidFill>
                <a:srgbClr val="660066"/>
              </a:solidFill>
            </a:endParaRPr>
          </a:p>
        </p:txBody>
      </p:sp>
      <p:sp>
        <p:nvSpPr>
          <p:cNvPr id="14" name="テキスト ボックス 13"/>
          <p:cNvSpPr txBox="1"/>
          <p:nvPr/>
        </p:nvSpPr>
        <p:spPr>
          <a:xfrm>
            <a:off x="493900" y="3303441"/>
            <a:ext cx="1432604" cy="923330"/>
          </a:xfrm>
          <a:prstGeom prst="rect">
            <a:avLst/>
          </a:prstGeom>
          <a:noFill/>
        </p:spPr>
        <p:txBody>
          <a:bodyPr wrap="none" rtlCol="0">
            <a:spAutoFit/>
          </a:bodyPr>
          <a:lstStyle/>
          <a:p>
            <a:r>
              <a:rPr kumimoji="1" lang="ja-JP" altLang="en-US" dirty="0"/>
              <a:t>＊変数の型</a:t>
            </a:r>
            <a:endParaRPr kumimoji="1" lang="en-US" altLang="ja-JP" dirty="0"/>
          </a:p>
          <a:p>
            <a:r>
              <a:rPr lang="ja-JP" altLang="ja-JP" dirty="0"/>
              <a:t>　</a:t>
            </a:r>
            <a:r>
              <a:rPr kumimoji="1" lang="ja-JP" altLang="en-US" dirty="0"/>
              <a:t>については</a:t>
            </a:r>
            <a:endParaRPr kumimoji="1" lang="en-US" altLang="ja-JP" dirty="0"/>
          </a:p>
          <a:p>
            <a:r>
              <a:rPr kumimoji="1" lang="ja-JP" altLang="en-US" dirty="0"/>
              <a:t>　次ページ</a:t>
            </a:r>
          </a:p>
        </p:txBody>
      </p:sp>
      <p:sp>
        <p:nvSpPr>
          <p:cNvPr id="15" name="角丸四角形吹き出し 14"/>
          <p:cNvSpPr/>
          <p:nvPr/>
        </p:nvSpPr>
        <p:spPr>
          <a:xfrm>
            <a:off x="2949843" y="2478919"/>
            <a:ext cx="2007531" cy="389251"/>
          </a:xfrm>
          <a:prstGeom prst="wedgeRoundRectCallout">
            <a:avLst>
              <a:gd name="adj1" fmla="val 101617"/>
              <a:gd name="adj2" fmla="val 178290"/>
              <a:gd name="adj3" fmla="val 16667"/>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056532" y="2695684"/>
            <a:ext cx="2944837" cy="1938992"/>
          </a:xfrm>
          <a:prstGeom prst="rect">
            <a:avLst/>
          </a:prstGeom>
          <a:solidFill>
            <a:srgbClr val="CCFFCC"/>
          </a:solidFill>
          <a:ln w="28575" cmpd="sng">
            <a:solidFill>
              <a:srgbClr val="660066"/>
            </a:solidFill>
          </a:ln>
        </p:spPr>
        <p:txBody>
          <a:bodyPr wrap="none" rtlCol="0">
            <a:spAutoFit/>
          </a:bodyPr>
          <a:lstStyle/>
          <a:p>
            <a:r>
              <a:rPr kumimoji="1" lang="ja-JP" altLang="en-US" sz="2000" dirty="0">
                <a:solidFill>
                  <a:srgbClr val="000090"/>
                </a:solidFill>
              </a:rPr>
              <a:t>変数の宣言文：</a:t>
            </a:r>
            <a:endParaRPr kumimoji="1" lang="en-US" altLang="ja-JP" sz="2000" dirty="0">
              <a:solidFill>
                <a:srgbClr val="000090"/>
              </a:solidFill>
            </a:endParaRPr>
          </a:p>
          <a:p>
            <a:r>
              <a:rPr lang="ja-JP" altLang="en-US" sz="2000" dirty="0">
                <a:solidFill>
                  <a:srgbClr val="000090"/>
                </a:solidFill>
              </a:rPr>
              <a:t>一般に</a:t>
            </a:r>
            <a:endParaRPr lang="en-US" altLang="ja-JP" sz="2000" dirty="0">
              <a:solidFill>
                <a:srgbClr val="000090"/>
              </a:solidFill>
            </a:endParaRPr>
          </a:p>
          <a:p>
            <a:endParaRPr kumimoji="1" lang="en-US" altLang="ja-JP" sz="2000" dirty="0">
              <a:solidFill>
                <a:srgbClr val="000090"/>
              </a:solidFill>
            </a:endParaRPr>
          </a:p>
          <a:p>
            <a:r>
              <a:rPr lang="ja-JP" altLang="en-US" sz="2000" dirty="0">
                <a:solidFill>
                  <a:srgbClr val="660066"/>
                </a:solidFill>
              </a:rPr>
              <a:t>型名　変数名，変数名</a:t>
            </a:r>
            <a:r>
              <a:rPr lang="en-US" altLang="ja-JP" sz="2000" dirty="0">
                <a:solidFill>
                  <a:srgbClr val="660066"/>
                </a:solidFill>
              </a:rPr>
              <a:t>, …;</a:t>
            </a:r>
          </a:p>
          <a:p>
            <a:endParaRPr kumimoji="1" lang="en-US" altLang="ja-JP" sz="2000" dirty="0">
              <a:solidFill>
                <a:srgbClr val="000090"/>
              </a:solidFill>
            </a:endParaRPr>
          </a:p>
          <a:p>
            <a:r>
              <a:rPr lang="ja-JP" altLang="en-US" sz="2000" dirty="0">
                <a:solidFill>
                  <a:srgbClr val="000090"/>
                </a:solidFill>
              </a:rPr>
              <a:t>の形</a:t>
            </a:r>
            <a:endParaRPr kumimoji="1" lang="ja-JP" altLang="en-US" sz="2000" dirty="0">
              <a:solidFill>
                <a:srgbClr val="000090"/>
              </a:solidFill>
            </a:endParaRPr>
          </a:p>
        </p:txBody>
      </p:sp>
      <p:sp>
        <p:nvSpPr>
          <p:cNvPr id="2" name="正方形/長方形 1"/>
          <p:cNvSpPr/>
          <p:nvPr/>
        </p:nvSpPr>
        <p:spPr>
          <a:xfrm>
            <a:off x="4551329" y="244319"/>
            <a:ext cx="3855781" cy="369332"/>
          </a:xfrm>
          <a:prstGeom prst="rect">
            <a:avLst/>
          </a:prstGeom>
        </p:spPr>
        <p:txBody>
          <a:bodyPr wrap="none">
            <a:spAutoFit/>
          </a:bodyPr>
          <a:lstStyle/>
          <a:p>
            <a:r>
              <a:rPr lang="en-US" altLang="ja-JP" dirty="0" err="1">
                <a:solidFill>
                  <a:srgbClr val="008000"/>
                </a:solidFill>
              </a:rPr>
              <a:t>int</a:t>
            </a:r>
            <a:r>
              <a:rPr lang="en-US" altLang="ja-JP" dirty="0">
                <a:solidFill>
                  <a:srgbClr val="008000"/>
                </a:solidFill>
              </a:rPr>
              <a:t> a=12,b=23,c;</a:t>
            </a:r>
            <a:r>
              <a:rPr lang="ja-JP" altLang="ja-JP" dirty="0">
                <a:solidFill>
                  <a:srgbClr val="008000"/>
                </a:solidFill>
              </a:rPr>
              <a:t> </a:t>
            </a:r>
            <a:r>
              <a:rPr lang="en-US" altLang="ja-JP" dirty="0">
                <a:solidFill>
                  <a:srgbClr val="008000"/>
                </a:solidFill>
              </a:rPr>
              <a:t> </a:t>
            </a:r>
            <a:r>
              <a:rPr lang="ja-JP" altLang="en-US" dirty="0">
                <a:solidFill>
                  <a:srgbClr val="008000"/>
                </a:solidFill>
              </a:rPr>
              <a:t>のように略すことも可</a:t>
            </a:r>
          </a:p>
        </p:txBody>
      </p:sp>
      <p:sp>
        <p:nvSpPr>
          <p:cNvPr id="3" name="右中かっこ 2"/>
          <p:cNvSpPr/>
          <p:nvPr/>
        </p:nvSpPr>
        <p:spPr>
          <a:xfrm>
            <a:off x="5160350" y="2478919"/>
            <a:ext cx="241891" cy="1249898"/>
          </a:xfrm>
          <a:prstGeom prst="rightBrace">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solidFill>
                <a:srgbClr val="008000"/>
              </a:solidFill>
            </a:endParaRPr>
          </a:p>
        </p:txBody>
      </p:sp>
      <p:cxnSp>
        <p:nvCxnSpPr>
          <p:cNvPr id="10" name="直線コネクタ 9"/>
          <p:cNvCxnSpPr/>
          <p:nvPr/>
        </p:nvCxnSpPr>
        <p:spPr>
          <a:xfrm flipH="1">
            <a:off x="5402241" y="613651"/>
            <a:ext cx="866779" cy="24038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9" name="スライド番号プレースホルダー 8"/>
          <p:cNvSpPr>
            <a:spLocks noGrp="1"/>
          </p:cNvSpPr>
          <p:nvPr>
            <p:ph type="sldNum" sz="quarter" idx="12"/>
          </p:nvPr>
        </p:nvSpPr>
        <p:spPr/>
        <p:txBody>
          <a:bodyPr/>
          <a:lstStyle/>
          <a:p>
            <a:fld id="{42D186D2-AFC2-584C-A244-75779A522BAD}" type="slidenum">
              <a:rPr kumimoji="1" lang="ja-JP" altLang="en-US" smtClean="0"/>
              <a:pPr/>
              <a:t>25</a:t>
            </a:fld>
            <a:endParaRPr kumimoji="1" lang="ja-JP" altLang="en-US"/>
          </a:p>
        </p:txBody>
      </p:sp>
    </p:spTree>
    <p:extLst>
      <p:ext uri="{BB962C8B-B14F-4D97-AF65-F5344CB8AC3E}">
        <p14:creationId xmlns:p14="http://schemas.microsoft.com/office/powerpoint/2010/main" val="4590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par>
                                <p:cTn id="48" presetID="22" presetClass="entr" presetSubtype="4"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p:bldP spid="14" grpId="0"/>
      <p:bldP spid="15" grpId="0" animBg="1"/>
      <p:bldP spid="16" grpId="0" animBg="1"/>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47300"/>
          </a:xfrm>
        </p:spPr>
        <p:txBody>
          <a:bodyPr>
            <a:normAutofit fontScale="90000"/>
          </a:bodyPr>
          <a:lstStyle/>
          <a:p>
            <a:r>
              <a:rPr kumimoji="1" lang="ja-JP" altLang="en-US" dirty="0"/>
              <a:t>変数の型と</a:t>
            </a:r>
            <a:r>
              <a:rPr lang="ja-JP" altLang="en-US" dirty="0"/>
              <a:t>表記</a:t>
            </a:r>
            <a:r>
              <a:rPr lang="en-US" altLang="ja-JP" dirty="0"/>
              <a:t> </a:t>
            </a:r>
            <a:r>
              <a:rPr lang="ja-JP" altLang="en-US" dirty="0"/>
              <a:t>（まとめ２）</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391811317"/>
              </p:ext>
            </p:extLst>
          </p:nvPr>
        </p:nvGraphicFramePr>
        <p:xfrm>
          <a:off x="457200" y="1128496"/>
          <a:ext cx="8229600" cy="3901440"/>
        </p:xfrm>
        <a:graphic>
          <a:graphicData uri="http://schemas.openxmlformats.org/drawingml/2006/table">
            <a:tbl>
              <a:tblPr firstRow="1" bandRow="1">
                <a:tableStyleId>{0505E3EF-67EA-436B-97B2-0124C06EBD24}</a:tableStyleId>
              </a:tblPr>
              <a:tblGrid>
                <a:gridCol w="2670574">
                  <a:extLst>
                    <a:ext uri="{9D8B030D-6E8A-4147-A177-3AD203B41FA5}">
                      <a16:colId xmlns:a16="http://schemas.microsoft.com/office/drawing/2014/main" val="20000"/>
                    </a:ext>
                  </a:extLst>
                </a:gridCol>
                <a:gridCol w="3023644">
                  <a:extLst>
                    <a:ext uri="{9D8B030D-6E8A-4147-A177-3AD203B41FA5}">
                      <a16:colId xmlns:a16="http://schemas.microsoft.com/office/drawing/2014/main" val="20001"/>
                    </a:ext>
                  </a:extLst>
                </a:gridCol>
                <a:gridCol w="2535382">
                  <a:extLst>
                    <a:ext uri="{9D8B030D-6E8A-4147-A177-3AD203B41FA5}">
                      <a16:colId xmlns:a16="http://schemas.microsoft.com/office/drawing/2014/main" val="20002"/>
                    </a:ext>
                  </a:extLst>
                </a:gridCol>
              </a:tblGrid>
              <a:tr h="370840">
                <a:tc>
                  <a:txBody>
                    <a:bodyPr/>
                    <a:lstStyle/>
                    <a:p>
                      <a:pPr algn="ctr"/>
                      <a:r>
                        <a:rPr kumimoji="1" lang="ja-JP" altLang="en-US" sz="2000" dirty="0"/>
                        <a:t>型</a:t>
                      </a:r>
                    </a:p>
                  </a:txBody>
                  <a:tcPr/>
                </a:tc>
                <a:tc>
                  <a:txBody>
                    <a:bodyPr/>
                    <a:lstStyle/>
                    <a:p>
                      <a:pPr algn="ctr"/>
                      <a:r>
                        <a:rPr kumimoji="1" lang="ja-JP" altLang="en-US" sz="2000" dirty="0"/>
                        <a:t>扱える範囲</a:t>
                      </a:r>
                      <a:r>
                        <a:rPr kumimoji="1" lang="en-US" altLang="ja-JP" sz="2000" dirty="0"/>
                        <a:t>(</a:t>
                      </a:r>
                      <a:r>
                        <a:rPr kumimoji="1" lang="en-US" altLang="ja-JP" sz="2000" dirty="0" err="1"/>
                        <a:t>gcc-cygwin</a:t>
                      </a:r>
                      <a:r>
                        <a:rPr kumimoji="1" lang="en-US" altLang="ja-JP" sz="2000" dirty="0"/>
                        <a:t>)</a:t>
                      </a:r>
                      <a:endParaRPr kumimoji="1" lang="ja-JP" altLang="en-US" sz="2000" dirty="0"/>
                    </a:p>
                  </a:txBody>
                  <a:tcPr/>
                </a:tc>
                <a:tc>
                  <a:txBody>
                    <a:bodyPr/>
                    <a:lstStyle/>
                    <a:p>
                      <a:pPr algn="ctr"/>
                      <a:r>
                        <a:rPr kumimoji="1" lang="en-US" altLang="ja-JP" sz="2000" dirty="0"/>
                        <a:t> </a:t>
                      </a:r>
                      <a:r>
                        <a:rPr kumimoji="1" lang="en-US" altLang="ja-JP" sz="2000" dirty="0" err="1"/>
                        <a:t>printf</a:t>
                      </a:r>
                      <a:r>
                        <a:rPr kumimoji="1" lang="ja-JP" altLang="en-US" sz="2000" dirty="0"/>
                        <a:t>　中の表記</a:t>
                      </a:r>
                    </a:p>
                  </a:txBody>
                  <a:tcPr/>
                </a:tc>
                <a:extLst>
                  <a:ext uri="{0D108BD9-81ED-4DB2-BD59-A6C34878D82A}">
                    <a16:rowId xmlns:a16="http://schemas.microsoft.com/office/drawing/2014/main" val="10000"/>
                  </a:ext>
                </a:extLst>
              </a:tr>
              <a:tr h="370840">
                <a:tc>
                  <a:txBody>
                    <a:bodyPr/>
                    <a:lstStyle/>
                    <a:p>
                      <a:r>
                        <a:rPr kumimoji="1" lang="ja-JP" altLang="en-US" sz="2000" dirty="0"/>
                        <a:t>文字型</a:t>
                      </a:r>
                      <a:endParaRPr kumimoji="1" lang="en-US" altLang="ja-JP" sz="2000" dirty="0"/>
                    </a:p>
                    <a:p>
                      <a:r>
                        <a:rPr kumimoji="1" lang="ja-JP" altLang="en-US" sz="2000" dirty="0"/>
                        <a:t>　</a:t>
                      </a:r>
                      <a:r>
                        <a:rPr kumimoji="1" lang="en-US" altLang="ja-JP" sz="2000" dirty="0">
                          <a:solidFill>
                            <a:schemeClr val="tx1"/>
                          </a:solidFill>
                        </a:rPr>
                        <a:t>char</a:t>
                      </a:r>
                      <a:endParaRPr kumimoji="1" lang="ja-JP" altLang="en-US" sz="2000" dirty="0">
                        <a:solidFill>
                          <a:schemeClr val="tx1"/>
                        </a:solidFill>
                      </a:endParaRPr>
                    </a:p>
                  </a:txBody>
                  <a:tcPr/>
                </a:tc>
                <a:tc>
                  <a:txBody>
                    <a:bodyPr/>
                    <a:lstStyle/>
                    <a:p>
                      <a:r>
                        <a:rPr kumimoji="1" lang="en-US" altLang="ja-JP" sz="2000" dirty="0"/>
                        <a:t>-127</a:t>
                      </a:r>
                      <a:r>
                        <a:rPr kumimoji="1" lang="ja-JP" altLang="en-US" sz="2000" dirty="0"/>
                        <a:t>　</a:t>
                      </a:r>
                      <a:r>
                        <a:rPr kumimoji="1" lang="en-US" altLang="ja-JP" sz="2000" dirty="0"/>
                        <a:t>〜</a:t>
                      </a:r>
                      <a:r>
                        <a:rPr kumimoji="1" lang="ja-JP" altLang="en-US" sz="2000" dirty="0"/>
                        <a:t>　</a:t>
                      </a:r>
                      <a:r>
                        <a:rPr kumimoji="1" lang="en-US" altLang="ja-JP" sz="2000" dirty="0"/>
                        <a:t>128 </a:t>
                      </a:r>
                      <a:r>
                        <a:rPr kumimoji="1" lang="ja-JP" altLang="en-US" sz="2000" dirty="0"/>
                        <a:t>（文字）</a:t>
                      </a:r>
                    </a:p>
                  </a:txBody>
                  <a:tcPr/>
                </a:tc>
                <a:tc>
                  <a:txBody>
                    <a:bodyPr/>
                    <a:lstStyle/>
                    <a:p>
                      <a:r>
                        <a:rPr kumimoji="1" lang="en-US" altLang="ja-JP" sz="2000" dirty="0"/>
                        <a:t>%c(</a:t>
                      </a:r>
                      <a:r>
                        <a:rPr kumimoji="1" lang="ja-JP" altLang="en-US" sz="2000" dirty="0"/>
                        <a:t>文字</a:t>
                      </a:r>
                      <a:r>
                        <a:rPr kumimoji="1" lang="en-US" altLang="ja-JP" sz="2000" dirty="0"/>
                        <a:t>), %d(</a:t>
                      </a:r>
                      <a:r>
                        <a:rPr kumimoji="1" lang="ja-JP" altLang="en-US" sz="2000" dirty="0"/>
                        <a:t>値</a:t>
                      </a:r>
                      <a:r>
                        <a:rPr kumimoji="1" lang="en-US" altLang="ja-JP" sz="2000" dirty="0"/>
                        <a:t>)</a:t>
                      </a:r>
                      <a:endParaRPr kumimoji="1" lang="ja-JP" altLang="en-US" sz="2000" dirty="0"/>
                    </a:p>
                  </a:txBody>
                  <a:tcPr/>
                </a:tc>
                <a:extLst>
                  <a:ext uri="{0D108BD9-81ED-4DB2-BD59-A6C34878D82A}">
                    <a16:rowId xmlns:a16="http://schemas.microsoft.com/office/drawing/2014/main" val="10001"/>
                  </a:ext>
                </a:extLst>
              </a:tr>
              <a:tr h="370840">
                <a:tc>
                  <a:txBody>
                    <a:bodyPr/>
                    <a:lstStyle/>
                    <a:p>
                      <a:r>
                        <a:rPr kumimoji="1" lang="ja-JP" altLang="en-US" sz="2000" dirty="0"/>
                        <a:t>整数型</a:t>
                      </a:r>
                      <a:endParaRPr kumimoji="1" lang="en-US" altLang="ja-JP" sz="2000" dirty="0"/>
                    </a:p>
                    <a:p>
                      <a:r>
                        <a:rPr kumimoji="1" lang="ja-JP" altLang="en-US" sz="2000" dirty="0"/>
                        <a:t>　</a:t>
                      </a:r>
                      <a:r>
                        <a:rPr kumimoji="1" lang="en-US" altLang="ja-JP" sz="2000" dirty="0" err="1">
                          <a:solidFill>
                            <a:srgbClr val="FF0000"/>
                          </a:solidFill>
                        </a:rPr>
                        <a:t>int</a:t>
                      </a:r>
                      <a:endParaRPr kumimoji="1" lang="ja-JP" altLang="en-US" sz="2000" dirty="0">
                        <a:solidFill>
                          <a:srgbClr val="FF0000"/>
                        </a:solidFill>
                      </a:endParaRPr>
                    </a:p>
                  </a:txBody>
                  <a:tcPr/>
                </a:tc>
                <a:tc>
                  <a:txBody>
                    <a:bodyPr/>
                    <a:lstStyle/>
                    <a:p>
                      <a:r>
                        <a:rPr kumimoji="1" lang="en-US" altLang="ja-JP" sz="2000" dirty="0"/>
                        <a:t>-2147483648</a:t>
                      </a:r>
                    </a:p>
                    <a:p>
                      <a:r>
                        <a:rPr kumimoji="1" lang="en-US" altLang="ja-JP" sz="2000" dirty="0"/>
                        <a:t>         〜  2147483647</a:t>
                      </a:r>
                      <a:endParaRPr kumimoji="1" lang="ja-JP" altLang="en-US" sz="2000" dirty="0"/>
                    </a:p>
                  </a:txBody>
                  <a:tcPr/>
                </a:tc>
                <a:tc>
                  <a:txBody>
                    <a:bodyPr/>
                    <a:lstStyle/>
                    <a:p>
                      <a:r>
                        <a:rPr kumimoji="1" lang="en-US" altLang="ja-JP" sz="2000" dirty="0">
                          <a:solidFill>
                            <a:srgbClr val="FF0000"/>
                          </a:solidFill>
                        </a:rPr>
                        <a:t>%d</a:t>
                      </a:r>
                      <a:endParaRPr kumimoji="1" lang="ja-JP" altLang="en-US" sz="2000" dirty="0">
                        <a:solidFill>
                          <a:srgbClr val="FF0000"/>
                        </a:solidFill>
                      </a:endParaRPr>
                    </a:p>
                  </a:txBody>
                  <a:tcPr/>
                </a:tc>
                <a:extLst>
                  <a:ext uri="{0D108BD9-81ED-4DB2-BD59-A6C34878D82A}">
                    <a16:rowId xmlns:a16="http://schemas.microsoft.com/office/drawing/2014/main" val="10002"/>
                  </a:ext>
                </a:extLst>
              </a:tr>
              <a:tr h="370840">
                <a:tc>
                  <a:txBody>
                    <a:bodyPr/>
                    <a:lstStyle/>
                    <a:p>
                      <a:r>
                        <a:rPr kumimoji="1" lang="ja-JP" altLang="en-US" sz="2000" dirty="0"/>
                        <a:t>倍長整数型</a:t>
                      </a:r>
                      <a:endParaRPr kumimoji="1" lang="en-US" altLang="ja-JP" sz="2000" dirty="0"/>
                    </a:p>
                    <a:p>
                      <a:r>
                        <a:rPr kumimoji="1" lang="ja-JP" altLang="en-US" sz="2000" dirty="0"/>
                        <a:t>　</a:t>
                      </a:r>
                      <a:r>
                        <a:rPr kumimoji="1" lang="en-US" altLang="ja-JP" sz="2000" dirty="0"/>
                        <a:t>long</a:t>
                      </a:r>
                      <a:endParaRPr kumimoji="1" lang="ja-JP" altLang="en-US" sz="2000" dirty="0"/>
                    </a:p>
                  </a:txBody>
                  <a:tcPr/>
                </a:tc>
                <a:tc>
                  <a:txBody>
                    <a:bodyPr/>
                    <a:lstStyle/>
                    <a:p>
                      <a:pPr marL="0" indent="0">
                        <a:buFontTx/>
                        <a:buNone/>
                      </a:pPr>
                      <a:r>
                        <a:rPr kumimoji="1" lang="en-US" altLang="ja-JP" sz="2000" dirty="0"/>
                        <a:t>- 9223372036854775808</a:t>
                      </a:r>
                      <a:r>
                        <a:rPr kumimoji="1" lang="en-US" altLang="ja-JP" sz="2000" baseline="0" dirty="0"/>
                        <a:t> </a:t>
                      </a:r>
                      <a:r>
                        <a:rPr kumimoji="1" lang="en-US" altLang="ja-JP" sz="2000" dirty="0"/>
                        <a:t>〜 9223372036854775807</a:t>
                      </a:r>
                      <a:endParaRPr kumimoji="1" lang="ja-JP" altLang="en-US" sz="2000" dirty="0"/>
                    </a:p>
                  </a:txBody>
                  <a:tcPr/>
                </a:tc>
                <a:tc>
                  <a:txBody>
                    <a:bodyPr/>
                    <a:lstStyle/>
                    <a:p>
                      <a:r>
                        <a:rPr kumimoji="1" lang="en-US" altLang="ja-JP" sz="2000" dirty="0"/>
                        <a:t>%</a:t>
                      </a:r>
                      <a:r>
                        <a:rPr kumimoji="1" lang="en-US" altLang="ja-JP" sz="2000" dirty="0" err="1"/>
                        <a:t>ld</a:t>
                      </a:r>
                      <a:endParaRPr kumimoji="1" lang="ja-JP" altLang="en-US" sz="2000" dirty="0"/>
                    </a:p>
                  </a:txBody>
                  <a:tcPr/>
                </a:tc>
                <a:extLst>
                  <a:ext uri="{0D108BD9-81ED-4DB2-BD59-A6C34878D82A}">
                    <a16:rowId xmlns:a16="http://schemas.microsoft.com/office/drawing/2014/main" val="10003"/>
                  </a:ext>
                </a:extLst>
              </a:tr>
              <a:tr h="370840">
                <a:tc>
                  <a:txBody>
                    <a:bodyPr/>
                    <a:lstStyle/>
                    <a:p>
                      <a:r>
                        <a:rPr kumimoji="1" lang="ja-JP" altLang="en-US" sz="2000" dirty="0"/>
                        <a:t>単精度浮動小数点型</a:t>
                      </a:r>
                      <a:endParaRPr kumimoji="1" lang="en-US" altLang="ja-JP" sz="2000" dirty="0"/>
                    </a:p>
                    <a:p>
                      <a:r>
                        <a:rPr kumimoji="1" lang="ja-JP" altLang="en-US" sz="2000" dirty="0"/>
                        <a:t>　</a:t>
                      </a:r>
                      <a:r>
                        <a:rPr kumimoji="1" lang="en-US" altLang="ja-JP" sz="2000" dirty="0">
                          <a:solidFill>
                            <a:srgbClr val="FF0000"/>
                          </a:solidFill>
                        </a:rPr>
                        <a:t>float</a:t>
                      </a:r>
                      <a:endParaRPr kumimoji="1" lang="ja-JP" altLang="en-US" sz="2000" dirty="0">
                        <a:solidFill>
                          <a:srgbClr val="FF0000"/>
                        </a:solidFill>
                      </a:endParaRPr>
                    </a:p>
                  </a:txBody>
                  <a:tcPr/>
                </a:tc>
                <a:tc>
                  <a:txBody>
                    <a:bodyPr/>
                    <a:lstStyle/>
                    <a:p>
                      <a:r>
                        <a:rPr kumimoji="1" lang="ja-JP" altLang="en-US" sz="2000" dirty="0"/>
                        <a:t>有効数字</a:t>
                      </a:r>
                      <a:r>
                        <a:rPr kumimoji="1" lang="en-US" altLang="ja-JP" sz="2000" dirty="0"/>
                        <a:t>6</a:t>
                      </a:r>
                      <a:r>
                        <a:rPr kumimoji="1" lang="ja-JP" altLang="en-US" sz="2000" dirty="0"/>
                        <a:t>桁の実数</a:t>
                      </a:r>
                      <a:endParaRPr kumimoji="1" lang="en-US" altLang="ja-JP" sz="2000" dirty="0"/>
                    </a:p>
                    <a:p>
                      <a:r>
                        <a:rPr kumimoji="1" lang="en-US" altLang="ja-JP" sz="2000" dirty="0"/>
                        <a:t>    3.4E-38 〜 3.4E+38</a:t>
                      </a:r>
                      <a:endParaRPr kumimoji="1" lang="ja-JP" altLang="en-US" sz="2000" dirty="0"/>
                    </a:p>
                  </a:txBody>
                  <a:tcPr/>
                </a:tc>
                <a:tc>
                  <a:txBody>
                    <a:bodyPr/>
                    <a:lstStyle/>
                    <a:p>
                      <a:r>
                        <a:rPr kumimoji="1" lang="en-US" altLang="ja-JP" sz="2000" dirty="0">
                          <a:solidFill>
                            <a:srgbClr val="FF0000"/>
                          </a:solidFill>
                        </a:rPr>
                        <a:t>%f</a:t>
                      </a:r>
                      <a:endParaRPr kumimoji="1" lang="ja-JP" altLang="en-US" sz="2000" dirty="0">
                        <a:solidFill>
                          <a:srgbClr val="FF0000"/>
                        </a:solidFill>
                      </a:endParaRPr>
                    </a:p>
                  </a:txBody>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2000" dirty="0"/>
                        <a:t>倍</a:t>
                      </a:r>
                      <a:r>
                        <a:rPr kumimoji="1" lang="ja-JP" altLang="en-US" sz="2000"/>
                        <a:t>精度</a:t>
                      </a:r>
                      <a:r>
                        <a:rPr kumimoji="1" lang="ja-JP" altLang="en-US" sz="2000" dirty="0"/>
                        <a:t>浮動小数点型</a:t>
                      </a:r>
                      <a:endParaRPr kumimoji="1" lang="en-US" altLang="ja-JP" sz="2000" dirty="0"/>
                    </a:p>
                    <a:p>
                      <a:r>
                        <a:rPr kumimoji="1" lang="ja-JP" altLang="ja-JP" sz="2000" dirty="0"/>
                        <a:t>　</a:t>
                      </a:r>
                      <a:r>
                        <a:rPr kumimoji="1" lang="en-US" altLang="ja-JP" sz="2000" dirty="0"/>
                        <a:t>double</a:t>
                      </a:r>
                      <a:endParaRPr kumimoji="1" lang="ja-JP" altLang="en-US" sz="2000" dirty="0"/>
                    </a:p>
                  </a:txBody>
                  <a:tcPr/>
                </a:tc>
                <a:tc>
                  <a:txBody>
                    <a:bodyPr/>
                    <a:lstStyle/>
                    <a:p>
                      <a:r>
                        <a:rPr kumimoji="1" lang="ja-JP" altLang="en-US" sz="2000" dirty="0"/>
                        <a:t>有効数字</a:t>
                      </a:r>
                      <a:r>
                        <a:rPr kumimoji="1" lang="en-US" altLang="ja-JP" sz="2000" dirty="0"/>
                        <a:t>15</a:t>
                      </a:r>
                      <a:r>
                        <a:rPr kumimoji="1" lang="ja-JP" altLang="en-US" sz="2000" dirty="0"/>
                        <a:t>桁の実数</a:t>
                      </a:r>
                      <a:endParaRPr kumimoji="1" lang="en-US" altLang="ja-JP" sz="2000" dirty="0"/>
                    </a:p>
                    <a:p>
                      <a:r>
                        <a:rPr kumimoji="1" lang="en-US" altLang="ja-JP" sz="2000" dirty="0"/>
                        <a:t>     1.7E-308 〜 1.7E+308</a:t>
                      </a:r>
                      <a:endParaRPr kumimoji="1" lang="ja-JP" altLang="en-US" sz="2000" dirty="0"/>
                    </a:p>
                  </a:txBody>
                  <a:tcPr/>
                </a:tc>
                <a:tc>
                  <a:txBody>
                    <a:bodyPr/>
                    <a:lstStyle/>
                    <a:p>
                      <a:r>
                        <a:rPr kumimoji="1" lang="en-US" altLang="ja-JP" sz="2000" dirty="0"/>
                        <a:t>%f</a:t>
                      </a:r>
                      <a:endParaRPr kumimoji="1" lang="ja-JP" altLang="en-US" sz="2000" dirty="0"/>
                    </a:p>
                  </a:txBody>
                  <a:tcPr/>
                </a:tc>
                <a:extLst>
                  <a:ext uri="{0D108BD9-81ED-4DB2-BD59-A6C34878D82A}">
                    <a16:rowId xmlns:a16="http://schemas.microsoft.com/office/drawing/2014/main" val="10005"/>
                  </a:ext>
                </a:extLst>
              </a:tr>
            </a:tbl>
          </a:graphicData>
        </a:graphic>
      </p:graphicFrame>
      <p:sp>
        <p:nvSpPr>
          <p:cNvPr id="5" name="テキスト ボックス 4"/>
          <p:cNvSpPr txBox="1"/>
          <p:nvPr/>
        </p:nvSpPr>
        <p:spPr>
          <a:xfrm>
            <a:off x="737461" y="5181257"/>
            <a:ext cx="6186309" cy="1477328"/>
          </a:xfrm>
          <a:prstGeom prst="rect">
            <a:avLst/>
          </a:prstGeom>
          <a:noFill/>
        </p:spPr>
        <p:txBody>
          <a:bodyPr wrap="none" rtlCol="0">
            <a:spAutoFit/>
          </a:bodyPr>
          <a:lstStyle/>
          <a:p>
            <a:r>
              <a:rPr lang="en-US" altLang="en-US" dirty="0">
                <a:solidFill>
                  <a:srgbClr val="000090"/>
                </a:solidFill>
              </a:rPr>
              <a:t>変数の名付け規則：</a:t>
            </a:r>
          </a:p>
          <a:p>
            <a:pPr marL="342900" indent="-342900">
              <a:buAutoNum type="arabicParenR"/>
            </a:pPr>
            <a:r>
              <a:rPr kumimoji="1" lang="ja-JP" altLang="en-US" dirty="0">
                <a:solidFill>
                  <a:srgbClr val="000090"/>
                </a:solidFill>
              </a:rPr>
              <a:t>先頭文字は英字</a:t>
            </a:r>
            <a:r>
              <a:rPr kumimoji="1" lang="en-US" altLang="ja-JP" dirty="0">
                <a:solidFill>
                  <a:srgbClr val="000090"/>
                </a:solidFill>
              </a:rPr>
              <a:t>(a-z, A-Z)</a:t>
            </a:r>
            <a:r>
              <a:rPr kumimoji="1" lang="ja-JP" altLang="en-US" dirty="0">
                <a:solidFill>
                  <a:srgbClr val="000090"/>
                </a:solidFill>
              </a:rPr>
              <a:t>または下線</a:t>
            </a:r>
            <a:r>
              <a:rPr kumimoji="1" lang="en-US" altLang="ja-JP" dirty="0">
                <a:solidFill>
                  <a:srgbClr val="000090"/>
                </a:solidFill>
              </a:rPr>
              <a:t>( _ )</a:t>
            </a:r>
          </a:p>
          <a:p>
            <a:pPr marL="342900" indent="-342900">
              <a:buAutoNum type="arabicParenR"/>
            </a:pPr>
            <a:r>
              <a:rPr lang="en-US" altLang="ja-JP" dirty="0">
                <a:solidFill>
                  <a:srgbClr val="000090"/>
                </a:solidFill>
              </a:rPr>
              <a:t>2</a:t>
            </a:r>
            <a:r>
              <a:rPr lang="ja-JP" altLang="en-US" dirty="0">
                <a:solidFill>
                  <a:srgbClr val="000090"/>
                </a:solidFill>
              </a:rPr>
              <a:t>文字目以降は英字，下線，数字</a:t>
            </a:r>
            <a:endParaRPr lang="en-US" altLang="ja-JP" dirty="0">
              <a:solidFill>
                <a:srgbClr val="000090"/>
              </a:solidFill>
            </a:endParaRPr>
          </a:p>
          <a:p>
            <a:pPr marL="342900" indent="-342900">
              <a:buAutoNum type="arabicParenR"/>
            </a:pPr>
            <a:r>
              <a:rPr kumimoji="1" lang="ja-JP" altLang="en-US" dirty="0">
                <a:solidFill>
                  <a:srgbClr val="000090"/>
                </a:solidFill>
              </a:rPr>
              <a:t>大文字と小文字は区別</a:t>
            </a:r>
            <a:endParaRPr kumimoji="1" lang="en-US" altLang="ja-JP" dirty="0">
              <a:solidFill>
                <a:srgbClr val="000090"/>
              </a:solidFill>
            </a:endParaRPr>
          </a:p>
          <a:p>
            <a:pPr marL="342900" indent="-342900">
              <a:buAutoNum type="arabicParenR"/>
            </a:pPr>
            <a:r>
              <a:rPr kumimoji="1" lang="ja-JP" altLang="en-US" dirty="0">
                <a:solidFill>
                  <a:srgbClr val="000090"/>
                </a:solidFill>
              </a:rPr>
              <a:t>先頭から</a:t>
            </a:r>
            <a:r>
              <a:rPr kumimoji="1" lang="en-US" altLang="ja-JP" dirty="0">
                <a:solidFill>
                  <a:srgbClr val="000090"/>
                </a:solidFill>
              </a:rPr>
              <a:t>31</a:t>
            </a:r>
            <a:r>
              <a:rPr kumimoji="1" lang="ja-JP" altLang="en-US" dirty="0">
                <a:solidFill>
                  <a:srgbClr val="000090"/>
                </a:solidFill>
              </a:rPr>
              <a:t>文字までが有効，予約語</a:t>
            </a:r>
            <a:r>
              <a:rPr kumimoji="1" lang="en-US" altLang="ja-JP" dirty="0">
                <a:solidFill>
                  <a:srgbClr val="000090"/>
                </a:solidFill>
              </a:rPr>
              <a:t>(do, for, …)</a:t>
            </a:r>
            <a:r>
              <a:rPr kumimoji="1" lang="ja-JP" altLang="en-US" dirty="0">
                <a:solidFill>
                  <a:srgbClr val="000090"/>
                </a:solidFill>
              </a:rPr>
              <a:t>などは不可</a:t>
            </a:r>
          </a:p>
        </p:txBody>
      </p:sp>
      <p:sp>
        <p:nvSpPr>
          <p:cNvPr id="3" name="スライド番号プレースホルダー 2"/>
          <p:cNvSpPr>
            <a:spLocks noGrp="1"/>
          </p:cNvSpPr>
          <p:nvPr>
            <p:ph type="sldNum" sz="quarter" idx="12"/>
          </p:nvPr>
        </p:nvSpPr>
        <p:spPr/>
        <p:txBody>
          <a:bodyPr/>
          <a:lstStyle/>
          <a:p>
            <a:fld id="{42D186D2-AFC2-584C-A244-75779A522BAD}" type="slidenum">
              <a:rPr kumimoji="1" lang="ja-JP" altLang="en-US" smtClean="0"/>
              <a:pPr/>
              <a:t>26</a:t>
            </a:fld>
            <a:endParaRPr kumimoji="1" lang="ja-JP" altLang="en-US"/>
          </a:p>
        </p:txBody>
      </p:sp>
    </p:spTree>
    <p:extLst>
      <p:ext uri="{BB962C8B-B14F-4D97-AF65-F5344CB8AC3E}">
        <p14:creationId xmlns:p14="http://schemas.microsoft.com/office/powerpoint/2010/main" val="11178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2203"/>
            <a:ext cx="8229600" cy="893117"/>
          </a:xfrm>
        </p:spPr>
        <p:txBody>
          <a:bodyPr/>
          <a:lstStyle/>
          <a:p>
            <a:r>
              <a:rPr kumimoji="1" lang="ja-JP" altLang="en-US" dirty="0"/>
              <a:t>算術演算子</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982806707"/>
              </p:ext>
            </p:extLst>
          </p:nvPr>
        </p:nvGraphicFramePr>
        <p:xfrm>
          <a:off x="457200" y="1272409"/>
          <a:ext cx="8229600" cy="2743200"/>
        </p:xfrm>
        <a:graphic>
          <a:graphicData uri="http://schemas.openxmlformats.org/drawingml/2006/table">
            <a:tbl>
              <a:tblPr firstRow="1" bandRow="1">
                <a:tableStyleId>{0505E3EF-67EA-436B-97B2-0124C06EBD24}</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kumimoji="1" lang="ja-JP" altLang="en-US" sz="2400" dirty="0">
                          <a:solidFill>
                            <a:srgbClr val="008000"/>
                          </a:solidFill>
                        </a:rPr>
                        <a:t>意味</a:t>
                      </a:r>
                    </a:p>
                  </a:txBody>
                  <a:tcPr/>
                </a:tc>
                <a:tc>
                  <a:txBody>
                    <a:bodyPr/>
                    <a:lstStyle/>
                    <a:p>
                      <a:pPr algn="ctr"/>
                      <a:r>
                        <a:rPr kumimoji="1" lang="ja-JP" altLang="en-US" sz="2400" dirty="0">
                          <a:solidFill>
                            <a:srgbClr val="008000"/>
                          </a:solidFill>
                        </a:rPr>
                        <a:t>数学記号</a:t>
                      </a:r>
                    </a:p>
                  </a:txBody>
                  <a:tcPr/>
                </a:tc>
                <a:tc>
                  <a:txBody>
                    <a:bodyPr/>
                    <a:lstStyle/>
                    <a:p>
                      <a:pPr algn="ctr"/>
                      <a:r>
                        <a:rPr kumimoji="1" lang="en-US" altLang="ja-JP" sz="2400" dirty="0">
                          <a:solidFill>
                            <a:srgbClr val="008000"/>
                          </a:solidFill>
                        </a:rPr>
                        <a:t>C</a:t>
                      </a:r>
                      <a:r>
                        <a:rPr kumimoji="1" lang="ja-JP" altLang="en-US" sz="2400" dirty="0">
                          <a:solidFill>
                            <a:srgbClr val="008000"/>
                          </a:solidFill>
                        </a:rPr>
                        <a:t>言語での書き方</a:t>
                      </a:r>
                    </a:p>
                  </a:txBody>
                  <a:tcPr/>
                </a:tc>
                <a:extLst>
                  <a:ext uri="{0D108BD9-81ED-4DB2-BD59-A6C34878D82A}">
                    <a16:rowId xmlns:a16="http://schemas.microsoft.com/office/drawing/2014/main" val="10000"/>
                  </a:ext>
                </a:extLst>
              </a:tr>
              <a:tr h="370840">
                <a:tc>
                  <a:txBody>
                    <a:bodyPr/>
                    <a:lstStyle/>
                    <a:p>
                      <a:pPr algn="ctr"/>
                      <a:r>
                        <a:rPr kumimoji="1" lang="ja-JP" altLang="en-US" sz="2400" dirty="0">
                          <a:solidFill>
                            <a:srgbClr val="000090"/>
                          </a:solidFill>
                        </a:rPr>
                        <a:t>加算</a:t>
                      </a:r>
                      <a:endParaRPr kumimoji="1" lang="en-US" altLang="ja-JP" sz="2400" dirty="0">
                        <a:solidFill>
                          <a:srgbClr val="000090"/>
                        </a:solidFill>
                      </a:endParaRPr>
                    </a:p>
                  </a:txBody>
                  <a:tcPr/>
                </a:tc>
                <a:tc>
                  <a:txBody>
                    <a:bodyPr/>
                    <a:lstStyle/>
                    <a:p>
                      <a:pPr algn="ctr"/>
                      <a:r>
                        <a:rPr kumimoji="1" lang="en-US" altLang="ja-JP" sz="2400" dirty="0">
                          <a:solidFill>
                            <a:srgbClr val="000090"/>
                          </a:solidFill>
                        </a:rPr>
                        <a:t>+</a:t>
                      </a:r>
                      <a:endParaRPr kumimoji="1" lang="ja-JP" altLang="en-US" sz="2400" dirty="0">
                        <a:solidFill>
                          <a:srgbClr val="000090"/>
                        </a:solidFill>
                      </a:endParaRPr>
                    </a:p>
                  </a:txBody>
                  <a:tcPr/>
                </a:tc>
                <a:tc>
                  <a:txBody>
                    <a:bodyPr/>
                    <a:lstStyle/>
                    <a:p>
                      <a:pPr algn="ctr"/>
                      <a:r>
                        <a:rPr kumimoji="1" lang="en-US" altLang="ja-JP" sz="2400" dirty="0">
                          <a:solidFill>
                            <a:srgbClr val="000090"/>
                          </a:solidFill>
                        </a:rPr>
                        <a:t>+</a:t>
                      </a:r>
                      <a:endParaRPr kumimoji="1" lang="ja-JP" altLang="en-US" sz="2400" dirty="0">
                        <a:solidFill>
                          <a:srgbClr val="000090"/>
                        </a:solidFill>
                      </a:endParaRPr>
                    </a:p>
                  </a:txBody>
                  <a:tcPr/>
                </a:tc>
                <a:extLst>
                  <a:ext uri="{0D108BD9-81ED-4DB2-BD59-A6C34878D82A}">
                    <a16:rowId xmlns:a16="http://schemas.microsoft.com/office/drawing/2014/main" val="10001"/>
                  </a:ext>
                </a:extLst>
              </a:tr>
              <a:tr h="370840">
                <a:tc>
                  <a:txBody>
                    <a:bodyPr/>
                    <a:lstStyle/>
                    <a:p>
                      <a:pPr algn="ctr"/>
                      <a:r>
                        <a:rPr kumimoji="1" lang="ja-JP" altLang="en-US" sz="2400" dirty="0">
                          <a:solidFill>
                            <a:srgbClr val="000090"/>
                          </a:solidFill>
                        </a:rPr>
                        <a:t>減算</a:t>
                      </a:r>
                    </a:p>
                  </a:txBody>
                  <a:tcPr/>
                </a:tc>
                <a:tc>
                  <a:txBody>
                    <a:bodyPr/>
                    <a:lstStyle/>
                    <a:p>
                      <a:pPr algn="ctr"/>
                      <a:r>
                        <a:rPr kumimoji="1" lang="en-US" altLang="ja-JP" sz="2400" dirty="0">
                          <a:solidFill>
                            <a:srgbClr val="000090"/>
                          </a:solidFill>
                        </a:rPr>
                        <a:t>-</a:t>
                      </a:r>
                      <a:endParaRPr kumimoji="1" lang="ja-JP" altLang="en-US" sz="2400" dirty="0">
                        <a:solidFill>
                          <a:srgbClr val="000090"/>
                        </a:solidFill>
                      </a:endParaRPr>
                    </a:p>
                  </a:txBody>
                  <a:tcPr/>
                </a:tc>
                <a:tc>
                  <a:txBody>
                    <a:bodyPr/>
                    <a:lstStyle/>
                    <a:p>
                      <a:pPr algn="ctr"/>
                      <a:r>
                        <a:rPr kumimoji="1" lang="en-US" altLang="ja-JP" sz="2400" dirty="0">
                          <a:solidFill>
                            <a:srgbClr val="000090"/>
                          </a:solidFill>
                        </a:rPr>
                        <a:t>-</a:t>
                      </a:r>
                      <a:endParaRPr kumimoji="1" lang="ja-JP" altLang="en-US" sz="2400" dirty="0">
                        <a:solidFill>
                          <a:srgbClr val="000090"/>
                        </a:solidFill>
                      </a:endParaRPr>
                    </a:p>
                  </a:txBody>
                  <a:tcPr/>
                </a:tc>
                <a:extLst>
                  <a:ext uri="{0D108BD9-81ED-4DB2-BD59-A6C34878D82A}">
                    <a16:rowId xmlns:a16="http://schemas.microsoft.com/office/drawing/2014/main" val="10002"/>
                  </a:ext>
                </a:extLst>
              </a:tr>
              <a:tr h="370840">
                <a:tc>
                  <a:txBody>
                    <a:bodyPr/>
                    <a:lstStyle/>
                    <a:p>
                      <a:pPr algn="ctr"/>
                      <a:r>
                        <a:rPr kumimoji="1" lang="ja-JP" altLang="en-US" sz="2400" dirty="0">
                          <a:solidFill>
                            <a:srgbClr val="000090"/>
                          </a:solidFill>
                        </a:rPr>
                        <a:t>乗算</a:t>
                      </a:r>
                    </a:p>
                  </a:txBody>
                  <a:tcPr/>
                </a:tc>
                <a:tc>
                  <a:txBody>
                    <a:bodyPr/>
                    <a:lstStyle/>
                    <a:p>
                      <a:pPr algn="ctr"/>
                      <a:r>
                        <a:rPr kumimoji="1" lang="en-US" altLang="ja-JP" sz="2400" dirty="0">
                          <a:solidFill>
                            <a:srgbClr val="000090"/>
                          </a:solidFill>
                        </a:rPr>
                        <a:t>×</a:t>
                      </a:r>
                      <a:endParaRPr kumimoji="1" lang="ja-JP" altLang="en-US" sz="2400" dirty="0">
                        <a:solidFill>
                          <a:srgbClr val="000090"/>
                        </a:solidFill>
                      </a:endParaRPr>
                    </a:p>
                  </a:txBody>
                  <a:tcPr/>
                </a:tc>
                <a:tc>
                  <a:txBody>
                    <a:bodyPr/>
                    <a:lstStyle/>
                    <a:p>
                      <a:pPr algn="ctr"/>
                      <a:r>
                        <a:rPr kumimoji="1" lang="en-US" altLang="ja-JP" sz="2400" dirty="0">
                          <a:solidFill>
                            <a:srgbClr val="000090"/>
                          </a:solidFill>
                        </a:rPr>
                        <a:t>*</a:t>
                      </a:r>
                      <a:endParaRPr kumimoji="1" lang="ja-JP" altLang="en-US" sz="2400" dirty="0">
                        <a:solidFill>
                          <a:srgbClr val="000090"/>
                        </a:solidFill>
                      </a:endParaRPr>
                    </a:p>
                  </a:txBody>
                  <a:tcPr/>
                </a:tc>
                <a:extLst>
                  <a:ext uri="{0D108BD9-81ED-4DB2-BD59-A6C34878D82A}">
                    <a16:rowId xmlns:a16="http://schemas.microsoft.com/office/drawing/2014/main" val="10003"/>
                  </a:ext>
                </a:extLst>
              </a:tr>
              <a:tr h="370840">
                <a:tc>
                  <a:txBody>
                    <a:bodyPr/>
                    <a:lstStyle/>
                    <a:p>
                      <a:pPr algn="ctr"/>
                      <a:r>
                        <a:rPr kumimoji="1" lang="ja-JP" altLang="en-US" sz="2400" dirty="0">
                          <a:solidFill>
                            <a:srgbClr val="000090"/>
                          </a:solidFill>
                        </a:rPr>
                        <a:t>除算</a:t>
                      </a:r>
                    </a:p>
                  </a:txBody>
                  <a:tcPr/>
                </a:tc>
                <a:tc>
                  <a:txBody>
                    <a:bodyPr/>
                    <a:lstStyle/>
                    <a:p>
                      <a:pPr algn="ctr"/>
                      <a:r>
                        <a:rPr kumimoji="1" lang="en-US" altLang="ja-JP" sz="2400" dirty="0">
                          <a:solidFill>
                            <a:srgbClr val="000090"/>
                          </a:solidFill>
                        </a:rPr>
                        <a:t>÷</a:t>
                      </a:r>
                      <a:endParaRPr kumimoji="1" lang="ja-JP" altLang="en-US" sz="2400" dirty="0">
                        <a:solidFill>
                          <a:srgbClr val="000090"/>
                        </a:solidFill>
                      </a:endParaRPr>
                    </a:p>
                  </a:txBody>
                  <a:tcPr/>
                </a:tc>
                <a:tc>
                  <a:txBody>
                    <a:bodyPr/>
                    <a:lstStyle/>
                    <a:p>
                      <a:pPr algn="ctr"/>
                      <a:r>
                        <a:rPr kumimoji="1" lang="en-US" altLang="ja-JP" sz="2400" dirty="0">
                          <a:solidFill>
                            <a:srgbClr val="000090"/>
                          </a:solidFill>
                        </a:rPr>
                        <a:t>/</a:t>
                      </a:r>
                      <a:endParaRPr kumimoji="1" lang="ja-JP" altLang="en-US" sz="2400" dirty="0">
                        <a:solidFill>
                          <a:srgbClr val="000090"/>
                        </a:solidFill>
                      </a:endParaRPr>
                    </a:p>
                  </a:txBody>
                  <a:tcPr/>
                </a:tc>
                <a:extLst>
                  <a:ext uri="{0D108BD9-81ED-4DB2-BD59-A6C34878D82A}">
                    <a16:rowId xmlns:a16="http://schemas.microsoft.com/office/drawing/2014/main" val="10004"/>
                  </a:ext>
                </a:extLst>
              </a:tr>
              <a:tr h="370840">
                <a:tc>
                  <a:txBody>
                    <a:bodyPr/>
                    <a:lstStyle/>
                    <a:p>
                      <a:pPr algn="ctr"/>
                      <a:r>
                        <a:rPr kumimoji="1" lang="ja-JP" altLang="en-US" sz="2400" dirty="0">
                          <a:solidFill>
                            <a:srgbClr val="000090"/>
                          </a:solidFill>
                        </a:rPr>
                        <a:t>あまり</a:t>
                      </a:r>
                    </a:p>
                  </a:txBody>
                  <a:tcPr/>
                </a:tc>
                <a:tc>
                  <a:txBody>
                    <a:bodyPr/>
                    <a:lstStyle/>
                    <a:p>
                      <a:pPr algn="ctr"/>
                      <a:r>
                        <a:rPr kumimoji="1" lang="en-US" altLang="ja-JP" sz="2400" dirty="0">
                          <a:solidFill>
                            <a:srgbClr val="000090"/>
                          </a:solidFill>
                        </a:rPr>
                        <a:t>…</a:t>
                      </a:r>
                      <a:endParaRPr kumimoji="1" lang="ja-JP" altLang="en-US" sz="2400" dirty="0">
                        <a:solidFill>
                          <a:srgbClr val="000090"/>
                        </a:solidFill>
                      </a:endParaRPr>
                    </a:p>
                  </a:txBody>
                  <a:tcPr/>
                </a:tc>
                <a:tc>
                  <a:txBody>
                    <a:bodyPr/>
                    <a:lstStyle/>
                    <a:p>
                      <a:pPr algn="ctr"/>
                      <a:r>
                        <a:rPr kumimoji="1" lang="en-US" altLang="ja-JP" sz="2400" dirty="0">
                          <a:solidFill>
                            <a:srgbClr val="000090"/>
                          </a:solidFill>
                        </a:rPr>
                        <a:t>%</a:t>
                      </a:r>
                      <a:endParaRPr kumimoji="1" lang="ja-JP" altLang="en-US" sz="2400" dirty="0">
                        <a:solidFill>
                          <a:srgbClr val="000090"/>
                        </a:solidFill>
                      </a:endParaRPr>
                    </a:p>
                  </a:txBody>
                  <a:tcPr/>
                </a:tc>
                <a:extLst>
                  <a:ext uri="{0D108BD9-81ED-4DB2-BD59-A6C34878D82A}">
                    <a16:rowId xmlns:a16="http://schemas.microsoft.com/office/drawing/2014/main" val="10005"/>
                  </a:ext>
                </a:extLst>
              </a:tr>
            </a:tbl>
          </a:graphicData>
        </a:graphic>
      </p:graphicFrame>
      <p:sp>
        <p:nvSpPr>
          <p:cNvPr id="5" name="テキスト ボックス 4"/>
          <p:cNvSpPr txBox="1"/>
          <p:nvPr/>
        </p:nvSpPr>
        <p:spPr>
          <a:xfrm>
            <a:off x="676006" y="4404690"/>
            <a:ext cx="672480" cy="369332"/>
          </a:xfrm>
          <a:prstGeom prst="rect">
            <a:avLst/>
          </a:prstGeom>
          <a:noFill/>
        </p:spPr>
        <p:txBody>
          <a:bodyPr wrap="none" rtlCol="0">
            <a:spAutoFit/>
          </a:bodyPr>
          <a:lstStyle/>
          <a:p>
            <a:r>
              <a:rPr kumimoji="1" lang="en-US" altLang="ja-JP" dirty="0"/>
              <a:t>(</a:t>
            </a:r>
            <a:r>
              <a:rPr kumimoji="1" lang="ja-JP" altLang="en-US" dirty="0"/>
              <a:t>例</a:t>
            </a:r>
            <a:r>
              <a:rPr kumimoji="1" lang="en-US" altLang="ja-JP" dirty="0"/>
              <a:t>1)</a:t>
            </a:r>
            <a:r>
              <a:rPr kumimoji="1" lang="ja-JP" altLang="en-US" dirty="0"/>
              <a:t>　</a:t>
            </a:r>
          </a:p>
        </p:txBody>
      </p:sp>
      <p:pic>
        <p:nvPicPr>
          <p:cNvPr id="8" name="図 7"/>
          <p:cNvPicPr>
            <a:picLocks noChangeAspect="1"/>
          </p:cNvPicPr>
          <p:nvPr/>
        </p:nvPicPr>
        <p:blipFill>
          <a:blip r:embed="rId2"/>
          <a:stretch>
            <a:fillRect/>
          </a:stretch>
        </p:blipFill>
        <p:spPr>
          <a:xfrm>
            <a:off x="1313432" y="4527612"/>
            <a:ext cx="2897296" cy="1754326"/>
          </a:xfrm>
          <a:prstGeom prst="rect">
            <a:avLst/>
          </a:prstGeom>
        </p:spPr>
      </p:pic>
      <p:sp>
        <p:nvSpPr>
          <p:cNvPr id="10" name="テキスト ボックス 9"/>
          <p:cNvSpPr txBox="1"/>
          <p:nvPr/>
        </p:nvSpPr>
        <p:spPr>
          <a:xfrm>
            <a:off x="1044736" y="4875888"/>
            <a:ext cx="1050288" cy="369332"/>
          </a:xfrm>
          <a:prstGeom prst="rect">
            <a:avLst/>
          </a:prstGeom>
          <a:noFill/>
        </p:spPr>
        <p:txBody>
          <a:bodyPr wrap="none" rtlCol="0">
            <a:spAutoFit/>
          </a:bodyPr>
          <a:lstStyle/>
          <a:p>
            <a:r>
              <a:rPr kumimoji="1" lang="ja-JP" altLang="en-US" dirty="0"/>
              <a:t>あるいは</a:t>
            </a:r>
          </a:p>
        </p:txBody>
      </p:sp>
      <p:sp>
        <p:nvSpPr>
          <p:cNvPr id="11" name="テキスト ボックス 10"/>
          <p:cNvSpPr txBox="1"/>
          <p:nvPr/>
        </p:nvSpPr>
        <p:spPr>
          <a:xfrm>
            <a:off x="4146976" y="4434168"/>
            <a:ext cx="672480" cy="369332"/>
          </a:xfrm>
          <a:prstGeom prst="rect">
            <a:avLst/>
          </a:prstGeom>
          <a:noFill/>
        </p:spPr>
        <p:txBody>
          <a:bodyPr wrap="none" rtlCol="0">
            <a:spAutoFit/>
          </a:bodyPr>
          <a:lstStyle/>
          <a:p>
            <a:r>
              <a:rPr kumimoji="1" lang="en-US" altLang="ja-JP" dirty="0"/>
              <a:t>(</a:t>
            </a:r>
            <a:r>
              <a:rPr kumimoji="1" lang="ja-JP" altLang="en-US" dirty="0"/>
              <a:t>例</a:t>
            </a:r>
            <a:r>
              <a:rPr kumimoji="1" lang="en-US" altLang="ja-JP" dirty="0"/>
              <a:t>2)</a:t>
            </a:r>
            <a:r>
              <a:rPr kumimoji="1" lang="ja-JP" altLang="en-US" dirty="0"/>
              <a:t>　</a:t>
            </a:r>
          </a:p>
        </p:txBody>
      </p:sp>
      <p:pic>
        <p:nvPicPr>
          <p:cNvPr id="3" name="図 2"/>
          <p:cNvPicPr>
            <a:picLocks noChangeAspect="1"/>
          </p:cNvPicPr>
          <p:nvPr/>
        </p:nvPicPr>
        <p:blipFill>
          <a:blip r:embed="rId3"/>
          <a:stretch>
            <a:fillRect/>
          </a:stretch>
        </p:blipFill>
        <p:spPr>
          <a:xfrm>
            <a:off x="4941580" y="4434366"/>
            <a:ext cx="2518205" cy="1798718"/>
          </a:xfrm>
          <a:prstGeom prst="rect">
            <a:avLst/>
          </a:prstGeom>
        </p:spPr>
      </p:pic>
      <p:sp>
        <p:nvSpPr>
          <p:cNvPr id="6" name="角丸四角形 5"/>
          <p:cNvSpPr/>
          <p:nvPr/>
        </p:nvSpPr>
        <p:spPr>
          <a:xfrm>
            <a:off x="5226888" y="4875888"/>
            <a:ext cx="2306172" cy="1406050"/>
          </a:xfrm>
          <a:prstGeom prst="roundRect">
            <a:avLst/>
          </a:prstGeom>
          <a:solidFill>
            <a:srgbClr val="CCFFCC">
              <a:alpha val="60000"/>
            </a:srgb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42D186D2-AFC2-584C-A244-75779A522BAD}" type="slidenum">
              <a:rPr kumimoji="1" lang="ja-JP" altLang="en-US" smtClean="0"/>
              <a:pPr/>
              <a:t>27</a:t>
            </a:fld>
            <a:endParaRPr kumimoji="1" lang="ja-JP" altLang="en-US"/>
          </a:p>
        </p:txBody>
      </p:sp>
    </p:spTree>
    <p:extLst>
      <p:ext uri="{BB962C8B-B14F-4D97-AF65-F5344CB8AC3E}">
        <p14:creationId xmlns:p14="http://schemas.microsoft.com/office/powerpoint/2010/main" val="338857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76359"/>
            <a:ext cx="8229600" cy="1311162"/>
          </a:xfrm>
          <a:ln w="28575" cmpd="sng">
            <a:solidFill>
              <a:srgbClr val="000090"/>
            </a:solidFill>
          </a:ln>
        </p:spPr>
        <p:txBody>
          <a:bodyPr/>
          <a:lstStyle/>
          <a:p>
            <a:r>
              <a:rPr kumimoji="1" lang="en-US" altLang="ja-JP" dirty="0">
                <a:solidFill>
                  <a:srgbClr val="FF0000"/>
                </a:solidFill>
              </a:rPr>
              <a:t>2</a:t>
            </a:r>
            <a:r>
              <a:rPr kumimoji="1" lang="ja-JP" altLang="en-US" dirty="0">
                <a:solidFill>
                  <a:srgbClr val="FF0000"/>
                </a:solidFill>
              </a:rPr>
              <a:t>つの整数</a:t>
            </a:r>
            <a:r>
              <a:rPr kumimoji="1" lang="en-US" altLang="ja-JP" dirty="0"/>
              <a:t>11</a:t>
            </a:r>
            <a:r>
              <a:rPr kumimoji="1" lang="ja-JP" altLang="en-US" dirty="0"/>
              <a:t>と３の和，差，積，商，あまり，を計算するプログラムを作成し，結果を</a:t>
            </a:r>
            <a:r>
              <a:rPr lang="ja-JP" altLang="en-US" dirty="0"/>
              <a:t>示せ．</a:t>
            </a:r>
            <a:endParaRPr kumimoji="1" lang="ja-JP" altLang="en-US" dirty="0"/>
          </a:p>
        </p:txBody>
      </p:sp>
      <p:sp>
        <p:nvSpPr>
          <p:cNvPr id="4" name="テキスト ボックス 3"/>
          <p:cNvSpPr txBox="1"/>
          <p:nvPr/>
        </p:nvSpPr>
        <p:spPr>
          <a:xfrm>
            <a:off x="137995" y="143692"/>
            <a:ext cx="1996059" cy="461665"/>
          </a:xfrm>
          <a:prstGeom prst="rect">
            <a:avLst/>
          </a:prstGeom>
          <a:noFill/>
        </p:spPr>
        <p:txBody>
          <a:bodyPr wrap="none" rtlCol="0">
            <a:spAutoFit/>
          </a:bodyPr>
          <a:lstStyle/>
          <a:p>
            <a:r>
              <a:rPr lang="ja-JP" altLang="en-US" sz="2400" dirty="0">
                <a:solidFill>
                  <a:srgbClr val="000090"/>
                </a:solidFill>
              </a:rPr>
              <a:t>　課題</a:t>
            </a:r>
            <a:r>
              <a:rPr lang="en-US" altLang="ja-JP" sz="2400" dirty="0">
                <a:solidFill>
                  <a:srgbClr val="000090"/>
                </a:solidFill>
              </a:rPr>
              <a:t> EX3-5</a:t>
            </a:r>
            <a:r>
              <a:rPr lang="ja-JP" altLang="en-US" sz="2400" dirty="0">
                <a:solidFill>
                  <a:srgbClr val="000090"/>
                </a:solidFill>
              </a:rPr>
              <a:t>　</a:t>
            </a:r>
            <a:endParaRPr kumimoji="1" lang="ja-JP" altLang="en-US" sz="2400" dirty="0"/>
          </a:p>
        </p:txBody>
      </p:sp>
      <p:sp>
        <p:nvSpPr>
          <p:cNvPr id="5" name="テキスト ボックス 4"/>
          <p:cNvSpPr txBox="1"/>
          <p:nvPr/>
        </p:nvSpPr>
        <p:spPr>
          <a:xfrm>
            <a:off x="597617" y="2151825"/>
            <a:ext cx="7899743" cy="4524315"/>
          </a:xfrm>
          <a:prstGeom prst="rect">
            <a:avLst/>
          </a:prstGeom>
          <a:noFill/>
        </p:spPr>
        <p:txBody>
          <a:bodyPr wrap="square" rtlCol="0">
            <a:spAutoFit/>
          </a:bodyPr>
          <a:lstStyle/>
          <a:p>
            <a:r>
              <a:rPr lang="ja-JP" altLang="en-US" sz="2400" dirty="0"/>
              <a:t>ただし，結果は</a:t>
            </a:r>
            <a:endParaRPr kumimoji="1" lang="en-US" altLang="ja-JP" sz="2400" dirty="0"/>
          </a:p>
          <a:p>
            <a:r>
              <a:rPr lang="ja-JP" altLang="en-US" sz="2400" dirty="0"/>
              <a:t>（１）２つの整数</a:t>
            </a:r>
            <a:r>
              <a:rPr lang="en-US" altLang="ja-JP" sz="2400" dirty="0" err="1"/>
              <a:t>a,b</a:t>
            </a:r>
            <a:r>
              <a:rPr lang="ja-JP" altLang="en-US" sz="2400" dirty="0"/>
              <a:t>が</a:t>
            </a:r>
            <a:r>
              <a:rPr lang="en-US" altLang="ja-JP" sz="2400" dirty="0"/>
              <a:t> 11 </a:t>
            </a:r>
            <a:r>
              <a:rPr lang="ja-JP" altLang="en-US" sz="2400" dirty="0"/>
              <a:t>と</a:t>
            </a:r>
            <a:r>
              <a:rPr lang="en-US" altLang="ja-JP" sz="2400" dirty="0"/>
              <a:t> </a:t>
            </a:r>
            <a:r>
              <a:rPr lang="ja-JP" altLang="en-US" sz="2400" dirty="0"/>
              <a:t>３</a:t>
            </a:r>
            <a:r>
              <a:rPr lang="en-US" altLang="ja-JP" sz="2400" dirty="0"/>
              <a:t> </a:t>
            </a:r>
            <a:r>
              <a:rPr lang="ja-JP" altLang="en-US" sz="2400" dirty="0"/>
              <a:t>として</a:t>
            </a:r>
            <a:endParaRPr lang="en-US" altLang="ja-JP" sz="2400" dirty="0"/>
          </a:p>
          <a:p>
            <a:r>
              <a:rPr lang="en-US" altLang="ja-JP" sz="2400" dirty="0"/>
              <a:t>        </a:t>
            </a:r>
            <a:r>
              <a:rPr lang="ja-JP" altLang="en-US" sz="2400" dirty="0"/>
              <a:t>２つの整数</a:t>
            </a:r>
            <a:r>
              <a:rPr lang="en-US" altLang="ja-JP" sz="2400" dirty="0"/>
              <a:t> a=11,  b=3</a:t>
            </a:r>
          </a:p>
          <a:p>
            <a:r>
              <a:rPr lang="en-US" altLang="ja-JP" sz="2400" dirty="0"/>
              <a:t>		</a:t>
            </a:r>
            <a:r>
              <a:rPr lang="ja-JP" altLang="en-US" sz="2400" dirty="0"/>
              <a:t>和</a:t>
            </a:r>
            <a:r>
              <a:rPr lang="en-US" altLang="ja-JP" sz="2400" dirty="0"/>
              <a:t> </a:t>
            </a:r>
            <a:r>
              <a:rPr lang="en-US" altLang="ja-JP" sz="2400" dirty="0" err="1"/>
              <a:t>a+b</a:t>
            </a:r>
            <a:r>
              <a:rPr lang="en-US" altLang="ja-JP" sz="2400" dirty="0"/>
              <a:t>= …</a:t>
            </a:r>
          </a:p>
          <a:p>
            <a:r>
              <a:rPr lang="en-US" altLang="ja-JP" sz="2400" dirty="0"/>
              <a:t>	       </a:t>
            </a:r>
            <a:r>
              <a:rPr lang="ja-JP" altLang="en-US" sz="2400" dirty="0"/>
              <a:t>差</a:t>
            </a:r>
            <a:r>
              <a:rPr lang="en-US" altLang="ja-JP" sz="2400" dirty="0"/>
              <a:t> a-b= …</a:t>
            </a:r>
          </a:p>
          <a:p>
            <a:r>
              <a:rPr lang="en-US" altLang="ja-JP" sz="2400" dirty="0"/>
              <a:t>		</a:t>
            </a:r>
            <a:r>
              <a:rPr lang="ja-JP" altLang="en-US" sz="2400" dirty="0"/>
              <a:t>積</a:t>
            </a:r>
            <a:r>
              <a:rPr lang="en-US" altLang="ja-JP" sz="2400" dirty="0"/>
              <a:t> a*b= …</a:t>
            </a:r>
          </a:p>
          <a:p>
            <a:r>
              <a:rPr lang="ja-JP" altLang="en-US" sz="2400" dirty="0"/>
              <a:t>　</a:t>
            </a:r>
            <a:r>
              <a:rPr lang="en-US" altLang="ja-JP" sz="2400" dirty="0"/>
              <a:t>		</a:t>
            </a:r>
            <a:r>
              <a:rPr lang="ja-JP" altLang="en-US" sz="2400" dirty="0"/>
              <a:t>商</a:t>
            </a:r>
            <a:r>
              <a:rPr lang="en-US" altLang="ja-JP" sz="2400" dirty="0"/>
              <a:t> a/b=</a:t>
            </a:r>
            <a:r>
              <a:rPr lang="ja-JP" altLang="en-US" sz="2400" dirty="0"/>
              <a:t>　</a:t>
            </a:r>
            <a:r>
              <a:rPr lang="en-US" altLang="ja-JP" sz="2400" dirty="0"/>
              <a:t>…</a:t>
            </a:r>
            <a:r>
              <a:rPr lang="ja-JP" altLang="en-US" sz="2400" dirty="0"/>
              <a:t>　あまり</a:t>
            </a:r>
            <a:r>
              <a:rPr lang="en-US" altLang="ja-JP" sz="2400" dirty="0"/>
              <a:t> …</a:t>
            </a:r>
            <a:r>
              <a:rPr lang="ja-JP" altLang="en-US" sz="2400" dirty="0"/>
              <a:t>　　</a:t>
            </a:r>
            <a:endParaRPr lang="en-US" altLang="ja-JP" sz="2400" dirty="0"/>
          </a:p>
          <a:p>
            <a:endParaRPr lang="en-US" altLang="ja-JP" sz="2400" dirty="0"/>
          </a:p>
          <a:p>
            <a:r>
              <a:rPr lang="ja-JP" altLang="ja-JP" sz="2400" dirty="0"/>
              <a:t>　</a:t>
            </a:r>
            <a:r>
              <a:rPr lang="ja-JP" altLang="en-US" sz="2400" dirty="0"/>
              <a:t>　</a:t>
            </a:r>
            <a:r>
              <a:rPr lang="en-US" altLang="en-US" sz="2400" dirty="0"/>
              <a:t>と</a:t>
            </a:r>
            <a:r>
              <a:rPr lang="ja-JP" altLang="en-US" sz="2400" dirty="0"/>
              <a:t>出力するよう工夫せよ．</a:t>
            </a:r>
            <a:endParaRPr lang="en-US" altLang="ja-JP" sz="2400" dirty="0"/>
          </a:p>
          <a:p>
            <a:r>
              <a:rPr lang="ja-JP" altLang="en-US" sz="2400" dirty="0"/>
              <a:t>（２）２つの整数が</a:t>
            </a:r>
            <a:r>
              <a:rPr lang="en-US" altLang="ja-JP" sz="2400" dirty="0"/>
              <a:t> 2012 </a:t>
            </a:r>
            <a:r>
              <a:rPr lang="ja-JP" altLang="en-US" sz="2400" dirty="0"/>
              <a:t>と</a:t>
            </a:r>
            <a:r>
              <a:rPr lang="en-US" altLang="ja-JP" sz="2400" dirty="0"/>
              <a:t> 510 </a:t>
            </a:r>
            <a:r>
              <a:rPr lang="ja-JP" altLang="en-US" sz="2400" dirty="0"/>
              <a:t>の場合について同様に計算し，</a:t>
            </a:r>
            <a:endParaRPr lang="en-US" altLang="ja-JP" sz="2400" dirty="0"/>
          </a:p>
          <a:p>
            <a:r>
              <a:rPr lang="ja-JP" altLang="ja-JP" sz="2400" dirty="0"/>
              <a:t>　</a:t>
            </a:r>
            <a:r>
              <a:rPr lang="ja-JP" altLang="en-US" sz="2400" dirty="0"/>
              <a:t>　結果を示せ．</a:t>
            </a:r>
            <a:r>
              <a:rPr lang="en-US" altLang="ja-JP" sz="2400" dirty="0"/>
              <a:t>(</a:t>
            </a:r>
            <a:r>
              <a:rPr lang="ja-JP" altLang="en-US" sz="2400" dirty="0">
                <a:solidFill>
                  <a:srgbClr val="FF0000"/>
                </a:solidFill>
              </a:rPr>
              <a:t>日本語設定その２を忘れるな</a:t>
            </a:r>
            <a:r>
              <a:rPr lang="en-US" altLang="ja-JP" sz="2400" dirty="0"/>
              <a:t>)</a:t>
            </a:r>
            <a:endParaRPr lang="ja-JP" altLang="en-US" sz="2400" dirty="0"/>
          </a:p>
          <a:p>
            <a:endParaRPr kumimoji="1" lang="ja-JP" altLang="en-US" sz="2400" dirty="0"/>
          </a:p>
        </p:txBody>
      </p:sp>
      <p:sp>
        <p:nvSpPr>
          <p:cNvPr id="6" name="正方形/長方形 5"/>
          <p:cNvSpPr/>
          <p:nvPr/>
        </p:nvSpPr>
        <p:spPr>
          <a:xfrm>
            <a:off x="992553" y="2952618"/>
            <a:ext cx="4124531" cy="1924695"/>
          </a:xfrm>
          <a:prstGeom prst="rect">
            <a:avLst/>
          </a:prstGeom>
          <a:noFill/>
          <a:ln w="28575" cmpd="sng">
            <a:solidFill>
              <a:srgbClr val="FF49E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516948" y="2150580"/>
            <a:ext cx="2588310" cy="1477328"/>
          </a:xfrm>
          <a:prstGeom prst="rect">
            <a:avLst/>
          </a:prstGeom>
          <a:solidFill>
            <a:srgbClr val="CCFFCC"/>
          </a:solidFill>
        </p:spPr>
        <p:txBody>
          <a:bodyPr wrap="square">
            <a:spAutoFit/>
          </a:bodyPr>
          <a:lstStyle/>
          <a:p>
            <a:r>
              <a:rPr lang="en-US" altLang="ja-JP" dirty="0">
                <a:solidFill>
                  <a:srgbClr val="92A7FF"/>
                </a:solidFill>
              </a:rPr>
              <a:t>2</a:t>
            </a:r>
            <a:r>
              <a:rPr lang="ja-JP" altLang="en-US" dirty="0">
                <a:solidFill>
                  <a:srgbClr val="92A7FF"/>
                </a:solidFill>
              </a:rPr>
              <a:t>つの整数 </a:t>
            </a:r>
            <a:r>
              <a:rPr lang="en-US" altLang="ja-JP" dirty="0">
                <a:solidFill>
                  <a:srgbClr val="92A7FF"/>
                </a:solidFill>
              </a:rPr>
              <a:t>a=11,  b=3</a:t>
            </a:r>
          </a:p>
          <a:p>
            <a:r>
              <a:rPr lang="en-US" altLang="ja-JP" dirty="0">
                <a:solidFill>
                  <a:srgbClr val="92A7FF"/>
                </a:solidFill>
              </a:rPr>
              <a:t>  </a:t>
            </a:r>
            <a:r>
              <a:rPr lang="ja-JP" altLang="en-US" dirty="0">
                <a:solidFill>
                  <a:srgbClr val="92A7FF"/>
                </a:solidFill>
              </a:rPr>
              <a:t>和 </a:t>
            </a:r>
            <a:r>
              <a:rPr lang="en-US" altLang="ja-JP" dirty="0" err="1">
                <a:solidFill>
                  <a:srgbClr val="92A7FF"/>
                </a:solidFill>
              </a:rPr>
              <a:t>a+b</a:t>
            </a:r>
            <a:r>
              <a:rPr lang="en-US" altLang="ja-JP" dirty="0">
                <a:solidFill>
                  <a:srgbClr val="92A7FF"/>
                </a:solidFill>
              </a:rPr>
              <a:t>=14</a:t>
            </a:r>
          </a:p>
          <a:p>
            <a:r>
              <a:rPr lang="en-US" altLang="ja-JP" dirty="0">
                <a:solidFill>
                  <a:srgbClr val="92A7FF"/>
                </a:solidFill>
              </a:rPr>
              <a:t>  </a:t>
            </a:r>
            <a:r>
              <a:rPr lang="ja-JP" altLang="en-US" dirty="0">
                <a:solidFill>
                  <a:srgbClr val="92A7FF"/>
                </a:solidFill>
              </a:rPr>
              <a:t>差 </a:t>
            </a:r>
            <a:r>
              <a:rPr lang="en-US" altLang="ja-JP" dirty="0">
                <a:solidFill>
                  <a:srgbClr val="92A7FF"/>
                </a:solidFill>
              </a:rPr>
              <a:t>a-b=8</a:t>
            </a:r>
          </a:p>
          <a:p>
            <a:r>
              <a:rPr lang="en-US" altLang="ja-JP" dirty="0">
                <a:solidFill>
                  <a:srgbClr val="92A7FF"/>
                </a:solidFill>
              </a:rPr>
              <a:t>  </a:t>
            </a:r>
            <a:r>
              <a:rPr lang="ja-JP" altLang="en-US" dirty="0">
                <a:solidFill>
                  <a:srgbClr val="92A7FF"/>
                </a:solidFill>
              </a:rPr>
              <a:t>積 </a:t>
            </a:r>
            <a:r>
              <a:rPr lang="en-US" altLang="ja-JP" dirty="0">
                <a:solidFill>
                  <a:srgbClr val="92A7FF"/>
                </a:solidFill>
              </a:rPr>
              <a:t>a*b=33</a:t>
            </a:r>
          </a:p>
          <a:p>
            <a:r>
              <a:rPr lang="en-US" altLang="ja-JP" dirty="0">
                <a:solidFill>
                  <a:srgbClr val="92A7FF"/>
                </a:solidFill>
              </a:rPr>
              <a:t>  </a:t>
            </a:r>
            <a:r>
              <a:rPr lang="ja-JP" altLang="en-US" dirty="0">
                <a:solidFill>
                  <a:srgbClr val="92A7FF"/>
                </a:solidFill>
              </a:rPr>
              <a:t>商 </a:t>
            </a:r>
            <a:r>
              <a:rPr lang="en-US" altLang="ja-JP" dirty="0">
                <a:solidFill>
                  <a:srgbClr val="92A7FF"/>
                </a:solidFill>
              </a:rPr>
              <a:t>a/b=3  </a:t>
            </a:r>
            <a:r>
              <a:rPr lang="ja-JP" altLang="en-US" dirty="0">
                <a:solidFill>
                  <a:srgbClr val="92A7FF"/>
                </a:solidFill>
              </a:rPr>
              <a:t>あまり </a:t>
            </a:r>
            <a:r>
              <a:rPr lang="en-US" altLang="ja-JP" dirty="0">
                <a:solidFill>
                  <a:srgbClr val="92A7FF"/>
                </a:solidFill>
              </a:rPr>
              <a:t>2</a:t>
            </a:r>
          </a:p>
        </p:txBody>
      </p:sp>
      <p:sp>
        <p:nvSpPr>
          <p:cNvPr id="9" name="正方形/長方形 8"/>
          <p:cNvSpPr/>
          <p:nvPr/>
        </p:nvSpPr>
        <p:spPr>
          <a:xfrm>
            <a:off x="5516948" y="3793892"/>
            <a:ext cx="2980412" cy="1477328"/>
          </a:xfrm>
          <a:prstGeom prst="rect">
            <a:avLst/>
          </a:prstGeom>
          <a:solidFill>
            <a:srgbClr val="CCFFCC"/>
          </a:solidFill>
        </p:spPr>
        <p:txBody>
          <a:bodyPr wrap="square">
            <a:spAutoFit/>
          </a:bodyPr>
          <a:lstStyle/>
          <a:p>
            <a:r>
              <a:rPr lang="en-US" altLang="ja-JP" dirty="0">
                <a:solidFill>
                  <a:srgbClr val="92A7FF"/>
                </a:solidFill>
              </a:rPr>
              <a:t>2</a:t>
            </a:r>
            <a:r>
              <a:rPr lang="ja-JP" altLang="en-US" dirty="0">
                <a:solidFill>
                  <a:srgbClr val="92A7FF"/>
                </a:solidFill>
              </a:rPr>
              <a:t>つの整数 </a:t>
            </a:r>
            <a:r>
              <a:rPr lang="en-US" altLang="ja-JP" dirty="0">
                <a:solidFill>
                  <a:srgbClr val="92A7FF"/>
                </a:solidFill>
              </a:rPr>
              <a:t>a=2012,  b=510</a:t>
            </a:r>
          </a:p>
          <a:p>
            <a:r>
              <a:rPr lang="en-US" altLang="ja-JP" dirty="0">
                <a:solidFill>
                  <a:srgbClr val="92A7FF"/>
                </a:solidFill>
              </a:rPr>
              <a:t>  </a:t>
            </a:r>
            <a:r>
              <a:rPr lang="ja-JP" altLang="en-US" dirty="0">
                <a:solidFill>
                  <a:srgbClr val="92A7FF"/>
                </a:solidFill>
              </a:rPr>
              <a:t>和 </a:t>
            </a:r>
            <a:r>
              <a:rPr lang="en-US" altLang="ja-JP" dirty="0" err="1">
                <a:solidFill>
                  <a:srgbClr val="92A7FF"/>
                </a:solidFill>
              </a:rPr>
              <a:t>a+b</a:t>
            </a:r>
            <a:r>
              <a:rPr lang="en-US" altLang="ja-JP" dirty="0">
                <a:solidFill>
                  <a:srgbClr val="92A7FF"/>
                </a:solidFill>
              </a:rPr>
              <a:t>=2522</a:t>
            </a:r>
          </a:p>
          <a:p>
            <a:r>
              <a:rPr lang="en-US" altLang="ja-JP" dirty="0">
                <a:solidFill>
                  <a:srgbClr val="92A7FF"/>
                </a:solidFill>
              </a:rPr>
              <a:t>  </a:t>
            </a:r>
            <a:r>
              <a:rPr lang="ja-JP" altLang="en-US" dirty="0">
                <a:solidFill>
                  <a:srgbClr val="92A7FF"/>
                </a:solidFill>
              </a:rPr>
              <a:t>差 </a:t>
            </a:r>
            <a:r>
              <a:rPr lang="en-US" altLang="ja-JP" dirty="0">
                <a:solidFill>
                  <a:srgbClr val="92A7FF"/>
                </a:solidFill>
              </a:rPr>
              <a:t>a-b=1502</a:t>
            </a:r>
          </a:p>
          <a:p>
            <a:r>
              <a:rPr lang="en-US" altLang="ja-JP" dirty="0">
                <a:solidFill>
                  <a:srgbClr val="92A7FF"/>
                </a:solidFill>
              </a:rPr>
              <a:t>  </a:t>
            </a:r>
            <a:r>
              <a:rPr lang="ja-JP" altLang="en-US" dirty="0">
                <a:solidFill>
                  <a:srgbClr val="92A7FF"/>
                </a:solidFill>
              </a:rPr>
              <a:t>積 </a:t>
            </a:r>
            <a:r>
              <a:rPr lang="en-US" altLang="ja-JP" dirty="0">
                <a:solidFill>
                  <a:srgbClr val="92A7FF"/>
                </a:solidFill>
              </a:rPr>
              <a:t>a*b=1026120</a:t>
            </a:r>
          </a:p>
          <a:p>
            <a:r>
              <a:rPr lang="en-US" altLang="ja-JP" dirty="0">
                <a:solidFill>
                  <a:srgbClr val="92A7FF"/>
                </a:solidFill>
              </a:rPr>
              <a:t>  </a:t>
            </a:r>
            <a:r>
              <a:rPr lang="ja-JP" altLang="en-US" dirty="0">
                <a:solidFill>
                  <a:srgbClr val="92A7FF"/>
                </a:solidFill>
              </a:rPr>
              <a:t>商 </a:t>
            </a:r>
            <a:r>
              <a:rPr lang="en-US" altLang="ja-JP" dirty="0">
                <a:solidFill>
                  <a:srgbClr val="92A7FF"/>
                </a:solidFill>
              </a:rPr>
              <a:t>a/b=3  </a:t>
            </a:r>
            <a:r>
              <a:rPr lang="ja-JP" altLang="en-US" dirty="0">
                <a:solidFill>
                  <a:srgbClr val="92A7FF"/>
                </a:solidFill>
              </a:rPr>
              <a:t>あまり </a:t>
            </a:r>
            <a:r>
              <a:rPr lang="en-US" altLang="ja-JP" dirty="0">
                <a:solidFill>
                  <a:srgbClr val="92A7FF"/>
                </a:solidFill>
              </a:rPr>
              <a:t>482</a:t>
            </a:r>
          </a:p>
        </p:txBody>
      </p:sp>
      <p:sp>
        <p:nvSpPr>
          <p:cNvPr id="10" name="テキスト ボックス 9"/>
          <p:cNvSpPr txBox="1"/>
          <p:nvPr/>
        </p:nvSpPr>
        <p:spPr>
          <a:xfrm>
            <a:off x="2853573" y="6075384"/>
            <a:ext cx="6356227" cy="523220"/>
          </a:xfrm>
          <a:prstGeom prst="rect">
            <a:avLst/>
          </a:prstGeom>
          <a:noFill/>
        </p:spPr>
        <p:txBody>
          <a:bodyPr wrap="none" rtlCol="0">
            <a:spAutoFit/>
          </a:bodyPr>
          <a:lstStyle/>
          <a:p>
            <a:r>
              <a:rPr lang="ja-JP" altLang="en-US" sz="2800" dirty="0">
                <a:solidFill>
                  <a:srgbClr val="000090"/>
                </a:solidFill>
                <a:sym typeface="Wingdings"/>
              </a:rPr>
              <a:t></a:t>
            </a:r>
            <a:r>
              <a:rPr lang="en-US" altLang="ja-JP" sz="2800" dirty="0">
                <a:solidFill>
                  <a:srgbClr val="000090"/>
                </a:solidFill>
                <a:sym typeface="Wingdings"/>
              </a:rPr>
              <a:t> </a:t>
            </a:r>
            <a:r>
              <a:rPr lang="ja-JP" altLang="en-US" sz="2800" dirty="0">
                <a:solidFill>
                  <a:srgbClr val="000090"/>
                </a:solidFill>
                <a:sym typeface="Wingdings"/>
              </a:rPr>
              <a:t>プロジェクト名は「</a:t>
            </a:r>
            <a:r>
              <a:rPr lang="en-US" altLang="ja-JP" sz="2800" dirty="0">
                <a:solidFill>
                  <a:srgbClr val="FF0000"/>
                </a:solidFill>
                <a:sym typeface="Wingdings"/>
              </a:rPr>
              <a:t>EX3-5</a:t>
            </a:r>
            <a:r>
              <a:rPr lang="ja-JP" altLang="en-US" sz="2800" dirty="0">
                <a:solidFill>
                  <a:srgbClr val="000090"/>
                </a:solidFill>
                <a:sym typeface="Wingdings"/>
              </a:rPr>
              <a:t>」として下さい．</a:t>
            </a:r>
            <a:endParaRPr lang="en-US" altLang="ja-JP" sz="2800" dirty="0">
              <a:solidFill>
                <a:srgbClr val="000090"/>
              </a:solidFill>
              <a:sym typeface="Wingdings"/>
            </a:endParaRPr>
          </a:p>
        </p:txBody>
      </p:sp>
      <p:sp>
        <p:nvSpPr>
          <p:cNvPr id="2" name="スライド番号プレースホルダー 1"/>
          <p:cNvSpPr>
            <a:spLocks noGrp="1"/>
          </p:cNvSpPr>
          <p:nvPr>
            <p:ph type="sldNum" sz="quarter" idx="12"/>
          </p:nvPr>
        </p:nvSpPr>
        <p:spPr/>
        <p:txBody>
          <a:bodyPr/>
          <a:lstStyle/>
          <a:p>
            <a:fld id="{42D186D2-AFC2-584C-A244-75779A522BAD}" type="slidenum">
              <a:rPr kumimoji="1" lang="ja-JP" altLang="en-US" smtClean="0"/>
              <a:pPr/>
              <a:t>28</a:t>
            </a:fld>
            <a:endParaRPr kumimoji="1" lang="ja-JP" altLang="en-US" dirty="0"/>
          </a:p>
        </p:txBody>
      </p:sp>
    </p:spTree>
    <p:extLst>
      <p:ext uri="{BB962C8B-B14F-4D97-AF65-F5344CB8AC3E}">
        <p14:creationId xmlns:p14="http://schemas.microsoft.com/office/powerpoint/2010/main" val="70387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42400"/>
            <a:ext cx="8229600" cy="1311162"/>
          </a:xfrm>
          <a:ln w="28575" cmpd="sng">
            <a:solidFill>
              <a:srgbClr val="000090"/>
            </a:solidFill>
          </a:ln>
        </p:spPr>
        <p:txBody>
          <a:bodyPr/>
          <a:lstStyle/>
          <a:p>
            <a:r>
              <a:rPr kumimoji="1" lang="en-US" altLang="ja-JP" dirty="0">
                <a:solidFill>
                  <a:srgbClr val="FF0000"/>
                </a:solidFill>
              </a:rPr>
              <a:t>2</a:t>
            </a:r>
            <a:r>
              <a:rPr kumimoji="1" lang="ja-JP" altLang="en-US" dirty="0">
                <a:solidFill>
                  <a:srgbClr val="FF0000"/>
                </a:solidFill>
              </a:rPr>
              <a:t>つの実数</a:t>
            </a:r>
            <a:r>
              <a:rPr kumimoji="1" lang="en-US" altLang="ja-JP" dirty="0"/>
              <a:t>11</a:t>
            </a:r>
            <a:r>
              <a:rPr kumimoji="1" lang="ja-JP" altLang="en-US" dirty="0"/>
              <a:t>と３の和，差，積，商を計算するプログラムを作成し，結果を</a:t>
            </a:r>
            <a:r>
              <a:rPr lang="ja-JP" altLang="en-US" dirty="0"/>
              <a:t>示せ．</a:t>
            </a:r>
            <a:endParaRPr kumimoji="1" lang="ja-JP" altLang="en-US" dirty="0"/>
          </a:p>
        </p:txBody>
      </p:sp>
      <p:sp>
        <p:nvSpPr>
          <p:cNvPr id="4" name="テキスト ボックス 3"/>
          <p:cNvSpPr txBox="1"/>
          <p:nvPr/>
        </p:nvSpPr>
        <p:spPr>
          <a:xfrm>
            <a:off x="183347" y="213272"/>
            <a:ext cx="1790875" cy="461665"/>
          </a:xfrm>
          <a:prstGeom prst="rect">
            <a:avLst/>
          </a:prstGeom>
          <a:noFill/>
        </p:spPr>
        <p:txBody>
          <a:bodyPr wrap="none" rtlCol="0">
            <a:spAutoFit/>
          </a:bodyPr>
          <a:lstStyle/>
          <a:p>
            <a:r>
              <a:rPr lang="ja-JP" altLang="en-US" sz="2400" dirty="0">
                <a:solidFill>
                  <a:srgbClr val="000090"/>
                </a:solidFill>
              </a:rPr>
              <a:t>　課題</a:t>
            </a:r>
            <a:r>
              <a:rPr lang="en-US" altLang="ja-JP" sz="2400" dirty="0">
                <a:solidFill>
                  <a:srgbClr val="000090"/>
                </a:solidFill>
              </a:rPr>
              <a:t> EX3-6</a:t>
            </a:r>
            <a:endParaRPr kumimoji="1" lang="ja-JP" altLang="en-US" sz="2400" dirty="0"/>
          </a:p>
        </p:txBody>
      </p:sp>
      <p:sp>
        <p:nvSpPr>
          <p:cNvPr id="5" name="テキスト ボックス 4"/>
          <p:cNvSpPr txBox="1"/>
          <p:nvPr/>
        </p:nvSpPr>
        <p:spPr>
          <a:xfrm>
            <a:off x="916506" y="2459776"/>
            <a:ext cx="7419420" cy="3416320"/>
          </a:xfrm>
          <a:prstGeom prst="rect">
            <a:avLst/>
          </a:prstGeom>
          <a:noFill/>
        </p:spPr>
        <p:txBody>
          <a:bodyPr wrap="square" rtlCol="0">
            <a:spAutoFit/>
          </a:bodyPr>
          <a:lstStyle/>
          <a:p>
            <a:r>
              <a:rPr lang="ja-JP" altLang="en-US" sz="2400" dirty="0"/>
              <a:t>ただし，結果は</a:t>
            </a:r>
            <a:endParaRPr lang="en-US" altLang="ja-JP" sz="2400" dirty="0"/>
          </a:p>
          <a:p>
            <a:r>
              <a:rPr lang="ja-JP" altLang="en-US" sz="2400" dirty="0"/>
              <a:t>（１）２つの実数</a:t>
            </a:r>
            <a:r>
              <a:rPr lang="en-US" altLang="ja-JP" sz="2400" dirty="0" err="1"/>
              <a:t>a,b</a:t>
            </a:r>
            <a:r>
              <a:rPr lang="ja-JP" altLang="en-US" sz="2400" dirty="0"/>
              <a:t>が</a:t>
            </a:r>
            <a:r>
              <a:rPr lang="en-US" altLang="ja-JP" sz="2400" dirty="0"/>
              <a:t> 11 </a:t>
            </a:r>
            <a:r>
              <a:rPr lang="ja-JP" altLang="en-US" sz="2400" dirty="0"/>
              <a:t>と</a:t>
            </a:r>
            <a:r>
              <a:rPr lang="en-US" altLang="ja-JP" sz="2400" dirty="0"/>
              <a:t> </a:t>
            </a:r>
            <a:r>
              <a:rPr lang="ja-JP" altLang="en-US" sz="2400" dirty="0"/>
              <a:t>３</a:t>
            </a:r>
            <a:r>
              <a:rPr lang="en-US" altLang="ja-JP" sz="2400" dirty="0"/>
              <a:t> </a:t>
            </a:r>
            <a:r>
              <a:rPr lang="ja-JP" altLang="en-US" sz="2400" dirty="0"/>
              <a:t>として</a:t>
            </a:r>
            <a:endParaRPr lang="en-US" altLang="ja-JP" sz="2400" dirty="0"/>
          </a:p>
          <a:p>
            <a:r>
              <a:rPr lang="en-US" altLang="ja-JP" sz="2400" dirty="0"/>
              <a:t>        2</a:t>
            </a:r>
            <a:r>
              <a:rPr lang="ja-JP" altLang="en-US" sz="2400" dirty="0"/>
              <a:t>つの実数</a:t>
            </a:r>
            <a:r>
              <a:rPr lang="en-US" altLang="ja-JP" sz="2400" dirty="0"/>
              <a:t> a=… ,  b=…</a:t>
            </a:r>
          </a:p>
          <a:p>
            <a:r>
              <a:rPr lang="en-US" altLang="ja-JP" sz="2400" dirty="0"/>
              <a:t>		</a:t>
            </a:r>
            <a:r>
              <a:rPr lang="ja-JP" altLang="en-US" sz="2400" dirty="0"/>
              <a:t>和</a:t>
            </a:r>
            <a:r>
              <a:rPr lang="en-US" altLang="ja-JP" sz="2400" dirty="0"/>
              <a:t> </a:t>
            </a:r>
            <a:r>
              <a:rPr lang="en-US" altLang="ja-JP" sz="2400" dirty="0" err="1"/>
              <a:t>a+b</a:t>
            </a:r>
            <a:r>
              <a:rPr lang="en-US" altLang="ja-JP" sz="2400" dirty="0"/>
              <a:t>= …</a:t>
            </a:r>
          </a:p>
          <a:p>
            <a:r>
              <a:rPr lang="en-US" altLang="ja-JP" sz="2400" dirty="0"/>
              <a:t>	       </a:t>
            </a:r>
            <a:r>
              <a:rPr lang="ja-JP" altLang="en-US" sz="2400" dirty="0"/>
              <a:t>差</a:t>
            </a:r>
            <a:r>
              <a:rPr lang="en-US" altLang="ja-JP" sz="2400" dirty="0"/>
              <a:t> a-b= …</a:t>
            </a:r>
          </a:p>
          <a:p>
            <a:r>
              <a:rPr lang="en-US" altLang="ja-JP" sz="2400" dirty="0"/>
              <a:t>		</a:t>
            </a:r>
            <a:r>
              <a:rPr lang="ja-JP" altLang="en-US" sz="2400" dirty="0"/>
              <a:t>積</a:t>
            </a:r>
            <a:r>
              <a:rPr lang="en-US" altLang="ja-JP" sz="2400" dirty="0"/>
              <a:t> a*b= …</a:t>
            </a:r>
          </a:p>
          <a:p>
            <a:r>
              <a:rPr lang="ja-JP" altLang="en-US" sz="2400" dirty="0"/>
              <a:t>　</a:t>
            </a:r>
            <a:r>
              <a:rPr lang="en-US" altLang="ja-JP" sz="2400" dirty="0"/>
              <a:t>		</a:t>
            </a:r>
            <a:r>
              <a:rPr lang="ja-JP" altLang="en-US" sz="2400" dirty="0"/>
              <a:t>商</a:t>
            </a:r>
            <a:r>
              <a:rPr lang="en-US" altLang="ja-JP" sz="2400" dirty="0"/>
              <a:t> a/b= …</a:t>
            </a:r>
          </a:p>
          <a:p>
            <a:endParaRPr lang="en-US" altLang="ja-JP" sz="2400" dirty="0"/>
          </a:p>
          <a:p>
            <a:r>
              <a:rPr lang="ja-JP" altLang="en-US" sz="2400" dirty="0"/>
              <a:t>と出力するよう工夫せよ．</a:t>
            </a:r>
            <a:r>
              <a:rPr lang="en-US" altLang="ja-JP" sz="2400" dirty="0"/>
              <a:t>(</a:t>
            </a:r>
            <a:r>
              <a:rPr lang="ja-JP" altLang="en-US" sz="2400" dirty="0">
                <a:solidFill>
                  <a:srgbClr val="FF0000"/>
                </a:solidFill>
              </a:rPr>
              <a:t>日本語設定その２を忘れるな</a:t>
            </a:r>
            <a:r>
              <a:rPr lang="en-US" altLang="ja-JP" sz="2400" dirty="0"/>
              <a:t>)</a:t>
            </a:r>
            <a:endParaRPr kumimoji="1" lang="ja-JP" altLang="en-US" sz="2400" dirty="0"/>
          </a:p>
        </p:txBody>
      </p:sp>
      <p:sp>
        <p:nvSpPr>
          <p:cNvPr id="6" name="正方形/長方形 5"/>
          <p:cNvSpPr/>
          <p:nvPr/>
        </p:nvSpPr>
        <p:spPr>
          <a:xfrm>
            <a:off x="1381981" y="3273983"/>
            <a:ext cx="3107787" cy="1865176"/>
          </a:xfrm>
          <a:prstGeom prst="rect">
            <a:avLst/>
          </a:prstGeom>
          <a:noFill/>
          <a:ln w="28575" cmpd="sng">
            <a:solidFill>
              <a:srgbClr val="FF49E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769908" y="3586688"/>
            <a:ext cx="3876921" cy="1477328"/>
          </a:xfrm>
          <a:prstGeom prst="rect">
            <a:avLst/>
          </a:prstGeom>
          <a:solidFill>
            <a:srgbClr val="CCFFCC"/>
          </a:solidFill>
        </p:spPr>
        <p:txBody>
          <a:bodyPr wrap="square">
            <a:spAutoFit/>
          </a:bodyPr>
          <a:lstStyle/>
          <a:p>
            <a:r>
              <a:rPr lang="en-US" altLang="ja-JP" dirty="0">
                <a:solidFill>
                  <a:srgbClr val="92A7FF"/>
                </a:solidFill>
              </a:rPr>
              <a:t>2</a:t>
            </a:r>
            <a:r>
              <a:rPr lang="ja-JP" altLang="en-US" dirty="0">
                <a:solidFill>
                  <a:srgbClr val="92A7FF"/>
                </a:solidFill>
              </a:rPr>
              <a:t>つの実数 </a:t>
            </a:r>
            <a:r>
              <a:rPr lang="en-US" altLang="ja-JP" dirty="0">
                <a:solidFill>
                  <a:srgbClr val="92A7FF"/>
                </a:solidFill>
              </a:rPr>
              <a:t>a =11.000000,  b =3.000000</a:t>
            </a:r>
          </a:p>
          <a:p>
            <a:r>
              <a:rPr lang="en-US" altLang="ja-JP" dirty="0">
                <a:solidFill>
                  <a:srgbClr val="92A7FF"/>
                </a:solidFill>
              </a:rPr>
              <a:t>  </a:t>
            </a:r>
            <a:r>
              <a:rPr lang="ja-JP" altLang="en-US" dirty="0">
                <a:solidFill>
                  <a:srgbClr val="92A7FF"/>
                </a:solidFill>
              </a:rPr>
              <a:t>和 </a:t>
            </a:r>
            <a:r>
              <a:rPr lang="en-US" altLang="ja-JP" dirty="0" err="1">
                <a:solidFill>
                  <a:srgbClr val="92A7FF"/>
                </a:solidFill>
              </a:rPr>
              <a:t>a+b</a:t>
            </a:r>
            <a:r>
              <a:rPr lang="en-US" altLang="ja-JP" dirty="0">
                <a:solidFill>
                  <a:srgbClr val="92A7FF"/>
                </a:solidFill>
              </a:rPr>
              <a:t> = 14.000000</a:t>
            </a:r>
          </a:p>
          <a:p>
            <a:r>
              <a:rPr lang="en-US" altLang="ja-JP" dirty="0">
                <a:solidFill>
                  <a:srgbClr val="92A7FF"/>
                </a:solidFill>
              </a:rPr>
              <a:t>  </a:t>
            </a:r>
            <a:r>
              <a:rPr lang="ja-JP" altLang="en-US" dirty="0">
                <a:solidFill>
                  <a:srgbClr val="92A7FF"/>
                </a:solidFill>
              </a:rPr>
              <a:t>差 </a:t>
            </a:r>
            <a:r>
              <a:rPr lang="en-US" altLang="ja-JP" dirty="0">
                <a:solidFill>
                  <a:srgbClr val="92A7FF"/>
                </a:solidFill>
              </a:rPr>
              <a:t>a-b = 8.000000</a:t>
            </a:r>
          </a:p>
          <a:p>
            <a:r>
              <a:rPr lang="en-US" altLang="ja-JP" dirty="0">
                <a:solidFill>
                  <a:srgbClr val="92A7FF"/>
                </a:solidFill>
              </a:rPr>
              <a:t>  </a:t>
            </a:r>
            <a:r>
              <a:rPr lang="ja-JP" altLang="en-US" dirty="0">
                <a:solidFill>
                  <a:srgbClr val="92A7FF"/>
                </a:solidFill>
              </a:rPr>
              <a:t>積 </a:t>
            </a:r>
            <a:r>
              <a:rPr lang="en-US" altLang="ja-JP" dirty="0">
                <a:solidFill>
                  <a:srgbClr val="92A7FF"/>
                </a:solidFill>
              </a:rPr>
              <a:t>a*b = 33.000000</a:t>
            </a:r>
          </a:p>
          <a:p>
            <a:r>
              <a:rPr lang="en-US" altLang="ja-JP" dirty="0">
                <a:solidFill>
                  <a:srgbClr val="92A7FF"/>
                </a:solidFill>
              </a:rPr>
              <a:t>  </a:t>
            </a:r>
            <a:r>
              <a:rPr lang="ja-JP" altLang="en-US" dirty="0">
                <a:solidFill>
                  <a:srgbClr val="92A7FF"/>
                </a:solidFill>
              </a:rPr>
              <a:t>商 </a:t>
            </a:r>
            <a:r>
              <a:rPr lang="en-US" altLang="ja-JP" dirty="0">
                <a:solidFill>
                  <a:srgbClr val="92A7FF"/>
                </a:solidFill>
              </a:rPr>
              <a:t>a/b = 3.666667</a:t>
            </a:r>
          </a:p>
        </p:txBody>
      </p:sp>
      <p:sp>
        <p:nvSpPr>
          <p:cNvPr id="8" name="テキスト ボックス 7"/>
          <p:cNvSpPr txBox="1"/>
          <p:nvPr/>
        </p:nvSpPr>
        <p:spPr>
          <a:xfrm>
            <a:off x="2853573" y="6075384"/>
            <a:ext cx="6356227" cy="523220"/>
          </a:xfrm>
          <a:prstGeom prst="rect">
            <a:avLst/>
          </a:prstGeom>
          <a:noFill/>
        </p:spPr>
        <p:txBody>
          <a:bodyPr wrap="none" rtlCol="0">
            <a:spAutoFit/>
          </a:bodyPr>
          <a:lstStyle/>
          <a:p>
            <a:r>
              <a:rPr lang="ja-JP" altLang="en-US" sz="2800" dirty="0">
                <a:solidFill>
                  <a:srgbClr val="000090"/>
                </a:solidFill>
                <a:sym typeface="Wingdings"/>
              </a:rPr>
              <a:t></a:t>
            </a:r>
            <a:r>
              <a:rPr lang="en-US" altLang="ja-JP" sz="2800" dirty="0">
                <a:solidFill>
                  <a:srgbClr val="000090"/>
                </a:solidFill>
                <a:sym typeface="Wingdings"/>
              </a:rPr>
              <a:t> </a:t>
            </a:r>
            <a:r>
              <a:rPr lang="ja-JP" altLang="en-US" sz="2800" dirty="0">
                <a:solidFill>
                  <a:srgbClr val="000090"/>
                </a:solidFill>
                <a:sym typeface="Wingdings"/>
              </a:rPr>
              <a:t>プロジェクト名は「</a:t>
            </a:r>
            <a:r>
              <a:rPr lang="en-US" altLang="ja-JP" sz="2800" dirty="0">
                <a:solidFill>
                  <a:srgbClr val="FF0000"/>
                </a:solidFill>
                <a:sym typeface="Wingdings"/>
              </a:rPr>
              <a:t>EX3-6</a:t>
            </a:r>
            <a:r>
              <a:rPr lang="ja-JP" altLang="en-US" sz="2800" dirty="0">
                <a:solidFill>
                  <a:srgbClr val="000090"/>
                </a:solidFill>
                <a:sym typeface="Wingdings"/>
              </a:rPr>
              <a:t>」として下さい．</a:t>
            </a:r>
            <a:endParaRPr lang="en-US" altLang="ja-JP" sz="2800" dirty="0">
              <a:solidFill>
                <a:srgbClr val="000090"/>
              </a:solidFill>
              <a:sym typeface="Wingdings"/>
            </a:endParaRPr>
          </a:p>
        </p:txBody>
      </p:sp>
      <p:sp>
        <p:nvSpPr>
          <p:cNvPr id="2" name="スライド番号プレースホルダー 1"/>
          <p:cNvSpPr>
            <a:spLocks noGrp="1"/>
          </p:cNvSpPr>
          <p:nvPr>
            <p:ph type="sldNum" sz="quarter" idx="12"/>
          </p:nvPr>
        </p:nvSpPr>
        <p:spPr/>
        <p:txBody>
          <a:bodyPr/>
          <a:lstStyle/>
          <a:p>
            <a:fld id="{42D186D2-AFC2-584C-A244-75779A522BAD}" type="slidenum">
              <a:rPr kumimoji="1" lang="ja-JP" altLang="en-US" smtClean="0"/>
              <a:pPr/>
              <a:t>29</a:t>
            </a:fld>
            <a:endParaRPr kumimoji="1" lang="ja-JP" altLang="en-US"/>
          </a:p>
        </p:txBody>
      </p:sp>
    </p:spTree>
    <p:extLst>
      <p:ext uri="{BB962C8B-B14F-4D97-AF65-F5344CB8AC3E}">
        <p14:creationId xmlns:p14="http://schemas.microsoft.com/office/powerpoint/2010/main" val="116791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コンピューターにわかること</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869180"/>
          </a:xfrm>
          <a:ln>
            <a:solidFill>
              <a:schemeClr val="accent1"/>
            </a:solidFill>
          </a:ln>
        </p:spPr>
        <p:txBody>
          <a:bodyPr>
            <a:normAutofit/>
          </a:bodyPr>
          <a:lstStyle/>
          <a:p>
            <a:pPr>
              <a:buFont typeface="Wingdings" pitchFamily="2" charset="2"/>
              <a:buChar char="Ø"/>
            </a:pPr>
            <a:r>
              <a:rPr lang="ja-JP" altLang="en-US" dirty="0"/>
              <a:t>コンピューターの理解できる言葉：</a:t>
            </a:r>
            <a:endParaRPr lang="en-US" altLang="ja-JP" dirty="0"/>
          </a:p>
          <a:p>
            <a:pPr lvl="1">
              <a:buFont typeface="Wingdings" pitchFamily="2" charset="2"/>
              <a:buChar char="Ø"/>
            </a:pPr>
            <a:r>
              <a:rPr lang="ja-JP" altLang="en-US" dirty="0"/>
              <a:t>数字（２進数）の羅列</a:t>
            </a:r>
            <a:endParaRPr lang="en-US" altLang="ja-JP" dirty="0"/>
          </a:p>
          <a:p>
            <a:pPr lvl="1">
              <a:buFont typeface="Wingdings" pitchFamily="2" charset="2"/>
              <a:buChar char="Ø"/>
            </a:pPr>
            <a:r>
              <a:rPr lang="ja-JP" altLang="en-US" dirty="0"/>
              <a:t>「</a:t>
            </a:r>
            <a:r>
              <a:rPr lang="en-US" altLang="ja-JP" dirty="0"/>
              <a:t>1011, 0110, 1110, 1001, 0010, 1010‥‥</a:t>
            </a:r>
            <a:r>
              <a:rPr lang="ja-JP" altLang="en-US" dirty="0"/>
              <a:t>」</a:t>
            </a:r>
            <a:endParaRPr lang="en-US" altLang="ja-JP" dirty="0"/>
          </a:p>
          <a:p>
            <a:pPr lvl="1">
              <a:buFont typeface="Wingdings" pitchFamily="2" charset="2"/>
              <a:buChar char="Ø"/>
            </a:pPr>
            <a:r>
              <a:rPr lang="ja-JP" altLang="en-US" dirty="0"/>
              <a:t>人間にはさっぱり？（上は実は適当です）</a:t>
            </a:r>
            <a:endParaRPr lang="en-US" altLang="ja-JP" dirty="0"/>
          </a:p>
          <a:p>
            <a:pPr>
              <a:buFont typeface="Wingdings" pitchFamily="2" charset="2"/>
              <a:buChar char="Ø"/>
            </a:pPr>
            <a:r>
              <a:rPr lang="ja-JP" altLang="en-US" dirty="0"/>
              <a:t>人間の理解できる言葉：</a:t>
            </a:r>
            <a:endParaRPr lang="en-US" altLang="ja-JP" dirty="0"/>
          </a:p>
          <a:p>
            <a:pPr lvl="1">
              <a:buFont typeface="Wingdings" pitchFamily="2" charset="2"/>
              <a:buChar char="Ø"/>
            </a:pPr>
            <a:r>
              <a:rPr lang="ja-JP" altLang="en-US" dirty="0"/>
              <a:t>アルファベットで表された単語の羅列（数字含む）</a:t>
            </a:r>
            <a:endParaRPr lang="en-US" altLang="ja-JP" dirty="0"/>
          </a:p>
          <a:p>
            <a:pPr lvl="1">
              <a:buFont typeface="Wingdings" pitchFamily="2" charset="2"/>
              <a:buChar char="Ø"/>
            </a:pPr>
            <a:r>
              <a:rPr kumimoji="1" lang="ja-JP" altLang="en-US" dirty="0"/>
              <a:t>「</a:t>
            </a:r>
            <a:r>
              <a:rPr kumimoji="1" lang="en-US" altLang="ja-JP" dirty="0"/>
              <a:t>if(</a:t>
            </a:r>
            <a:r>
              <a:rPr kumimoji="1" lang="en-US" altLang="ja-JP" dirty="0" err="1"/>
              <a:t>i</a:t>
            </a:r>
            <a:r>
              <a:rPr kumimoji="1" lang="en-US" altLang="ja-JP" dirty="0"/>
              <a:t>==0){</a:t>
            </a:r>
            <a:r>
              <a:rPr kumimoji="1" lang="en-US" altLang="ja-JP" dirty="0" err="1"/>
              <a:t>printf</a:t>
            </a:r>
            <a:r>
              <a:rPr kumimoji="1" lang="en-US" altLang="ja-JP" dirty="0"/>
              <a:t>(“</a:t>
            </a:r>
            <a:r>
              <a:rPr kumimoji="1" lang="en-US" altLang="ja-JP" dirty="0" err="1"/>
              <a:t>i</a:t>
            </a:r>
            <a:r>
              <a:rPr lang="en-US" altLang="ja-JP" dirty="0"/>
              <a:t> is equal to zero.”;}</a:t>
            </a:r>
            <a:r>
              <a:rPr lang="ja-JP" altLang="en-US" dirty="0"/>
              <a:t>」</a:t>
            </a:r>
            <a:endParaRPr kumimoji="1" lang="en-US" altLang="ja-JP" dirty="0"/>
          </a:p>
          <a:p>
            <a:pPr lvl="1">
              <a:buFont typeface="Wingdings" pitchFamily="2" charset="2"/>
              <a:buChar char="Ø"/>
            </a:pPr>
            <a:r>
              <a:rPr kumimoji="1" lang="ja-JP" altLang="en-US" dirty="0"/>
              <a:t>人間の間で使われる言語（自然言語）とは少し違うが、内容はなんとなくわかる</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6986528"/>
          </a:xfrm>
          <a:prstGeom prst="rect">
            <a:avLst/>
          </a:prstGeom>
          <a:solidFill>
            <a:srgbClr val="FFDBFB"/>
          </a:solidFill>
        </p:spPr>
        <p:txBody>
          <a:bodyPr wrap="square" rtlCol="0">
            <a:spAutoFit/>
          </a:bodyPr>
          <a:lstStyle/>
          <a:p>
            <a:endParaRPr kumimoji="1" lang="en-US" altLang="ja-JP" sz="3200" dirty="0"/>
          </a:p>
          <a:p>
            <a:r>
              <a:rPr kumimoji="1" lang="ja-JP" altLang="en-US" sz="3200" dirty="0"/>
              <a:t>　課題の提出方法：</a:t>
            </a:r>
            <a:endParaRPr kumimoji="1" lang="en-US" altLang="ja-JP" sz="3200" dirty="0"/>
          </a:p>
          <a:p>
            <a:r>
              <a:rPr lang="ja-JP" altLang="en-US" sz="3200" dirty="0"/>
              <a:t>　１）　課題</a:t>
            </a:r>
            <a:r>
              <a:rPr lang="en-US" altLang="ja-JP" sz="3200" dirty="0"/>
              <a:t>EX3-6</a:t>
            </a:r>
            <a:r>
              <a:rPr lang="ja-JP" altLang="en-US" sz="3200" dirty="0"/>
              <a:t>のソースファイル「</a:t>
            </a:r>
            <a:r>
              <a:rPr lang="en-US" altLang="ja-JP" sz="3200" dirty="0"/>
              <a:t>EX3-6.c</a:t>
            </a:r>
            <a:r>
              <a:rPr lang="ja-JP" altLang="en-US" sz="3200" dirty="0"/>
              <a:t>」を添付</a:t>
            </a:r>
            <a:endParaRPr lang="en-US" altLang="ja-JP" sz="3200" dirty="0"/>
          </a:p>
          <a:p>
            <a:r>
              <a:rPr lang="en-US" altLang="ja-JP" sz="3200" dirty="0"/>
              <a:t>   </a:t>
            </a:r>
            <a:r>
              <a:rPr lang="ja-JP" altLang="en-US" sz="3200" dirty="0"/>
              <a:t>　</a:t>
            </a:r>
            <a:r>
              <a:rPr lang="en-US" altLang="ja-JP" sz="3200" dirty="0"/>
              <a:t>     </a:t>
            </a:r>
            <a:r>
              <a:rPr lang="ja-JP" altLang="en-US" sz="3200" dirty="0"/>
              <a:t>して</a:t>
            </a:r>
            <a:r>
              <a:rPr lang="en-US" altLang="ja-JP" sz="3200" dirty="0"/>
              <a:t>E</a:t>
            </a:r>
            <a:r>
              <a:rPr lang="ja-JP" altLang="en-US" sz="3200" dirty="0"/>
              <a:t>メールで送信してください。</a:t>
            </a:r>
            <a:endParaRPr lang="en-US" altLang="ja-JP" sz="3200" dirty="0"/>
          </a:p>
          <a:p>
            <a:endParaRPr lang="en-US" altLang="ja-JP" sz="3200" dirty="0"/>
          </a:p>
          <a:p>
            <a:r>
              <a:rPr kumimoji="1" lang="ja-JP" altLang="en-US" sz="3200" dirty="0"/>
              <a:t>　　　　本文には名前と感想</a:t>
            </a:r>
            <a:endParaRPr kumimoji="1" lang="en-US" altLang="ja-JP" sz="3200" dirty="0"/>
          </a:p>
          <a:p>
            <a:endParaRPr kumimoji="1" lang="en-US" altLang="ja-JP" sz="3200" dirty="0"/>
          </a:p>
          <a:p>
            <a:r>
              <a:rPr lang="ja-JP" altLang="en-US" sz="3200" dirty="0"/>
              <a:t>　</a:t>
            </a:r>
            <a:r>
              <a:rPr lang="en-US" altLang="ja-JP" sz="3200" dirty="0"/>
              <a:t>         </a:t>
            </a:r>
            <a:r>
              <a:rPr lang="ja-JP" altLang="en-US" sz="3200" dirty="0"/>
              <a:t>件名は「</a:t>
            </a:r>
            <a:r>
              <a:rPr lang="ja-JP" altLang="en-US" sz="3200" dirty="0">
                <a:solidFill>
                  <a:srgbClr val="FF0000"/>
                </a:solidFill>
              </a:rPr>
              <a:t>コンピュータ基礎実験</a:t>
            </a:r>
            <a:r>
              <a:rPr lang="en-US" altLang="ja-JP" sz="3200" dirty="0">
                <a:solidFill>
                  <a:srgbClr val="FF0000"/>
                </a:solidFill>
              </a:rPr>
              <a:t>3</a:t>
            </a:r>
            <a:r>
              <a:rPr lang="ja-JP" altLang="en-US" sz="3200" dirty="0"/>
              <a:t>」</a:t>
            </a:r>
            <a:endParaRPr lang="en-US" altLang="ja-JP" sz="3200" dirty="0"/>
          </a:p>
          <a:p>
            <a:endParaRPr kumimoji="1" lang="en-US" altLang="ja-JP" sz="3200" dirty="0"/>
          </a:p>
          <a:p>
            <a:r>
              <a:rPr lang="ja-JP" altLang="en-US" sz="3200" dirty="0"/>
              <a:t>　</a:t>
            </a:r>
            <a:r>
              <a:rPr lang="ja-JP" altLang="ja-JP" sz="3200" dirty="0"/>
              <a:t>　</a:t>
            </a:r>
            <a:r>
              <a:rPr lang="ja-JP" altLang="en-US" sz="3200" dirty="0"/>
              <a:t>　　添付ファイル名は「</a:t>
            </a:r>
            <a:r>
              <a:rPr lang="en-US" altLang="ja-JP" sz="3200" dirty="0"/>
              <a:t>EX3-6.c</a:t>
            </a:r>
            <a:r>
              <a:rPr lang="ja-JP" altLang="en-US" sz="3200" dirty="0"/>
              <a:t>」</a:t>
            </a:r>
            <a:endParaRPr lang="en-US" altLang="ja-JP" sz="3200" dirty="0"/>
          </a:p>
          <a:p>
            <a:endParaRPr kumimoji="1" lang="en-US" altLang="ja-JP" sz="3200" dirty="0"/>
          </a:p>
          <a:p>
            <a:r>
              <a:rPr kumimoji="1" lang="ja-JP" altLang="en-US" sz="3200" dirty="0"/>
              <a:t>　</a:t>
            </a:r>
            <a:r>
              <a:rPr kumimoji="1" lang="ja-JP" altLang="ja-JP" sz="3200" dirty="0"/>
              <a:t>　</a:t>
            </a:r>
            <a:r>
              <a:rPr kumimoji="1" lang="ja-JP" altLang="en-US" sz="3200" dirty="0"/>
              <a:t>　　宛先は</a:t>
            </a:r>
            <a:r>
              <a:rPr kumimoji="1" lang="en-US" altLang="ja-JP" sz="3200" dirty="0"/>
              <a:t> </a:t>
            </a:r>
            <a:r>
              <a:rPr kumimoji="1" lang="ja-JP" altLang="en-US" sz="3200" dirty="0"/>
              <a:t>「</a:t>
            </a:r>
            <a:r>
              <a:rPr lang="en-US" altLang="ja-JP" sz="3200" dirty="0">
                <a:hlinkClick r:id="rId2"/>
              </a:rPr>
              <a:t>muroo@cc.tuat.ac.jp</a:t>
            </a:r>
            <a:r>
              <a:rPr lang="ja-JP" altLang="en-US" sz="3200" dirty="0"/>
              <a:t>」</a:t>
            </a:r>
            <a:endParaRPr kumimoji="1" lang="en-US" altLang="ja-JP" sz="3200" dirty="0"/>
          </a:p>
          <a:p>
            <a:r>
              <a:rPr lang="ja-JP" altLang="en-US" sz="3200" dirty="0"/>
              <a:t>　　　　として下さい．</a:t>
            </a:r>
            <a:endParaRPr kumimoji="1" lang="en-US" altLang="ja-JP" sz="3200" dirty="0"/>
          </a:p>
          <a:p>
            <a:endParaRPr kumimoji="1" lang="ja-JP" altLang="en-US"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19953"/>
            <a:ext cx="8229600" cy="2767845"/>
          </a:xfrm>
        </p:spPr>
        <p:txBody>
          <a:bodyPr>
            <a:normAutofit/>
          </a:bodyPr>
          <a:lstStyle/>
          <a:p>
            <a:r>
              <a:rPr kumimoji="1" lang="ja-JP" altLang="en-US" dirty="0"/>
              <a:t>発展課題</a:t>
            </a:r>
            <a:br>
              <a:rPr kumimoji="1" lang="en-US" altLang="ja-JP" dirty="0"/>
            </a:br>
            <a:r>
              <a:rPr lang="en-US" altLang="ja-JP" dirty="0"/>
              <a:t>〜</a:t>
            </a:r>
            <a:r>
              <a:rPr kumimoji="1" lang="ja-JP" altLang="en-US" dirty="0"/>
              <a:t>昨年の例から</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42D186D2-AFC2-584C-A244-75779A522BAD}" type="slidenum">
              <a:rPr kumimoji="1" lang="ja-JP" altLang="en-US" smtClean="0"/>
              <a:pPr/>
              <a:t>31</a:t>
            </a:fld>
            <a:endParaRPr kumimoji="1" lang="ja-JP" altLang="en-US"/>
          </a:p>
        </p:txBody>
      </p:sp>
    </p:spTree>
    <p:extLst>
      <p:ext uri="{BB962C8B-B14F-4D97-AF65-F5344CB8AC3E}">
        <p14:creationId xmlns:p14="http://schemas.microsoft.com/office/powerpoint/2010/main" val="2449844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54837" y="6191071"/>
            <a:ext cx="533620" cy="369332"/>
          </a:xfrm>
          <a:prstGeom prst="rect">
            <a:avLst/>
          </a:prstGeom>
          <a:noFill/>
        </p:spPr>
        <p:txBody>
          <a:bodyPr wrap="none" rtlCol="0">
            <a:spAutoFit/>
          </a:bodyPr>
          <a:lstStyle/>
          <a:p>
            <a:r>
              <a:rPr kumimoji="1" lang="en-US" altLang="ja-JP" dirty="0"/>
              <a:t>#30</a:t>
            </a:r>
            <a:endParaRPr kumimoji="1" lang="ja-JP" altLang="en-US" dirty="0"/>
          </a:p>
        </p:txBody>
      </p:sp>
      <p:sp>
        <p:nvSpPr>
          <p:cNvPr id="13" name="テキスト ボックス 12"/>
          <p:cNvSpPr txBox="1"/>
          <p:nvPr/>
        </p:nvSpPr>
        <p:spPr>
          <a:xfrm>
            <a:off x="4191954" y="3353655"/>
            <a:ext cx="533620" cy="369332"/>
          </a:xfrm>
          <a:prstGeom prst="rect">
            <a:avLst/>
          </a:prstGeom>
          <a:noFill/>
        </p:spPr>
        <p:txBody>
          <a:bodyPr wrap="none" rtlCol="0">
            <a:spAutoFit/>
          </a:bodyPr>
          <a:lstStyle/>
          <a:p>
            <a:r>
              <a:rPr kumimoji="1" lang="en-US" altLang="ja-JP" dirty="0"/>
              <a:t>#04</a:t>
            </a:r>
            <a:endParaRPr kumimoji="1" lang="ja-JP" altLang="en-US" dirty="0"/>
          </a:p>
        </p:txBody>
      </p:sp>
      <p:sp>
        <p:nvSpPr>
          <p:cNvPr id="15" name="テキスト ボックス 14"/>
          <p:cNvSpPr txBox="1"/>
          <p:nvPr/>
        </p:nvSpPr>
        <p:spPr>
          <a:xfrm>
            <a:off x="4347552" y="5931404"/>
            <a:ext cx="533620" cy="369332"/>
          </a:xfrm>
          <a:prstGeom prst="rect">
            <a:avLst/>
          </a:prstGeom>
          <a:noFill/>
        </p:spPr>
        <p:txBody>
          <a:bodyPr wrap="none" rtlCol="0">
            <a:spAutoFit/>
          </a:bodyPr>
          <a:lstStyle/>
          <a:p>
            <a:r>
              <a:rPr kumimoji="1" lang="en-US" altLang="ja-JP" dirty="0"/>
              <a:t>#53</a:t>
            </a:r>
            <a:endParaRPr kumimoji="1" lang="ja-JP" altLang="en-US" dirty="0"/>
          </a:p>
        </p:txBody>
      </p:sp>
      <p:pic>
        <p:nvPicPr>
          <p:cNvPr id="16" name="図 15"/>
          <p:cNvPicPr>
            <a:picLocks noChangeAspect="1"/>
          </p:cNvPicPr>
          <p:nvPr/>
        </p:nvPicPr>
        <p:blipFill>
          <a:blip r:embed="rId2"/>
          <a:stretch>
            <a:fillRect/>
          </a:stretch>
        </p:blipFill>
        <p:spPr>
          <a:xfrm>
            <a:off x="6545568" y="4627985"/>
            <a:ext cx="1866900" cy="1447800"/>
          </a:xfrm>
          <a:prstGeom prst="rect">
            <a:avLst/>
          </a:prstGeom>
        </p:spPr>
      </p:pic>
      <p:sp>
        <p:nvSpPr>
          <p:cNvPr id="17" name="テキスト ボックス 16"/>
          <p:cNvSpPr txBox="1"/>
          <p:nvPr/>
        </p:nvSpPr>
        <p:spPr>
          <a:xfrm>
            <a:off x="6775568" y="6142185"/>
            <a:ext cx="533620" cy="369332"/>
          </a:xfrm>
          <a:prstGeom prst="rect">
            <a:avLst/>
          </a:prstGeom>
          <a:noFill/>
        </p:spPr>
        <p:txBody>
          <a:bodyPr wrap="none" rtlCol="0">
            <a:spAutoFit/>
          </a:bodyPr>
          <a:lstStyle/>
          <a:p>
            <a:r>
              <a:rPr kumimoji="1" lang="en-US" altLang="ja-JP" dirty="0"/>
              <a:t>#57</a:t>
            </a:r>
            <a:endParaRPr kumimoji="1" lang="ja-JP" altLang="en-US" dirty="0"/>
          </a:p>
        </p:txBody>
      </p:sp>
      <p:sp>
        <p:nvSpPr>
          <p:cNvPr id="19" name="テキスト ボックス 18"/>
          <p:cNvSpPr txBox="1"/>
          <p:nvPr/>
        </p:nvSpPr>
        <p:spPr>
          <a:xfrm>
            <a:off x="6739837" y="2561084"/>
            <a:ext cx="533620" cy="369332"/>
          </a:xfrm>
          <a:prstGeom prst="rect">
            <a:avLst/>
          </a:prstGeom>
          <a:noFill/>
        </p:spPr>
        <p:txBody>
          <a:bodyPr wrap="none" rtlCol="0">
            <a:spAutoFit/>
          </a:bodyPr>
          <a:lstStyle/>
          <a:p>
            <a:r>
              <a:rPr kumimoji="1" lang="en-US" altLang="ja-JP" dirty="0"/>
              <a:t>#21</a:t>
            </a:r>
            <a:endParaRPr kumimoji="1" lang="ja-JP" altLang="en-US" dirty="0"/>
          </a:p>
        </p:txBody>
      </p:sp>
      <p:sp>
        <p:nvSpPr>
          <p:cNvPr id="2" name="テキスト ボックス 1"/>
          <p:cNvSpPr txBox="1"/>
          <p:nvPr/>
        </p:nvSpPr>
        <p:spPr>
          <a:xfrm>
            <a:off x="812222" y="2927009"/>
            <a:ext cx="2185214" cy="369332"/>
          </a:xfrm>
          <a:prstGeom prst="rect">
            <a:avLst/>
          </a:prstGeom>
          <a:noFill/>
        </p:spPr>
        <p:txBody>
          <a:bodyPr wrap="none" rtlCol="0">
            <a:spAutoFit/>
          </a:bodyPr>
          <a:lstStyle/>
          <a:p>
            <a:r>
              <a:rPr kumimoji="1" lang="en-US" altLang="ja-JP" dirty="0"/>
              <a:t>#02 </a:t>
            </a:r>
            <a:r>
              <a:rPr lang="ja-JP" altLang="en-US" dirty="0">
                <a:solidFill>
                  <a:srgbClr val="000000"/>
                </a:solidFill>
                <a:latin typeface="ヒラギノ角ゴ ProN"/>
                <a:ea typeface="ヒラギノ角ゴ ProN"/>
                <a:cs typeface="ヒラギノ角ゴ ProN"/>
              </a:rPr>
              <a:t>毛虫をイメージ</a:t>
            </a:r>
            <a:endParaRPr kumimoji="1" lang="ja-JP" altLang="en-US" dirty="0"/>
          </a:p>
        </p:txBody>
      </p:sp>
      <p:pic>
        <p:nvPicPr>
          <p:cNvPr id="8" name="図 7"/>
          <p:cNvPicPr>
            <a:picLocks noChangeAspect="1"/>
          </p:cNvPicPr>
          <p:nvPr/>
        </p:nvPicPr>
        <p:blipFill>
          <a:blip r:embed="rId3"/>
          <a:stretch>
            <a:fillRect/>
          </a:stretch>
        </p:blipFill>
        <p:spPr>
          <a:xfrm>
            <a:off x="3377206" y="1081362"/>
            <a:ext cx="2162302" cy="2173564"/>
          </a:xfrm>
          <a:prstGeom prst="rect">
            <a:avLst/>
          </a:prstGeom>
        </p:spPr>
      </p:pic>
      <p:pic>
        <p:nvPicPr>
          <p:cNvPr id="28" name="図 27"/>
          <p:cNvPicPr>
            <a:picLocks noChangeAspect="1"/>
          </p:cNvPicPr>
          <p:nvPr/>
        </p:nvPicPr>
        <p:blipFill>
          <a:blip r:embed="rId4"/>
          <a:stretch>
            <a:fillRect/>
          </a:stretch>
        </p:blipFill>
        <p:spPr>
          <a:xfrm>
            <a:off x="6240042" y="1081362"/>
            <a:ext cx="1610641" cy="1430429"/>
          </a:xfrm>
          <a:prstGeom prst="rect">
            <a:avLst/>
          </a:prstGeom>
        </p:spPr>
      </p:pic>
      <p:pic>
        <p:nvPicPr>
          <p:cNvPr id="29" name="図 28"/>
          <p:cNvPicPr>
            <a:picLocks noChangeAspect="1"/>
          </p:cNvPicPr>
          <p:nvPr/>
        </p:nvPicPr>
        <p:blipFill>
          <a:blip r:embed="rId5"/>
          <a:stretch>
            <a:fillRect/>
          </a:stretch>
        </p:blipFill>
        <p:spPr>
          <a:xfrm>
            <a:off x="3699461" y="4324993"/>
            <a:ext cx="1784495" cy="1385608"/>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185" y="1094753"/>
            <a:ext cx="2372402" cy="168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771" y="3771572"/>
            <a:ext cx="2509477" cy="2370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6650" y="3908016"/>
            <a:ext cx="2356015" cy="21969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095391" y="290988"/>
            <a:ext cx="2220580" cy="523220"/>
          </a:xfrm>
          <a:prstGeom prst="rect">
            <a:avLst/>
          </a:prstGeom>
          <a:noFill/>
        </p:spPr>
        <p:txBody>
          <a:bodyPr wrap="none" rtlCol="0">
            <a:spAutoFit/>
          </a:bodyPr>
          <a:lstStyle/>
          <a:p>
            <a:r>
              <a:rPr kumimoji="1" lang="ja-JP" altLang="en-US" sz="2800" dirty="0">
                <a:solidFill>
                  <a:srgbClr val="008000"/>
                </a:solidFill>
              </a:rPr>
              <a:t>課題１</a:t>
            </a:r>
            <a:r>
              <a:rPr kumimoji="1" lang="en-US" altLang="ja-JP" sz="2800" dirty="0">
                <a:solidFill>
                  <a:srgbClr val="008000"/>
                </a:solidFill>
              </a:rPr>
              <a:t>−</a:t>
            </a:r>
            <a:r>
              <a:rPr kumimoji="1" lang="ja-JP" altLang="en-US" sz="2800" dirty="0">
                <a:solidFill>
                  <a:srgbClr val="008000"/>
                </a:solidFill>
              </a:rPr>
              <a:t>２から</a:t>
            </a:r>
          </a:p>
        </p:txBody>
      </p:sp>
    </p:spTree>
    <p:extLst>
      <p:ext uri="{BB962C8B-B14F-4D97-AF65-F5344CB8AC3E}">
        <p14:creationId xmlns:p14="http://schemas.microsoft.com/office/powerpoint/2010/main" val="922382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581962" y="3337287"/>
            <a:ext cx="816637" cy="369332"/>
          </a:xfrm>
          <a:prstGeom prst="rect">
            <a:avLst/>
          </a:prstGeom>
          <a:noFill/>
        </p:spPr>
        <p:txBody>
          <a:bodyPr wrap="none" rtlCol="0">
            <a:spAutoFit/>
          </a:bodyPr>
          <a:lstStyle/>
          <a:p>
            <a:r>
              <a:rPr kumimoji="1" lang="en-US" altLang="ja-JP" dirty="0"/>
              <a:t>#24 </a:t>
            </a:r>
            <a:r>
              <a:rPr kumimoji="1" lang="ja-JP" altLang="en-US" dirty="0"/>
              <a:t>旗</a:t>
            </a:r>
          </a:p>
        </p:txBody>
      </p:sp>
      <p:sp>
        <p:nvSpPr>
          <p:cNvPr id="14" name="テキスト ボックス 13"/>
          <p:cNvSpPr txBox="1"/>
          <p:nvPr/>
        </p:nvSpPr>
        <p:spPr>
          <a:xfrm>
            <a:off x="7483801" y="3610486"/>
            <a:ext cx="533620" cy="369332"/>
          </a:xfrm>
          <a:prstGeom prst="rect">
            <a:avLst/>
          </a:prstGeom>
          <a:noFill/>
        </p:spPr>
        <p:txBody>
          <a:bodyPr wrap="none" rtlCol="0">
            <a:spAutoFit/>
          </a:bodyPr>
          <a:lstStyle/>
          <a:p>
            <a:r>
              <a:rPr kumimoji="1" lang="en-US" altLang="ja-JP" dirty="0"/>
              <a:t>#33</a:t>
            </a:r>
            <a:endParaRPr kumimoji="1" lang="ja-JP" altLang="en-US" dirty="0"/>
          </a:p>
        </p:txBody>
      </p:sp>
      <p:sp>
        <p:nvSpPr>
          <p:cNvPr id="16" name="テキスト ボックス 15"/>
          <p:cNvSpPr txBox="1"/>
          <p:nvPr/>
        </p:nvSpPr>
        <p:spPr>
          <a:xfrm>
            <a:off x="2282514" y="5705619"/>
            <a:ext cx="1357764" cy="646331"/>
          </a:xfrm>
          <a:prstGeom prst="rect">
            <a:avLst/>
          </a:prstGeom>
          <a:noFill/>
        </p:spPr>
        <p:txBody>
          <a:bodyPr wrap="none" rtlCol="0">
            <a:spAutoFit/>
          </a:bodyPr>
          <a:lstStyle/>
          <a:p>
            <a:r>
              <a:rPr kumimoji="1" lang="en-US" altLang="ja-JP" dirty="0"/>
              <a:t>#48</a:t>
            </a:r>
            <a:r>
              <a:rPr kumimoji="1" lang="ja-JP" altLang="en-US" dirty="0"/>
              <a:t>　</a:t>
            </a:r>
            <a:endParaRPr kumimoji="1" lang="en-US" altLang="ja-JP" dirty="0"/>
          </a:p>
          <a:p>
            <a:r>
              <a:rPr kumimoji="1" lang="ja-JP" altLang="en-US" dirty="0"/>
              <a:t>てんとうむし</a:t>
            </a:r>
          </a:p>
        </p:txBody>
      </p:sp>
      <p:sp>
        <p:nvSpPr>
          <p:cNvPr id="18" name="テキスト ボックス 17"/>
          <p:cNvSpPr txBox="1"/>
          <p:nvPr/>
        </p:nvSpPr>
        <p:spPr>
          <a:xfrm>
            <a:off x="5018171" y="6185902"/>
            <a:ext cx="816637" cy="369332"/>
          </a:xfrm>
          <a:prstGeom prst="rect">
            <a:avLst/>
          </a:prstGeom>
          <a:noFill/>
        </p:spPr>
        <p:txBody>
          <a:bodyPr wrap="none" rtlCol="0">
            <a:spAutoFit/>
          </a:bodyPr>
          <a:lstStyle/>
          <a:p>
            <a:r>
              <a:rPr kumimoji="1" lang="en-US" altLang="ja-JP" dirty="0"/>
              <a:t>#51 </a:t>
            </a:r>
            <a:r>
              <a:rPr kumimoji="1" lang="ja-JP" altLang="en-US" dirty="0"/>
              <a:t>花</a:t>
            </a:r>
          </a:p>
        </p:txBody>
      </p:sp>
      <p:sp>
        <p:nvSpPr>
          <p:cNvPr id="21" name="テキスト ボックス 20"/>
          <p:cNvSpPr txBox="1"/>
          <p:nvPr/>
        </p:nvSpPr>
        <p:spPr>
          <a:xfrm>
            <a:off x="967566" y="3201019"/>
            <a:ext cx="533620" cy="369332"/>
          </a:xfrm>
          <a:prstGeom prst="rect">
            <a:avLst/>
          </a:prstGeom>
          <a:noFill/>
        </p:spPr>
        <p:txBody>
          <a:bodyPr wrap="none" rtlCol="0">
            <a:spAutoFit/>
          </a:bodyPr>
          <a:lstStyle/>
          <a:p>
            <a:r>
              <a:rPr kumimoji="1" lang="en-US" altLang="ja-JP" dirty="0"/>
              <a:t>#10</a:t>
            </a:r>
            <a:endParaRPr kumimoji="1" lang="ja-JP" altLang="en-US" dirty="0"/>
          </a:p>
        </p:txBody>
      </p:sp>
      <p:pic>
        <p:nvPicPr>
          <p:cNvPr id="2" name="図 1"/>
          <p:cNvPicPr>
            <a:picLocks noChangeAspect="1"/>
          </p:cNvPicPr>
          <p:nvPr/>
        </p:nvPicPr>
        <p:blipFill>
          <a:blip r:embed="rId2"/>
          <a:stretch>
            <a:fillRect/>
          </a:stretch>
        </p:blipFill>
        <p:spPr>
          <a:xfrm>
            <a:off x="498187" y="641195"/>
            <a:ext cx="2619413" cy="2449321"/>
          </a:xfrm>
          <a:prstGeom prst="rect">
            <a:avLst/>
          </a:prstGeom>
        </p:spPr>
      </p:pic>
      <p:pic>
        <p:nvPicPr>
          <p:cNvPr id="3" name="図 2"/>
          <p:cNvPicPr>
            <a:picLocks noChangeAspect="1"/>
          </p:cNvPicPr>
          <p:nvPr/>
        </p:nvPicPr>
        <p:blipFill>
          <a:blip r:embed="rId3"/>
          <a:stretch>
            <a:fillRect/>
          </a:stretch>
        </p:blipFill>
        <p:spPr>
          <a:xfrm>
            <a:off x="615568" y="3715734"/>
            <a:ext cx="1268511" cy="2486281"/>
          </a:xfrm>
          <a:prstGeom prst="rect">
            <a:avLst/>
          </a:prstGeom>
        </p:spPr>
      </p:pic>
      <p:sp>
        <p:nvSpPr>
          <p:cNvPr id="4" name="テキスト ボックス 3"/>
          <p:cNvSpPr txBox="1"/>
          <p:nvPr/>
        </p:nvSpPr>
        <p:spPr>
          <a:xfrm>
            <a:off x="967566" y="6300133"/>
            <a:ext cx="533620" cy="369332"/>
          </a:xfrm>
          <a:prstGeom prst="rect">
            <a:avLst/>
          </a:prstGeom>
          <a:noFill/>
        </p:spPr>
        <p:txBody>
          <a:bodyPr wrap="none" rtlCol="0">
            <a:spAutoFit/>
          </a:bodyPr>
          <a:lstStyle/>
          <a:p>
            <a:r>
              <a:rPr kumimoji="1" lang="en-US" altLang="ja-JP" dirty="0"/>
              <a:t>#11</a:t>
            </a:r>
            <a:endParaRPr kumimoji="1" lang="ja-JP" altLang="en-US" dirty="0"/>
          </a:p>
        </p:txBody>
      </p:sp>
      <p:pic>
        <p:nvPicPr>
          <p:cNvPr id="5" name="図 4"/>
          <p:cNvPicPr>
            <a:picLocks noChangeAspect="1"/>
          </p:cNvPicPr>
          <p:nvPr/>
        </p:nvPicPr>
        <p:blipFill>
          <a:blip r:embed="rId4"/>
          <a:stretch>
            <a:fillRect/>
          </a:stretch>
        </p:blipFill>
        <p:spPr>
          <a:xfrm>
            <a:off x="6726480" y="4705639"/>
            <a:ext cx="1536700" cy="1574800"/>
          </a:xfrm>
          <a:prstGeom prst="rect">
            <a:avLst/>
          </a:prstGeom>
        </p:spPr>
      </p:pic>
      <p:sp>
        <p:nvSpPr>
          <p:cNvPr id="6" name="テキスト ボックス 5"/>
          <p:cNvSpPr txBox="1"/>
          <p:nvPr/>
        </p:nvSpPr>
        <p:spPr>
          <a:xfrm>
            <a:off x="6803520" y="6404053"/>
            <a:ext cx="1190838" cy="369332"/>
          </a:xfrm>
          <a:prstGeom prst="rect">
            <a:avLst/>
          </a:prstGeom>
          <a:noFill/>
        </p:spPr>
        <p:txBody>
          <a:bodyPr wrap="none" rtlCol="0">
            <a:spAutoFit/>
          </a:bodyPr>
          <a:lstStyle/>
          <a:p>
            <a:r>
              <a:rPr kumimoji="1" lang="en-US" altLang="ja-JP" dirty="0"/>
              <a:t>#27 </a:t>
            </a:r>
            <a:r>
              <a:rPr kumimoji="1" lang="ja-JP" altLang="en-US" dirty="0"/>
              <a:t>ピエロ</a:t>
            </a:r>
          </a:p>
        </p:txBody>
      </p:sp>
      <p:pic>
        <p:nvPicPr>
          <p:cNvPr id="7" name="図 6"/>
          <p:cNvPicPr>
            <a:picLocks noChangeAspect="1"/>
          </p:cNvPicPr>
          <p:nvPr/>
        </p:nvPicPr>
        <p:blipFill>
          <a:blip r:embed="rId5"/>
          <a:stretch>
            <a:fillRect/>
          </a:stretch>
        </p:blipFill>
        <p:spPr>
          <a:xfrm>
            <a:off x="6726480" y="1065629"/>
            <a:ext cx="1972051" cy="2172420"/>
          </a:xfrm>
          <a:prstGeom prst="rect">
            <a:avLst/>
          </a:prstGeom>
        </p:spPr>
      </p:pic>
      <p:pic>
        <p:nvPicPr>
          <p:cNvPr id="10" name="図 9"/>
          <p:cNvPicPr>
            <a:picLocks noChangeAspect="1"/>
          </p:cNvPicPr>
          <p:nvPr/>
        </p:nvPicPr>
        <p:blipFill>
          <a:blip r:embed="rId6"/>
          <a:stretch>
            <a:fillRect/>
          </a:stretch>
        </p:blipFill>
        <p:spPr>
          <a:xfrm>
            <a:off x="2365396" y="3968468"/>
            <a:ext cx="1504408" cy="1718193"/>
          </a:xfrm>
          <a:prstGeom prst="rect">
            <a:avLst/>
          </a:prstGeom>
        </p:spPr>
      </p:pic>
      <p:pic>
        <p:nvPicPr>
          <p:cNvPr id="11" name="図 10"/>
          <p:cNvPicPr>
            <a:picLocks noChangeAspect="1"/>
          </p:cNvPicPr>
          <p:nvPr/>
        </p:nvPicPr>
        <p:blipFill>
          <a:blip r:embed="rId7"/>
          <a:stretch>
            <a:fillRect/>
          </a:stretch>
        </p:blipFill>
        <p:spPr>
          <a:xfrm>
            <a:off x="4396868" y="3845046"/>
            <a:ext cx="1820274" cy="2179079"/>
          </a:xfrm>
          <a:prstGeom prst="rect">
            <a:avLst/>
          </a:prstGeom>
        </p:spPr>
      </p:pic>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1307" y="389778"/>
            <a:ext cx="3091747" cy="29619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969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889743" y="961742"/>
            <a:ext cx="977900" cy="863600"/>
          </a:xfrm>
          <a:prstGeom prst="rect">
            <a:avLst/>
          </a:prstGeom>
        </p:spPr>
      </p:pic>
      <p:sp>
        <p:nvSpPr>
          <p:cNvPr id="8" name="テキスト ボックス 7"/>
          <p:cNvSpPr txBox="1"/>
          <p:nvPr/>
        </p:nvSpPr>
        <p:spPr>
          <a:xfrm>
            <a:off x="1227930" y="2170456"/>
            <a:ext cx="533620" cy="369332"/>
          </a:xfrm>
          <a:prstGeom prst="rect">
            <a:avLst/>
          </a:prstGeom>
          <a:noFill/>
        </p:spPr>
        <p:txBody>
          <a:bodyPr wrap="none" rtlCol="0">
            <a:spAutoFit/>
          </a:bodyPr>
          <a:lstStyle/>
          <a:p>
            <a:r>
              <a:rPr kumimoji="1" lang="en-US" altLang="ja-JP" dirty="0"/>
              <a:t>#17</a:t>
            </a:r>
            <a:endParaRPr kumimoji="1" lang="ja-JP" alt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643" y="451684"/>
            <a:ext cx="1952625" cy="176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図 9"/>
          <p:cNvPicPr>
            <a:picLocks noChangeAspect="1"/>
          </p:cNvPicPr>
          <p:nvPr/>
        </p:nvPicPr>
        <p:blipFill>
          <a:blip r:embed="rId4"/>
          <a:stretch>
            <a:fillRect/>
          </a:stretch>
        </p:blipFill>
        <p:spPr>
          <a:xfrm>
            <a:off x="4107796" y="1289965"/>
            <a:ext cx="977900" cy="685800"/>
          </a:xfrm>
          <a:prstGeom prst="rect">
            <a:avLst/>
          </a:prstGeom>
        </p:spPr>
      </p:pic>
      <p:sp>
        <p:nvSpPr>
          <p:cNvPr id="11" name="テキスト ボックス 10"/>
          <p:cNvSpPr txBox="1"/>
          <p:nvPr/>
        </p:nvSpPr>
        <p:spPr>
          <a:xfrm>
            <a:off x="5450103" y="1946127"/>
            <a:ext cx="533620" cy="369332"/>
          </a:xfrm>
          <a:prstGeom prst="rect">
            <a:avLst/>
          </a:prstGeom>
          <a:noFill/>
        </p:spPr>
        <p:txBody>
          <a:bodyPr wrap="none" rtlCol="0">
            <a:spAutoFit/>
          </a:bodyPr>
          <a:lstStyle/>
          <a:p>
            <a:r>
              <a:rPr kumimoji="1" lang="en-US" altLang="ja-JP" dirty="0"/>
              <a:t>#52</a:t>
            </a:r>
            <a:endParaRPr kumimoji="1" lang="ja-JP" altLang="en-US" dirty="0"/>
          </a:p>
        </p:txBody>
      </p:sp>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006" y="511224"/>
            <a:ext cx="1724025" cy="1419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図 12"/>
          <p:cNvPicPr>
            <a:picLocks noChangeAspect="1"/>
          </p:cNvPicPr>
          <p:nvPr/>
        </p:nvPicPr>
        <p:blipFill>
          <a:blip r:embed="rId6"/>
          <a:stretch>
            <a:fillRect/>
          </a:stretch>
        </p:blipFill>
        <p:spPr>
          <a:xfrm>
            <a:off x="1228008" y="2930319"/>
            <a:ext cx="1130300" cy="723900"/>
          </a:xfrm>
          <a:prstGeom prst="rect">
            <a:avLst/>
          </a:prstGeom>
        </p:spPr>
      </p:pic>
      <p:sp>
        <p:nvSpPr>
          <p:cNvPr id="14" name="テキスト ボックス 13"/>
          <p:cNvSpPr txBox="1"/>
          <p:nvPr/>
        </p:nvSpPr>
        <p:spPr>
          <a:xfrm>
            <a:off x="985272" y="3633042"/>
            <a:ext cx="2371046" cy="923330"/>
          </a:xfrm>
          <a:prstGeom prst="rect">
            <a:avLst/>
          </a:prstGeom>
          <a:noFill/>
        </p:spPr>
        <p:txBody>
          <a:bodyPr wrap="none" rtlCol="0">
            <a:spAutoFit/>
          </a:bodyPr>
          <a:lstStyle/>
          <a:p>
            <a:r>
              <a:rPr kumimoji="1" lang="en-US" altLang="ja-JP" dirty="0"/>
              <a:t>#55</a:t>
            </a:r>
            <a:r>
              <a:rPr lang="ja-JP" altLang="en-US" dirty="0">
                <a:solidFill>
                  <a:srgbClr val="000000"/>
                </a:solidFill>
                <a:latin typeface="ヒラギノ角ゴ ProN"/>
                <a:ea typeface="ヒラギノ角ゴ ProN"/>
                <a:cs typeface="ヒラギノ角ゴ ProN"/>
              </a:rPr>
              <a:t>オリンピック出場</a:t>
            </a:r>
            <a:endParaRPr lang="en-US" altLang="ja-JP" dirty="0">
              <a:solidFill>
                <a:srgbClr val="000000"/>
              </a:solidFill>
              <a:latin typeface="ヒラギノ角ゴ ProN"/>
              <a:ea typeface="ヒラギノ角ゴ ProN"/>
              <a:cs typeface="ヒラギノ角ゴ ProN"/>
            </a:endParaRPr>
          </a:p>
          <a:p>
            <a:r>
              <a:rPr lang="ja-JP" altLang="en-US" dirty="0">
                <a:solidFill>
                  <a:srgbClr val="000000"/>
                </a:solidFill>
                <a:latin typeface="ヒラギノ角ゴ ProN"/>
                <a:ea typeface="ヒラギノ角ゴ ProN"/>
                <a:cs typeface="ヒラギノ角ゴ ProN"/>
              </a:rPr>
              <a:t>ならずの猫さんの</a:t>
            </a:r>
            <a:endParaRPr lang="en-US" altLang="ja-JP" dirty="0">
              <a:solidFill>
                <a:srgbClr val="000000"/>
              </a:solidFill>
              <a:latin typeface="ヒラギノ角ゴ ProN"/>
              <a:ea typeface="ヒラギノ角ゴ ProN"/>
              <a:cs typeface="ヒラギノ角ゴ ProN"/>
            </a:endParaRPr>
          </a:p>
          <a:p>
            <a:r>
              <a:rPr lang="ja-JP" altLang="en-US" dirty="0">
                <a:solidFill>
                  <a:srgbClr val="000000"/>
                </a:solidFill>
                <a:latin typeface="ヒラギノ角ゴ ProN"/>
                <a:ea typeface="ヒラギノ角ゴ ProN"/>
                <a:cs typeface="ヒラギノ角ゴ ProN"/>
              </a:rPr>
              <a:t>驚愕をイメージ</a:t>
            </a:r>
            <a:endParaRPr kumimoji="1" lang="ja-JP" altLang="en-US" dirty="0"/>
          </a:p>
        </p:txBody>
      </p:sp>
      <p:pic>
        <p:nvPicPr>
          <p:cNvPr id="15" name="図 14"/>
          <p:cNvPicPr>
            <a:picLocks noChangeAspect="1"/>
          </p:cNvPicPr>
          <p:nvPr/>
        </p:nvPicPr>
        <p:blipFill>
          <a:blip r:embed="rId7"/>
          <a:stretch>
            <a:fillRect/>
          </a:stretch>
        </p:blipFill>
        <p:spPr>
          <a:xfrm>
            <a:off x="3745606" y="2542879"/>
            <a:ext cx="1168400" cy="1879600"/>
          </a:xfrm>
          <a:prstGeom prst="rect">
            <a:avLst/>
          </a:prstGeom>
        </p:spPr>
      </p:pic>
      <p:sp>
        <p:nvSpPr>
          <p:cNvPr id="16" name="テキスト ボックス 15"/>
          <p:cNvSpPr txBox="1"/>
          <p:nvPr/>
        </p:nvSpPr>
        <p:spPr>
          <a:xfrm>
            <a:off x="4114364" y="4607771"/>
            <a:ext cx="533620" cy="369332"/>
          </a:xfrm>
          <a:prstGeom prst="rect">
            <a:avLst/>
          </a:prstGeom>
          <a:noFill/>
        </p:spPr>
        <p:txBody>
          <a:bodyPr wrap="none" rtlCol="0">
            <a:spAutoFit/>
          </a:bodyPr>
          <a:lstStyle/>
          <a:p>
            <a:r>
              <a:rPr kumimoji="1" lang="en-US" altLang="ja-JP" dirty="0"/>
              <a:t>#18</a:t>
            </a:r>
            <a:endParaRPr kumimoji="1" lang="ja-JP" altLang="en-US" dirty="0"/>
          </a:p>
        </p:txBody>
      </p:sp>
      <p:sp>
        <p:nvSpPr>
          <p:cNvPr id="17" name="テキスト ボックス 16"/>
          <p:cNvSpPr txBox="1"/>
          <p:nvPr/>
        </p:nvSpPr>
        <p:spPr>
          <a:xfrm>
            <a:off x="6055162" y="4389107"/>
            <a:ext cx="533620" cy="369332"/>
          </a:xfrm>
          <a:prstGeom prst="rect">
            <a:avLst/>
          </a:prstGeom>
          <a:noFill/>
        </p:spPr>
        <p:txBody>
          <a:bodyPr wrap="none" rtlCol="0">
            <a:spAutoFit/>
          </a:bodyPr>
          <a:lstStyle/>
          <a:p>
            <a:r>
              <a:rPr kumimoji="1" lang="en-US" altLang="ja-JP" dirty="0"/>
              <a:t>#</a:t>
            </a:r>
            <a:r>
              <a:rPr lang="en-US" altLang="ja-JP" dirty="0"/>
              <a:t>05</a:t>
            </a:r>
            <a:endParaRPr kumimoji="1" lang="ja-JP" altLang="en-US" dirty="0"/>
          </a:p>
        </p:txBody>
      </p:sp>
      <p:pic>
        <p:nvPicPr>
          <p:cNvPr id="18" name="図 17"/>
          <p:cNvPicPr>
            <a:picLocks noChangeAspect="1"/>
          </p:cNvPicPr>
          <p:nvPr/>
        </p:nvPicPr>
        <p:blipFill>
          <a:blip r:embed="rId8"/>
          <a:stretch>
            <a:fillRect/>
          </a:stretch>
        </p:blipFill>
        <p:spPr>
          <a:xfrm>
            <a:off x="5527178" y="2650939"/>
            <a:ext cx="1511300" cy="1587500"/>
          </a:xfrm>
          <a:prstGeom prst="rect">
            <a:avLst/>
          </a:prstGeom>
        </p:spPr>
      </p:pic>
      <p:sp>
        <p:nvSpPr>
          <p:cNvPr id="19" name="テキスト ボックス 18"/>
          <p:cNvSpPr txBox="1"/>
          <p:nvPr/>
        </p:nvSpPr>
        <p:spPr>
          <a:xfrm>
            <a:off x="4192121" y="5942790"/>
            <a:ext cx="533620" cy="369332"/>
          </a:xfrm>
          <a:prstGeom prst="rect">
            <a:avLst/>
          </a:prstGeom>
          <a:noFill/>
        </p:spPr>
        <p:txBody>
          <a:bodyPr wrap="none" rtlCol="0">
            <a:spAutoFit/>
          </a:bodyPr>
          <a:lstStyle/>
          <a:p>
            <a:r>
              <a:rPr kumimoji="1" lang="en-US" altLang="ja-JP" dirty="0"/>
              <a:t>#41</a:t>
            </a:r>
            <a:endParaRPr kumimoji="1" lang="ja-JP" altLang="en-US" dirty="0"/>
          </a:p>
        </p:txBody>
      </p:sp>
      <p:pic>
        <p:nvPicPr>
          <p:cNvPr id="2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1772" y="4977103"/>
            <a:ext cx="2486025" cy="1419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図 21"/>
          <p:cNvPicPr>
            <a:picLocks noChangeAspect="1"/>
          </p:cNvPicPr>
          <p:nvPr/>
        </p:nvPicPr>
        <p:blipFill>
          <a:blip r:embed="rId10"/>
          <a:stretch>
            <a:fillRect/>
          </a:stretch>
        </p:blipFill>
        <p:spPr>
          <a:xfrm>
            <a:off x="1507408" y="5026211"/>
            <a:ext cx="1701800" cy="850900"/>
          </a:xfrm>
          <a:prstGeom prst="rect">
            <a:avLst/>
          </a:prstGeom>
        </p:spPr>
      </p:pic>
      <p:sp>
        <p:nvSpPr>
          <p:cNvPr id="23" name="テキスト ボックス 22"/>
          <p:cNvSpPr txBox="1"/>
          <p:nvPr/>
        </p:nvSpPr>
        <p:spPr>
          <a:xfrm>
            <a:off x="1397933" y="6026257"/>
            <a:ext cx="2083412" cy="370071"/>
          </a:xfrm>
          <a:prstGeom prst="rect">
            <a:avLst/>
          </a:prstGeom>
          <a:noFill/>
        </p:spPr>
        <p:txBody>
          <a:bodyPr wrap="square" rtlCol="0">
            <a:spAutoFit/>
          </a:bodyPr>
          <a:lstStyle/>
          <a:p>
            <a:r>
              <a:rPr kumimoji="1" lang="en-US" altLang="ja-JP" dirty="0"/>
              <a:t>#09  </a:t>
            </a:r>
            <a:r>
              <a:rPr lang="ja-JP" altLang="en-US" dirty="0"/>
              <a:t>４つの顔文字</a:t>
            </a:r>
            <a:endParaRPr kumimoji="1" lang="ja-JP" altLang="en-US" dirty="0"/>
          </a:p>
        </p:txBody>
      </p:sp>
    </p:spTree>
    <p:extLst>
      <p:ext uri="{BB962C8B-B14F-4D97-AF65-F5344CB8AC3E}">
        <p14:creationId xmlns:p14="http://schemas.microsoft.com/office/powerpoint/2010/main" val="1666202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045725" y="5260049"/>
            <a:ext cx="533620" cy="369332"/>
          </a:xfrm>
          <a:prstGeom prst="rect">
            <a:avLst/>
          </a:prstGeom>
          <a:noFill/>
        </p:spPr>
        <p:txBody>
          <a:bodyPr wrap="none" rtlCol="0">
            <a:spAutoFit/>
          </a:bodyPr>
          <a:lstStyle/>
          <a:p>
            <a:r>
              <a:rPr kumimoji="1" lang="en-US" altLang="ja-JP" dirty="0"/>
              <a:t>#12</a:t>
            </a:r>
            <a:endParaRPr kumimoji="1" lang="ja-JP" altLang="en-US" dirty="0"/>
          </a:p>
        </p:txBody>
      </p:sp>
      <p:sp>
        <p:nvSpPr>
          <p:cNvPr id="9" name="テキスト ボックス 8"/>
          <p:cNvSpPr txBox="1"/>
          <p:nvPr/>
        </p:nvSpPr>
        <p:spPr>
          <a:xfrm>
            <a:off x="6731539" y="5428129"/>
            <a:ext cx="2161169" cy="1200329"/>
          </a:xfrm>
          <a:prstGeom prst="rect">
            <a:avLst/>
          </a:prstGeom>
          <a:noFill/>
        </p:spPr>
        <p:txBody>
          <a:bodyPr wrap="none" rtlCol="0">
            <a:spAutoFit/>
          </a:bodyPr>
          <a:lstStyle/>
          <a:p>
            <a:r>
              <a:rPr kumimoji="1" lang="en-US" altLang="ja-JP" dirty="0"/>
              <a:t>#35</a:t>
            </a:r>
          </a:p>
          <a:p>
            <a:r>
              <a:rPr lang="ja-JP" altLang="en-US" dirty="0"/>
              <a:t>おにぎり頭の生徒が</a:t>
            </a:r>
            <a:endParaRPr lang="en-US" altLang="ja-JP" dirty="0"/>
          </a:p>
          <a:p>
            <a:r>
              <a:rPr lang="ja-JP" altLang="en-US" dirty="0"/>
              <a:t>意見を述べるために</a:t>
            </a:r>
            <a:endParaRPr lang="en-US" altLang="ja-JP" dirty="0"/>
          </a:p>
          <a:p>
            <a:r>
              <a:rPr lang="ja-JP" altLang="en-US" dirty="0"/>
              <a:t>手を挙げてる絵</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46" y="517960"/>
            <a:ext cx="3324225" cy="4505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585" y="4327960"/>
            <a:ext cx="2105025" cy="2447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6839514" y="4149976"/>
            <a:ext cx="1826141" cy="369332"/>
          </a:xfrm>
          <a:prstGeom prst="rect">
            <a:avLst/>
          </a:prstGeom>
          <a:noFill/>
        </p:spPr>
        <p:txBody>
          <a:bodyPr wrap="none" rtlCol="0">
            <a:spAutoFit/>
          </a:bodyPr>
          <a:lstStyle/>
          <a:p>
            <a:r>
              <a:rPr kumimoji="1" lang="en-US" altLang="ja-JP" dirty="0"/>
              <a:t>#14</a:t>
            </a:r>
            <a:r>
              <a:rPr kumimoji="1" lang="ja-JP" altLang="en-US" dirty="0"/>
              <a:t>　</a:t>
            </a:r>
            <a:r>
              <a:rPr lang="ja-JP" altLang="en-US" dirty="0">
                <a:solidFill>
                  <a:srgbClr val="000000"/>
                </a:solidFill>
                <a:latin typeface="ヒラギノ角ゴ ProN"/>
                <a:ea typeface="ヒラギノ角ゴ ProN"/>
                <a:cs typeface="ヒラギノ角ゴ ProN"/>
              </a:rPr>
              <a:t>どらえもん</a:t>
            </a:r>
            <a:endParaRPr kumimoji="1" lang="ja-JP" altLang="en-US" dirty="0"/>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582" y="518085"/>
            <a:ext cx="3629025" cy="3476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497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796299" y="4679347"/>
            <a:ext cx="2480367" cy="1477328"/>
          </a:xfrm>
          <a:prstGeom prst="rect">
            <a:avLst/>
          </a:prstGeom>
          <a:noFill/>
        </p:spPr>
        <p:txBody>
          <a:bodyPr wrap="none" rtlCol="0">
            <a:spAutoFit/>
          </a:bodyPr>
          <a:lstStyle/>
          <a:p>
            <a:r>
              <a:rPr kumimoji="1" lang="en-US" altLang="ja-JP" dirty="0"/>
              <a:t>#39</a:t>
            </a:r>
          </a:p>
          <a:p>
            <a:r>
              <a:rPr lang="ja-JP" altLang="en-US" dirty="0"/>
              <a:t>下半身を隠した輩が</a:t>
            </a:r>
            <a:endParaRPr lang="en-US" altLang="ja-JP" dirty="0"/>
          </a:p>
          <a:p>
            <a:r>
              <a:rPr lang="ja-JP" altLang="en-US" dirty="0"/>
              <a:t>それを見ている輩に</a:t>
            </a:r>
            <a:endParaRPr lang="en-US" altLang="ja-JP" dirty="0"/>
          </a:p>
          <a:p>
            <a:r>
              <a:rPr lang="ja-JP" altLang="en-US" dirty="0"/>
              <a:t>「嫌なら見るな」と言って</a:t>
            </a:r>
            <a:endParaRPr lang="en-US" altLang="ja-JP" dirty="0"/>
          </a:p>
          <a:p>
            <a:r>
              <a:rPr lang="ja-JP" altLang="en-US" dirty="0"/>
              <a:t>いる状況です</a:t>
            </a:r>
            <a:endParaRPr kumimoji="1" lang="ja-JP" altLang="en-US" dirty="0"/>
          </a:p>
        </p:txBody>
      </p:sp>
      <p:sp>
        <p:nvSpPr>
          <p:cNvPr id="7" name="テキスト ボックス 6"/>
          <p:cNvSpPr txBox="1"/>
          <p:nvPr/>
        </p:nvSpPr>
        <p:spPr>
          <a:xfrm>
            <a:off x="1622055" y="5899387"/>
            <a:ext cx="3012251" cy="646331"/>
          </a:xfrm>
          <a:prstGeom prst="rect">
            <a:avLst/>
          </a:prstGeom>
          <a:noFill/>
        </p:spPr>
        <p:txBody>
          <a:bodyPr wrap="none" rtlCol="0">
            <a:spAutoFit/>
          </a:bodyPr>
          <a:lstStyle/>
          <a:p>
            <a:r>
              <a:rPr kumimoji="1" lang="en-US" altLang="ja-JP" dirty="0"/>
              <a:t>#07 </a:t>
            </a:r>
            <a:r>
              <a:rPr lang="ja-JP" altLang="en-US" dirty="0"/>
              <a:t>宇宙人に連れ去られてる</a:t>
            </a:r>
            <a:endParaRPr lang="en-US" altLang="ja-JP" dirty="0"/>
          </a:p>
          <a:p>
            <a:r>
              <a:rPr lang="ja-JP" altLang="ja-JP" dirty="0"/>
              <a:t>　</a:t>
            </a:r>
            <a:r>
              <a:rPr lang="ja-JP" altLang="en-US" dirty="0"/>
              <a:t>　　モナーです！</a:t>
            </a:r>
            <a:r>
              <a:rPr kumimoji="1" lang="en-US" altLang="ja-JP" dirty="0"/>
              <a:t> </a:t>
            </a:r>
            <a:endParaRPr kumimoji="1" lang="ja-JP" altLang="en-US" dirty="0"/>
          </a:p>
        </p:txBody>
      </p:sp>
      <p:pic>
        <p:nvPicPr>
          <p:cNvPr id="9" name="図 8"/>
          <p:cNvPicPr>
            <a:picLocks noChangeAspect="1"/>
          </p:cNvPicPr>
          <p:nvPr/>
        </p:nvPicPr>
        <p:blipFill>
          <a:blip r:embed="rId2"/>
          <a:stretch>
            <a:fillRect/>
          </a:stretch>
        </p:blipFill>
        <p:spPr>
          <a:xfrm>
            <a:off x="768040" y="936777"/>
            <a:ext cx="2552700" cy="4622800"/>
          </a:xfrm>
          <a:prstGeom prst="rect">
            <a:avLst/>
          </a:prstGeom>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227" y="399175"/>
            <a:ext cx="3095625" cy="536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図 10"/>
          <p:cNvPicPr>
            <a:picLocks noChangeAspect="1"/>
          </p:cNvPicPr>
          <p:nvPr/>
        </p:nvPicPr>
        <p:blipFill>
          <a:blip r:embed="rId4"/>
          <a:stretch>
            <a:fillRect/>
          </a:stretch>
        </p:blipFill>
        <p:spPr>
          <a:xfrm>
            <a:off x="5275364" y="819149"/>
            <a:ext cx="2275352" cy="3507121"/>
          </a:xfrm>
          <a:prstGeom prst="rect">
            <a:avLst/>
          </a:prstGeom>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0826" y="991248"/>
            <a:ext cx="2834075" cy="35502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61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プログラミング言語</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869180"/>
          </a:xfrm>
          <a:ln>
            <a:solidFill>
              <a:schemeClr val="accent1"/>
            </a:solidFill>
          </a:ln>
        </p:spPr>
        <p:txBody>
          <a:bodyPr>
            <a:normAutofit/>
          </a:bodyPr>
          <a:lstStyle/>
          <a:p>
            <a:pPr>
              <a:buFont typeface="Wingdings" pitchFamily="2" charset="2"/>
              <a:buChar char="Ø"/>
            </a:pPr>
            <a:r>
              <a:rPr lang="ja-JP" altLang="en-US" dirty="0"/>
              <a:t>人間の間の言語（自然言語）は、コンピューターへの指示を書き記すには複雑で無駄が多いので、自然言語に似せた、「簡略化された言語」を使います</a:t>
            </a:r>
            <a:endParaRPr lang="en-US" altLang="ja-JP" dirty="0"/>
          </a:p>
          <a:p>
            <a:pPr>
              <a:buNone/>
            </a:pPr>
            <a:r>
              <a:rPr lang="ja-JP" altLang="en-US" dirty="0"/>
              <a:t>　　「プログラミング言語」（コンピューター言語）</a:t>
            </a:r>
            <a:endParaRPr lang="en-US" altLang="ja-JP" dirty="0"/>
          </a:p>
          <a:p>
            <a:pPr>
              <a:buFont typeface="Wingdings" pitchFamily="2" charset="2"/>
              <a:buChar char="Ø"/>
            </a:pPr>
            <a:r>
              <a:rPr lang="ja-JP" altLang="en-US" dirty="0"/>
              <a:t>「プログラミング言語」には複数の流儀があります</a:t>
            </a:r>
            <a:endParaRPr lang="en-US" altLang="ja-JP" dirty="0"/>
          </a:p>
          <a:p>
            <a:pPr lvl="1">
              <a:buFont typeface="Wingdings" pitchFamily="2" charset="2"/>
              <a:buChar char="Ø"/>
            </a:pPr>
            <a:r>
              <a:rPr lang="ja-JP" altLang="en-US" dirty="0"/>
              <a:t>「</a:t>
            </a:r>
            <a:r>
              <a:rPr lang="en-US" altLang="ja-JP" dirty="0"/>
              <a:t>FORTRAN</a:t>
            </a:r>
            <a:r>
              <a:rPr lang="ja-JP" altLang="en-US" dirty="0"/>
              <a:t>」、「</a:t>
            </a:r>
            <a:r>
              <a:rPr lang="en-US" altLang="ja-JP" dirty="0"/>
              <a:t>COBOL</a:t>
            </a:r>
            <a:r>
              <a:rPr lang="ja-JP" altLang="en-US" dirty="0"/>
              <a:t>」、「</a:t>
            </a:r>
            <a:r>
              <a:rPr lang="en-US" altLang="ja-JP" dirty="0"/>
              <a:t>C</a:t>
            </a:r>
            <a:r>
              <a:rPr lang="ja-JP" altLang="en-US" dirty="0"/>
              <a:t>言語」、「</a:t>
            </a:r>
            <a:r>
              <a:rPr lang="en-US" altLang="ja-JP" dirty="0"/>
              <a:t>C#</a:t>
            </a:r>
            <a:r>
              <a:rPr lang="ja-JP" altLang="en-US" dirty="0"/>
              <a:t>」、「</a:t>
            </a:r>
            <a:r>
              <a:rPr lang="en-US" altLang="ja-JP" dirty="0"/>
              <a:t>BASIC</a:t>
            </a:r>
            <a:r>
              <a:rPr lang="ja-JP" altLang="en-US" dirty="0"/>
              <a:t>」</a:t>
            </a:r>
            <a:endParaRPr lang="en-US" altLang="ja-JP" dirty="0"/>
          </a:p>
          <a:p>
            <a:pPr lvl="1">
              <a:buFont typeface="Wingdings" pitchFamily="2" charset="2"/>
              <a:buChar char="Ø"/>
            </a:pPr>
            <a:r>
              <a:rPr lang="ja-JP" altLang="en-US" dirty="0"/>
              <a:t>「</a:t>
            </a:r>
            <a:r>
              <a:rPr lang="en-US" altLang="ja-JP" dirty="0"/>
              <a:t>Java</a:t>
            </a:r>
            <a:r>
              <a:rPr lang="ja-JP" altLang="en-US" dirty="0"/>
              <a:t>」、「</a:t>
            </a:r>
            <a:r>
              <a:rPr lang="en-US" altLang="ja-JP" dirty="0"/>
              <a:t>Ruby</a:t>
            </a:r>
            <a:r>
              <a:rPr lang="ja-JP" altLang="en-US" dirty="0"/>
              <a:t>」、「</a:t>
            </a:r>
            <a:r>
              <a:rPr lang="en-US" altLang="ja-JP" dirty="0"/>
              <a:t>Perl</a:t>
            </a:r>
            <a:r>
              <a:rPr lang="ja-JP" altLang="en-US" dirty="0"/>
              <a:t>」、「</a:t>
            </a:r>
            <a:r>
              <a:rPr lang="en-US" altLang="ja-JP" dirty="0"/>
              <a:t>Lisp</a:t>
            </a:r>
            <a:r>
              <a:rPr lang="ja-JP" altLang="en-US" dirty="0"/>
              <a:t>」</a:t>
            </a:r>
            <a:r>
              <a:rPr lang="en-US" altLang="ja-JP" dirty="0"/>
              <a:t>‥‥</a:t>
            </a:r>
            <a:r>
              <a:rPr lang="ja-JP" altLang="en-US" dirty="0"/>
              <a:t>いっぱいある</a:t>
            </a:r>
            <a:endParaRPr lang="en-US" altLang="ja-JP"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コンパイルとコンパイラー</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869180"/>
          </a:xfrm>
          <a:ln>
            <a:solidFill>
              <a:schemeClr val="accent1"/>
            </a:solidFill>
          </a:ln>
        </p:spPr>
        <p:txBody>
          <a:bodyPr>
            <a:normAutofit/>
          </a:bodyPr>
          <a:lstStyle/>
          <a:p>
            <a:pPr>
              <a:buFont typeface="Wingdings" pitchFamily="2" charset="2"/>
              <a:buChar char="Ø"/>
            </a:pPr>
            <a:r>
              <a:rPr lang="ja-JP" altLang="en-US" dirty="0"/>
              <a:t>プログラミング言語（人間に可読）で書かれた「指示」を、コンピューターに理解できる内容に変換する作業を「コンパイル」といいます</a:t>
            </a:r>
            <a:endParaRPr lang="en-US" altLang="ja-JP" dirty="0"/>
          </a:p>
          <a:p>
            <a:pPr>
              <a:buFont typeface="Wingdings" pitchFamily="2" charset="2"/>
              <a:buChar char="Ø"/>
            </a:pPr>
            <a:r>
              <a:rPr lang="ja-JP" altLang="en-US" dirty="0"/>
              <a:t>「コンパイル」の作業はコンピューター自身が行います</a:t>
            </a:r>
            <a:endParaRPr lang="en-US" altLang="ja-JP" dirty="0"/>
          </a:p>
          <a:p>
            <a:pPr lvl="1">
              <a:buFont typeface="Wingdings" pitchFamily="2" charset="2"/>
              <a:buChar char="Ø"/>
            </a:pPr>
            <a:r>
              <a:rPr lang="ja-JP" altLang="en-US" dirty="0"/>
              <a:t>コンピューターに内容がわかるので、これは「コンピューターが理解可能な内容（プログラム）です</a:t>
            </a:r>
            <a:endParaRPr lang="en-US" altLang="ja-JP" dirty="0"/>
          </a:p>
          <a:p>
            <a:pPr lvl="1">
              <a:buFont typeface="Wingdings" pitchFamily="2" charset="2"/>
              <a:buChar char="Ø"/>
            </a:pPr>
            <a:r>
              <a:rPr lang="ja-JP" altLang="en-US" dirty="0"/>
              <a:t>この「変換プログラム」を「コンパイラー」と呼びます</a:t>
            </a:r>
            <a:endParaRPr lang="en-US" altLang="ja-JP"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いくつかの用語その１</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869180"/>
          </a:xfrm>
          <a:ln>
            <a:solidFill>
              <a:schemeClr val="accent1"/>
            </a:solidFill>
          </a:ln>
        </p:spPr>
        <p:txBody>
          <a:bodyPr>
            <a:normAutofit/>
          </a:bodyPr>
          <a:lstStyle/>
          <a:p>
            <a:pPr>
              <a:buFont typeface="Wingdings" pitchFamily="2" charset="2"/>
              <a:buChar char="Ø"/>
            </a:pPr>
            <a:r>
              <a:rPr lang="ja-JP" altLang="en-US" dirty="0"/>
              <a:t>ファイル：ひとまとまりの情報（データ）の塊。</a:t>
            </a:r>
            <a:endParaRPr lang="en-US" altLang="ja-JP" dirty="0"/>
          </a:p>
          <a:p>
            <a:pPr>
              <a:buFont typeface="Wingdings" pitchFamily="2" charset="2"/>
              <a:buChar char="Ø"/>
            </a:pPr>
            <a:r>
              <a:rPr lang="ja-JP" altLang="en-US" dirty="0"/>
              <a:t>ソースファイル：プログラミング言語で書かれた、人間に可読なファイル。</a:t>
            </a:r>
            <a:endParaRPr lang="en-US" altLang="ja-JP" dirty="0"/>
          </a:p>
          <a:p>
            <a:pPr>
              <a:buFont typeface="Wingdings" pitchFamily="2" charset="2"/>
              <a:buChar char="Ø"/>
            </a:pPr>
            <a:r>
              <a:rPr lang="ja-JP" altLang="en-US" dirty="0"/>
              <a:t>実行ファイル：コンピューターに理解可能な、コンパイラーで変換された後のファイル。「ソフト」、「アプリ」、「プログラム」などと呼ばれる。</a:t>
            </a:r>
            <a:endParaRPr lang="en-US" altLang="ja-JP" dirty="0"/>
          </a:p>
          <a:p>
            <a:pPr>
              <a:buFont typeface="Wingdings" pitchFamily="2" charset="2"/>
              <a:buChar char="Ø"/>
            </a:pPr>
            <a:r>
              <a:rPr lang="ja-JP" altLang="en-US" dirty="0"/>
              <a:t>オブジェクトファイル：ソースファイルから実行ファイルを作る途中につくられる、実行ファイルの組み立てに使われるパーツファイル。</a:t>
            </a:r>
            <a:endParaRPr lang="en-US" altLang="ja-JP"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ja-JP" altLang="en-US" dirty="0">
                <a:solidFill>
                  <a:srgbClr val="99FF9F"/>
                </a:solidFill>
              </a:rPr>
              <a:t>いくつかの用語その２</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960620"/>
          </a:xfrm>
          <a:ln>
            <a:solidFill>
              <a:schemeClr val="accent1"/>
            </a:solidFill>
          </a:ln>
        </p:spPr>
        <p:txBody>
          <a:bodyPr>
            <a:normAutofit lnSpcReduction="10000"/>
          </a:bodyPr>
          <a:lstStyle/>
          <a:p>
            <a:pPr>
              <a:buFont typeface="Wingdings" pitchFamily="2" charset="2"/>
              <a:buChar char="Ø"/>
            </a:pPr>
            <a:r>
              <a:rPr lang="ja-JP" altLang="en-US" dirty="0"/>
              <a:t>ファイル名：ファイルに付けられた名前。</a:t>
            </a:r>
            <a:endParaRPr lang="en-US" altLang="ja-JP" dirty="0"/>
          </a:p>
          <a:p>
            <a:pPr>
              <a:buFont typeface="Wingdings" pitchFamily="2" charset="2"/>
              <a:buChar char="Ø"/>
            </a:pPr>
            <a:r>
              <a:rPr lang="ja-JP" altLang="en-US" dirty="0"/>
              <a:t>オペレーティングシステム（</a:t>
            </a:r>
            <a:r>
              <a:rPr lang="en-US" altLang="ja-JP" dirty="0"/>
              <a:t>OS</a:t>
            </a:r>
            <a:r>
              <a:rPr lang="ja-JP" altLang="en-US" dirty="0"/>
              <a:t>）：コンピューターの基本動作を担うプログラム。「</a:t>
            </a:r>
            <a:r>
              <a:rPr lang="en-US" altLang="ja-JP" dirty="0"/>
              <a:t>Windows10</a:t>
            </a:r>
            <a:r>
              <a:rPr lang="ja-JP" altLang="en-US" dirty="0"/>
              <a:t>」、「</a:t>
            </a:r>
            <a:r>
              <a:rPr lang="en-US" altLang="ja-JP" dirty="0"/>
              <a:t>Mac</a:t>
            </a:r>
            <a:r>
              <a:rPr lang="ja-JP" altLang="en-US" dirty="0"/>
              <a:t> </a:t>
            </a:r>
            <a:r>
              <a:rPr lang="en-US" altLang="ja-JP" dirty="0"/>
              <a:t>OS</a:t>
            </a:r>
            <a:r>
              <a:rPr lang="ja-JP" altLang="en-US" dirty="0"/>
              <a:t> </a:t>
            </a:r>
            <a:r>
              <a:rPr lang="en-US" altLang="ja-JP" dirty="0"/>
              <a:t>X</a:t>
            </a:r>
            <a:r>
              <a:rPr lang="ja-JP" altLang="en-US" dirty="0"/>
              <a:t>」、「</a:t>
            </a:r>
            <a:r>
              <a:rPr lang="en-US" altLang="ja-JP" dirty="0"/>
              <a:t>Linux</a:t>
            </a:r>
            <a:r>
              <a:rPr lang="ja-JP" altLang="en-US" dirty="0"/>
              <a:t>」等</a:t>
            </a:r>
            <a:endParaRPr lang="en-US" altLang="ja-JP" dirty="0"/>
          </a:p>
          <a:p>
            <a:pPr>
              <a:buFont typeface="Wingdings" pitchFamily="2" charset="2"/>
              <a:buChar char="Ø"/>
            </a:pPr>
            <a:r>
              <a:rPr lang="ja-JP" altLang="en-US" dirty="0"/>
              <a:t>アプリケーションソフト：個々の具体的な仕事を行うプログラム。「アプリ」、「ソフト」、「コマンド」、「プログラム」など様々に呼ばれる</a:t>
            </a:r>
            <a:endParaRPr lang="en-US" altLang="ja-JP" dirty="0"/>
          </a:p>
          <a:p>
            <a:pPr>
              <a:buFont typeface="Wingdings" pitchFamily="2" charset="2"/>
              <a:buChar char="Ø"/>
            </a:pPr>
            <a:r>
              <a:rPr lang="ja-JP" altLang="en-US" dirty="0"/>
              <a:t>拡張子：何用のファイルかを示すために付けられる、ファイル名の末尾部分。「</a:t>
            </a:r>
            <a:r>
              <a:rPr lang="en-US" altLang="ja-JP" dirty="0"/>
              <a:t>***.txt</a:t>
            </a:r>
            <a:r>
              <a:rPr lang="ja-JP" altLang="en-US" dirty="0"/>
              <a:t>」、「</a:t>
            </a:r>
            <a:r>
              <a:rPr lang="en-US" altLang="ja-JP" dirty="0"/>
              <a:t>***.doc</a:t>
            </a:r>
            <a:r>
              <a:rPr lang="ja-JP" altLang="en-US" dirty="0"/>
              <a:t>」、「</a:t>
            </a:r>
            <a:r>
              <a:rPr lang="en-US" altLang="ja-JP" dirty="0"/>
              <a:t>***.jpg</a:t>
            </a:r>
            <a:r>
              <a:rPr lang="ja-JP" altLang="en-US" dirty="0"/>
              <a:t>」、「</a:t>
            </a:r>
            <a:r>
              <a:rPr lang="en-US" altLang="ja-JP" dirty="0"/>
              <a:t>***.exe</a:t>
            </a:r>
            <a:r>
              <a:rPr lang="ja-JP" altLang="en-US" dirty="0"/>
              <a:t>」等</a:t>
            </a:r>
            <a:endParaRPr lang="en-US" altLang="ja-JP"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en-US" altLang="ja-JP" dirty="0">
                <a:solidFill>
                  <a:srgbClr val="99FF9F"/>
                </a:solidFill>
              </a:rPr>
              <a:t>C</a:t>
            </a:r>
            <a:r>
              <a:rPr lang="ja-JP" altLang="en-US" dirty="0">
                <a:solidFill>
                  <a:srgbClr val="99FF9F"/>
                </a:solidFill>
              </a:rPr>
              <a:t>言語</a:t>
            </a:r>
            <a:endParaRPr kumimoji="1" lang="ja-JP" altLang="en-US" dirty="0">
              <a:solidFill>
                <a:srgbClr val="99FF9F"/>
              </a:solidFill>
            </a:endParaRPr>
          </a:p>
        </p:txBody>
      </p:sp>
      <p:sp>
        <p:nvSpPr>
          <p:cNvPr id="3" name="コンテンツ プレースホルダ 2"/>
          <p:cNvSpPr>
            <a:spLocks noGrp="1"/>
          </p:cNvSpPr>
          <p:nvPr>
            <p:ph idx="1"/>
          </p:nvPr>
        </p:nvSpPr>
        <p:spPr>
          <a:xfrm>
            <a:off x="457200" y="1600200"/>
            <a:ext cx="8229600" cy="4869180"/>
          </a:xfrm>
          <a:ln>
            <a:solidFill>
              <a:schemeClr val="accent1"/>
            </a:solidFill>
          </a:ln>
        </p:spPr>
        <p:txBody>
          <a:bodyPr>
            <a:normAutofit/>
          </a:bodyPr>
          <a:lstStyle/>
          <a:p>
            <a:pPr>
              <a:buFont typeface="Wingdings" pitchFamily="2" charset="2"/>
              <a:buChar char="Ø"/>
            </a:pPr>
            <a:r>
              <a:rPr lang="ja-JP" altLang="en-US" dirty="0"/>
              <a:t>プログラム言語の代表的なもの</a:t>
            </a:r>
            <a:endParaRPr lang="en-US" altLang="ja-JP" dirty="0"/>
          </a:p>
          <a:p>
            <a:pPr>
              <a:buFont typeface="Wingdings" pitchFamily="2" charset="2"/>
              <a:buChar char="Ø"/>
            </a:pPr>
            <a:r>
              <a:rPr lang="ja-JP" altLang="en-US" dirty="0"/>
              <a:t>コンピューターに可能なことは何でもできる</a:t>
            </a:r>
            <a:endParaRPr lang="en-US" altLang="ja-JP" dirty="0"/>
          </a:p>
          <a:p>
            <a:pPr>
              <a:buNone/>
            </a:pPr>
            <a:r>
              <a:rPr lang="ja-JP" altLang="en-US" dirty="0"/>
              <a:t>　　⇒制約がなく、強力</a:t>
            </a:r>
            <a:endParaRPr lang="en-US" altLang="ja-JP" dirty="0"/>
          </a:p>
          <a:p>
            <a:pPr>
              <a:buFont typeface="Wingdings" pitchFamily="2" charset="2"/>
              <a:buChar char="Ø"/>
            </a:pPr>
            <a:r>
              <a:rPr lang="ja-JP" altLang="en-US" dirty="0"/>
              <a:t>強力なので、</a:t>
            </a:r>
            <a:r>
              <a:rPr lang="en-US" altLang="ja-JP" dirty="0"/>
              <a:t>OS</a:t>
            </a:r>
            <a:r>
              <a:rPr lang="ja-JP" altLang="en-US" dirty="0"/>
              <a:t>も</a:t>
            </a:r>
            <a:r>
              <a:rPr lang="en-US" altLang="ja-JP" dirty="0"/>
              <a:t>C</a:t>
            </a:r>
            <a:r>
              <a:rPr lang="ja-JP" altLang="en-US" dirty="0"/>
              <a:t>言語を使って作られる</a:t>
            </a:r>
            <a:endParaRPr lang="en-US" altLang="ja-JP" dirty="0"/>
          </a:p>
          <a:p>
            <a:pPr>
              <a:buFont typeface="Wingdings" pitchFamily="2" charset="2"/>
              <a:buChar char="Ø"/>
            </a:pPr>
            <a:r>
              <a:rPr lang="ja-JP" altLang="en-US" dirty="0"/>
              <a:t>強力すぎて「危険なプログラム」（ウイルスなど）も作れる</a:t>
            </a:r>
            <a:endParaRPr lang="en-US" altLang="ja-JP" dirty="0"/>
          </a:p>
          <a:p>
            <a:pPr>
              <a:buFont typeface="Wingdings" pitchFamily="2" charset="2"/>
              <a:buChar char="Ø"/>
            </a:pPr>
            <a:r>
              <a:rPr lang="ja-JP" altLang="en-US" dirty="0"/>
              <a:t>文法に「くせ」がある。マニアック。通好み</a:t>
            </a:r>
            <a:endParaRPr lang="en-US" altLang="ja-JP"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2060"/>
          </a:solidFill>
          <a:ln>
            <a:solidFill>
              <a:schemeClr val="accent1"/>
            </a:solidFill>
          </a:ln>
        </p:spPr>
        <p:txBody>
          <a:bodyPr>
            <a:normAutofit/>
          </a:bodyPr>
          <a:lstStyle/>
          <a:p>
            <a:r>
              <a:rPr lang="en-US" altLang="ja-JP" dirty="0">
                <a:solidFill>
                  <a:srgbClr val="99FF9F"/>
                </a:solidFill>
              </a:rPr>
              <a:t>C</a:t>
            </a:r>
            <a:r>
              <a:rPr lang="ja-JP" altLang="en-US" dirty="0">
                <a:solidFill>
                  <a:srgbClr val="99FF9F"/>
                </a:solidFill>
              </a:rPr>
              <a:t>言語におけるコンパイルの流れ</a:t>
            </a:r>
            <a:endParaRPr kumimoji="1" lang="ja-JP" altLang="en-US" dirty="0">
              <a:solidFill>
                <a:srgbClr val="99FF9F"/>
              </a:solidFill>
            </a:endParaRPr>
          </a:p>
        </p:txBody>
      </p:sp>
      <p:sp>
        <p:nvSpPr>
          <p:cNvPr id="3" name="コンテンツ プレースホルダ 2"/>
          <p:cNvSpPr>
            <a:spLocks noGrp="1"/>
          </p:cNvSpPr>
          <p:nvPr>
            <p:ph idx="1"/>
          </p:nvPr>
        </p:nvSpPr>
        <p:spPr>
          <a:xfrm>
            <a:off x="329609" y="1600200"/>
            <a:ext cx="8357191" cy="5066414"/>
          </a:xfrm>
          <a:ln>
            <a:solidFill>
              <a:schemeClr val="accent1"/>
            </a:solidFill>
          </a:ln>
        </p:spPr>
        <p:txBody>
          <a:bodyPr>
            <a:normAutofit fontScale="85000" lnSpcReduction="10000"/>
          </a:bodyPr>
          <a:lstStyle/>
          <a:p>
            <a:pPr marL="514350" indent="-514350">
              <a:buFont typeface="+mj-lt"/>
              <a:buAutoNum type="arabicPeriod"/>
            </a:pPr>
            <a:r>
              <a:rPr lang="ja-JP" altLang="en-US" dirty="0"/>
              <a:t>「エディタ」を用いて「ソースファイル」を作る</a:t>
            </a:r>
            <a:endParaRPr lang="en-US" altLang="ja-JP" dirty="0"/>
          </a:p>
          <a:p>
            <a:pPr marL="914400" lvl="1" indent="-514350">
              <a:buFont typeface="Arial" pitchFamily="34" charset="0"/>
              <a:buChar char="•"/>
            </a:pPr>
            <a:r>
              <a:rPr lang="ja-JP" altLang="en-US" dirty="0"/>
              <a:t>エディタ：人間が読める文章を作成・編集するソフト</a:t>
            </a:r>
            <a:endParaRPr lang="en-US" altLang="ja-JP" dirty="0"/>
          </a:p>
          <a:p>
            <a:pPr marL="914400" lvl="1" indent="-514350">
              <a:buFont typeface="Arial" pitchFamily="34" charset="0"/>
              <a:buChar char="•"/>
            </a:pPr>
            <a:r>
              <a:rPr lang="ja-JP" altLang="en-US" dirty="0"/>
              <a:t>ソースファイル名：「</a:t>
            </a:r>
            <a:r>
              <a:rPr lang="en-US" altLang="ja-JP" dirty="0" err="1"/>
              <a:t>hoge.c</a:t>
            </a:r>
            <a:r>
              <a:rPr lang="ja-JP" altLang="en-US" dirty="0"/>
              <a:t>」（拡張子は「</a:t>
            </a:r>
            <a:r>
              <a:rPr lang="en-US" altLang="ja-JP" dirty="0"/>
              <a:t>.c</a:t>
            </a:r>
            <a:r>
              <a:rPr lang="ja-JP" altLang="en-US" dirty="0"/>
              <a:t>」）</a:t>
            </a:r>
            <a:endParaRPr lang="en-US" altLang="ja-JP" dirty="0"/>
          </a:p>
          <a:p>
            <a:pPr marL="514350" indent="-514350">
              <a:buFont typeface="+mj-lt"/>
              <a:buAutoNum type="arabicPeriod"/>
            </a:pPr>
            <a:r>
              <a:rPr lang="ja-JP" altLang="en-US" dirty="0"/>
              <a:t>「ソースファイル」から「実行ファイル」に変換（</a:t>
            </a:r>
            <a:r>
              <a:rPr lang="en-US" altLang="ja-JP" dirty="0"/>
              <a:t>2</a:t>
            </a:r>
            <a:r>
              <a:rPr lang="ja-JP" altLang="en-US" dirty="0"/>
              <a:t>段階）</a:t>
            </a:r>
            <a:endParaRPr lang="en-US" altLang="ja-JP" dirty="0"/>
          </a:p>
          <a:p>
            <a:pPr marL="914400" lvl="1" indent="-514350">
              <a:buFont typeface="+mj-lt"/>
              <a:buAutoNum type="arabicPeriod"/>
            </a:pPr>
            <a:r>
              <a:rPr lang="ja-JP" altLang="en-US" dirty="0"/>
              <a:t>コンパイル：ソースファイルをコンピュータが理解できる言葉（機械語）に変換する（</a:t>
            </a:r>
            <a:r>
              <a:rPr lang="ja-JP" altLang="en-US" dirty="0">
                <a:sym typeface="Wingdings"/>
              </a:rPr>
              <a:t>オブジェクト・ファイル</a:t>
            </a:r>
            <a:r>
              <a:rPr lang="en-US" altLang="ja-JP" dirty="0">
                <a:sym typeface="Wingdings"/>
              </a:rPr>
              <a:t> </a:t>
            </a:r>
            <a:r>
              <a:rPr lang="en-US" altLang="ja-JP" dirty="0" err="1">
                <a:sym typeface="Wingdings"/>
              </a:rPr>
              <a:t>hoge.o</a:t>
            </a:r>
            <a:r>
              <a:rPr lang="ja-JP" altLang="en-US" dirty="0">
                <a:sym typeface="Wingdings"/>
              </a:rPr>
              <a:t>）</a:t>
            </a:r>
            <a:endParaRPr lang="en-US" altLang="ja-JP" dirty="0">
              <a:sym typeface="Wingdings"/>
            </a:endParaRPr>
          </a:p>
          <a:p>
            <a:pPr marL="914400" lvl="1" indent="-514350" algn="just">
              <a:buFont typeface="+mj-lt"/>
              <a:buAutoNum type="arabicPeriod"/>
            </a:pPr>
            <a:r>
              <a:rPr lang="ja-JP" altLang="en-US" dirty="0">
                <a:sym typeface="Wingdings"/>
              </a:rPr>
              <a:t>リンク：オブジェクト・ファイルを組み立てて実行ファイルを作る（</a:t>
            </a:r>
            <a:r>
              <a:rPr lang="en-US" altLang="ja-JP" dirty="0"/>
              <a:t>hoge.exe</a:t>
            </a:r>
            <a:r>
              <a:rPr lang="ja-JP" altLang="en-US" dirty="0"/>
              <a:t>）</a:t>
            </a:r>
            <a:endParaRPr lang="en-US" altLang="ja-JP" dirty="0"/>
          </a:p>
          <a:p>
            <a:pPr marL="514350" indent="-514350">
              <a:buFont typeface="+mj-lt"/>
              <a:buAutoNum type="arabicPeriod"/>
            </a:pPr>
            <a:r>
              <a:rPr lang="ja-JP" altLang="en-US" dirty="0"/>
              <a:t>完成した実行ファイルを実行テスト</a:t>
            </a:r>
            <a:endParaRPr lang="en-US" altLang="ja-JP" dirty="0"/>
          </a:p>
          <a:p>
            <a:pPr marL="914400" lvl="1" indent="-514350">
              <a:buFont typeface="Arial" pitchFamily="34" charset="0"/>
              <a:buChar char="•"/>
            </a:pPr>
            <a:r>
              <a:rPr lang="ja-JP" altLang="en-US" dirty="0"/>
              <a:t>不都合（バグ、エラー）があれば</a:t>
            </a:r>
            <a:r>
              <a:rPr lang="en-US" altLang="ja-JP" dirty="0"/>
              <a:t>1.</a:t>
            </a:r>
            <a:r>
              <a:rPr lang="ja-JP" altLang="en-US" dirty="0"/>
              <a:t>へ戻る</a:t>
            </a:r>
            <a:endParaRPr lang="en-US" altLang="ja-JP" dirty="0"/>
          </a:p>
          <a:p>
            <a:pPr marL="514350" indent="-514350">
              <a:buFont typeface="+mj-lt"/>
              <a:buAutoNum type="arabicPeriod"/>
            </a:pPr>
            <a:r>
              <a:rPr lang="ja-JP" altLang="en-US" dirty="0">
                <a:solidFill>
                  <a:srgbClr val="FF0000"/>
                </a:solidFill>
              </a:rPr>
              <a:t>完成</a:t>
            </a:r>
            <a:endParaRPr lang="en-US" altLang="ja-JP" dirty="0">
              <a:solidFill>
                <a:srgbClr val="FF0000"/>
              </a:solidFill>
            </a:endParaRPr>
          </a:p>
          <a:p>
            <a:pPr>
              <a:buNone/>
            </a:pPr>
            <a:endParaRPr lang="en-US" altLang="ja-JP" dirty="0"/>
          </a:p>
        </p:txBody>
      </p:sp>
    </p:spTree>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a:solidFill>
            <a:srgbClr val="000090"/>
          </a:solidFill>
        </a:ln>
      </a:spPr>
      <a:bodyPr wrap="none" rtlCol="0">
        <a:spAutoFit/>
      </a:bodyPr>
      <a:lstStyle>
        <a:defPPr>
          <a:defRPr kumimoji="1" sz="2400" dirty="0" smtClean="0">
            <a:solidFill>
              <a:srgbClr val="0000FF"/>
            </a:solidFill>
          </a:defRPr>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4966</TotalTime>
  <Words>2226</Words>
  <Application>Microsoft Office PowerPoint</Application>
  <PresentationFormat>画面に合わせる (4:3)</PresentationFormat>
  <Paragraphs>377</Paragraphs>
  <Slides>36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36</vt:i4>
      </vt:variant>
    </vt:vector>
  </HeadingPairs>
  <TitlesOfParts>
    <vt:vector size="44" baseType="lpstr">
      <vt:lpstr>HGP創英角ﾎﾟｯﾌﾟ体</vt:lpstr>
      <vt:lpstr>ＭＳ Ｐゴシック</vt:lpstr>
      <vt:lpstr>ヒラギノ角ゴ ProN</vt:lpstr>
      <vt:lpstr>Arial</vt:lpstr>
      <vt:lpstr>Calibri</vt:lpstr>
      <vt:lpstr>Times New Roman</vt:lpstr>
      <vt:lpstr>Wingdings</vt:lpstr>
      <vt:lpstr>ホワイト</vt:lpstr>
      <vt:lpstr>コンピュータ基礎実験　第３回</vt:lpstr>
      <vt:lpstr>コンピュータープログラミング</vt:lpstr>
      <vt:lpstr>コンピューターにわかること</vt:lpstr>
      <vt:lpstr>プログラミング言語</vt:lpstr>
      <vt:lpstr>コンパイルとコンパイラー</vt:lpstr>
      <vt:lpstr>いくつかの用語その１</vt:lpstr>
      <vt:lpstr>いくつかの用語その２</vt:lpstr>
      <vt:lpstr>C言語</vt:lpstr>
      <vt:lpstr>C言語におけるコンパイルの流れ</vt:lpstr>
      <vt:lpstr>プログラミング統合環境 「エクリプス（Eclipse）」</vt:lpstr>
      <vt:lpstr>エクリプスの起動</vt:lpstr>
      <vt:lpstr>エクリプスの「C言語用設定」</vt:lpstr>
      <vt:lpstr>エクリプスの「日本語設定その１」</vt:lpstr>
      <vt:lpstr>新しいCプロジェクトの開始</vt:lpstr>
      <vt:lpstr>“Hello World” プログラム</vt:lpstr>
      <vt:lpstr>Hello World プロジェクトの開始（EX3-1）</vt:lpstr>
      <vt:lpstr>“Hello World” 文字の出力 </vt:lpstr>
      <vt:lpstr>“Hello World” プログラムのコンパイルと実行 </vt:lpstr>
      <vt:lpstr>“コマンドプロンプト”でのプログラムの実行 </vt:lpstr>
      <vt:lpstr>エクリプスの「日本語設定その2」</vt:lpstr>
      <vt:lpstr>各ファイルの場所</vt:lpstr>
      <vt:lpstr>プログラムの書き方(まとめ1)</vt:lpstr>
      <vt:lpstr>PowerPoint プレゼンテーション</vt:lpstr>
      <vt:lpstr>四則演算 プログラム</vt:lpstr>
      <vt:lpstr>PowerPoint プレゼンテーション</vt:lpstr>
      <vt:lpstr>変数の型と表記 （まとめ２）</vt:lpstr>
      <vt:lpstr>算術演算子</vt:lpstr>
      <vt:lpstr>PowerPoint プレゼンテーション</vt:lpstr>
      <vt:lpstr>PowerPoint プレゼンテーション</vt:lpstr>
      <vt:lpstr>PowerPoint プレゼンテーション</vt:lpstr>
      <vt:lpstr>発展課題 〜昨年の例から〜</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プログラミング</dc:title>
  <dc:creator>Sano Osamu</dc:creator>
  <cp:lastModifiedBy>muroo</cp:lastModifiedBy>
  <cp:revision>369</cp:revision>
  <cp:lastPrinted>2013-05-02T00:59:18Z</cp:lastPrinted>
  <dcterms:created xsi:type="dcterms:W3CDTF">2011-05-11T15:50:01Z</dcterms:created>
  <dcterms:modified xsi:type="dcterms:W3CDTF">2018-04-23T02:58:02Z</dcterms:modified>
</cp:coreProperties>
</file>