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31"/>
  </p:notesMasterIdLst>
  <p:handoutMasterIdLst>
    <p:handoutMasterId r:id="rId32"/>
  </p:handoutMasterIdLst>
  <p:sldIdLst>
    <p:sldId id="300" r:id="rId2"/>
    <p:sldId id="295" r:id="rId3"/>
    <p:sldId id="296" r:id="rId4"/>
    <p:sldId id="289" r:id="rId5"/>
    <p:sldId id="290" r:id="rId6"/>
    <p:sldId id="291" r:id="rId7"/>
    <p:sldId id="301" r:id="rId8"/>
    <p:sldId id="302" r:id="rId9"/>
    <p:sldId id="305" r:id="rId10"/>
    <p:sldId id="337" r:id="rId11"/>
    <p:sldId id="307" r:id="rId12"/>
    <p:sldId id="308" r:id="rId13"/>
    <p:sldId id="309" r:id="rId14"/>
    <p:sldId id="310" r:id="rId15"/>
    <p:sldId id="311" r:id="rId16"/>
    <p:sldId id="317" r:id="rId17"/>
    <p:sldId id="315" r:id="rId18"/>
    <p:sldId id="316" r:id="rId19"/>
    <p:sldId id="318" r:id="rId20"/>
    <p:sldId id="319" r:id="rId21"/>
    <p:sldId id="320" r:id="rId22"/>
    <p:sldId id="327" r:id="rId23"/>
    <p:sldId id="328" r:id="rId24"/>
    <p:sldId id="329" r:id="rId25"/>
    <p:sldId id="330" r:id="rId26"/>
    <p:sldId id="336" r:id="rId27"/>
    <p:sldId id="334" r:id="rId28"/>
    <p:sldId id="335" r:id="rId29"/>
    <p:sldId id="292" r:id="rId30"/>
  </p:sldIdLst>
  <p:sldSz cx="9144000" cy="6858000" type="screen4x3"/>
  <p:notesSz cx="9144000" cy="6858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99FF9F"/>
    <a:srgbClr val="FFFFFF"/>
    <a:srgbClr val="FFC5ED"/>
    <a:srgbClr val="FFEDB4"/>
    <a:srgbClr val="C900C9"/>
    <a:srgbClr val="FFCF70"/>
    <a:srgbClr val="FF3C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08" autoAdjust="0"/>
  </p:normalViewPr>
  <p:slideViewPr>
    <p:cSldViewPr snapToGrid="0" snapToObjects="1">
      <p:cViewPr varScale="1">
        <p:scale>
          <a:sx n="79" d="100"/>
          <a:sy n="79" d="100"/>
        </p:scale>
        <p:origin x="264" y="96"/>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F8A45D0-4EE4-454C-BDEE-606B2A4B6DB3}" type="datetimeFigureOut">
              <a:rPr kumimoji="1" lang="ja-JP" altLang="en-US" smtClean="0"/>
              <a:pPr/>
              <a:t>2018/4/23</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1265B6E-6454-2949-A5FB-66DA78B3D687}" type="slidenum">
              <a:rPr kumimoji="1" lang="ja-JP" altLang="en-US" smtClean="0"/>
              <a:pPr/>
              <a:t>‹#›</a:t>
            </a:fld>
            <a:endParaRPr kumimoji="1" lang="ja-JP" altLang="en-US"/>
          </a:p>
        </p:txBody>
      </p:sp>
    </p:spTree>
    <p:extLst>
      <p:ext uri="{BB962C8B-B14F-4D97-AF65-F5344CB8AC3E}">
        <p14:creationId xmlns:p14="http://schemas.microsoft.com/office/powerpoint/2010/main" val="2484847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CEEDB72-36A1-8540-8A86-67DE3C73278F}" type="datetimeFigureOut">
              <a:rPr kumimoji="1" lang="ja-JP" altLang="en-US" smtClean="0"/>
              <a:pPr/>
              <a:t>2018/4/23</a:t>
            </a:fld>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9635E42-6013-A646-8C17-E730EC928D5A}" type="slidenum">
              <a:rPr kumimoji="1" lang="ja-JP" altLang="en-US" smtClean="0"/>
              <a:pPr/>
              <a:t>‹#›</a:t>
            </a:fld>
            <a:endParaRPr kumimoji="1" lang="ja-JP" altLang="en-US"/>
          </a:p>
        </p:txBody>
      </p:sp>
    </p:spTree>
    <p:extLst>
      <p:ext uri="{BB962C8B-B14F-4D97-AF65-F5344CB8AC3E}">
        <p14:creationId xmlns:p14="http://schemas.microsoft.com/office/powerpoint/2010/main" val="197939986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2</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3</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4</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5</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6</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29</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0CC67-3CAD-1243-B36B-989AE276DA9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eb.tuat.ac.jp/~muroo/computer-ex/word-excel.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mailto:muroo@cc.tuat.ac.j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ydesk.ecs.tuat.ac.j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1863" y="819887"/>
            <a:ext cx="7772400" cy="1470025"/>
          </a:xfrm>
          <a:solidFill>
            <a:srgbClr val="99FF9F"/>
          </a:solidFill>
          <a:ln w="57150" cmpd="sng">
            <a:solidFill>
              <a:srgbClr val="3366FF"/>
            </a:solidFill>
          </a:ln>
        </p:spPr>
        <p:txBody>
          <a:bodyPr>
            <a:normAutofit/>
          </a:bodyPr>
          <a:lstStyle/>
          <a:p>
            <a:r>
              <a:rPr kumimoji="1" lang="ja-JP" altLang="en-US" dirty="0">
                <a:solidFill>
                  <a:srgbClr val="000090"/>
                </a:solidFill>
              </a:rPr>
              <a:t>コンピュータ基礎実験　</a:t>
            </a:r>
            <a:r>
              <a:rPr lang="ja-JP" altLang="en-US" dirty="0">
                <a:solidFill>
                  <a:srgbClr val="000090"/>
                </a:solidFill>
              </a:rPr>
              <a:t>第２</a:t>
            </a:r>
            <a:r>
              <a:rPr kumimoji="1" lang="ja-JP" altLang="en-US" dirty="0">
                <a:solidFill>
                  <a:srgbClr val="000090"/>
                </a:solidFill>
              </a:rPr>
              <a:t>回</a:t>
            </a:r>
          </a:p>
        </p:txBody>
      </p:sp>
      <p:sp>
        <p:nvSpPr>
          <p:cNvPr id="5" name="サブタイトル 4"/>
          <p:cNvSpPr>
            <a:spLocks noGrp="1"/>
          </p:cNvSpPr>
          <p:nvPr>
            <p:ph type="subTitle" idx="1"/>
          </p:nvPr>
        </p:nvSpPr>
        <p:spPr>
          <a:xfrm>
            <a:off x="781862" y="3373120"/>
            <a:ext cx="7772401" cy="2255520"/>
          </a:xfrm>
          <a:solidFill>
            <a:srgbClr val="FFC5ED"/>
          </a:solidFill>
          <a:ln w="38100">
            <a:solidFill>
              <a:srgbClr val="FF0000"/>
            </a:solidFill>
          </a:ln>
        </p:spPr>
        <p:txBody>
          <a:bodyPr>
            <a:normAutofit/>
          </a:bodyPr>
          <a:lstStyle/>
          <a:p>
            <a:r>
              <a:rPr lang="ja-JP" altLang="en-US" sz="3600" dirty="0">
                <a:solidFill>
                  <a:srgbClr val="7030A0"/>
                </a:solidFill>
              </a:rPr>
              <a:t>本日（</a:t>
            </a:r>
            <a:r>
              <a:rPr lang="en-US" altLang="ja-JP" sz="3600" dirty="0">
                <a:solidFill>
                  <a:srgbClr val="7030A0"/>
                </a:solidFill>
              </a:rPr>
              <a:t>4/26</a:t>
            </a:r>
            <a:r>
              <a:rPr lang="ja-JP" altLang="en-US" sz="3600" dirty="0">
                <a:solidFill>
                  <a:srgbClr val="7030A0"/>
                </a:solidFill>
              </a:rPr>
              <a:t>）の予定</a:t>
            </a:r>
            <a:endParaRPr lang="en-US" altLang="ja-JP" sz="3600" dirty="0">
              <a:solidFill>
                <a:srgbClr val="7030A0"/>
              </a:solidFill>
            </a:endParaRPr>
          </a:p>
          <a:p>
            <a:r>
              <a:rPr lang="ja-JP" altLang="en-US" sz="3600" dirty="0">
                <a:solidFill>
                  <a:srgbClr val="7030A0"/>
                </a:solidFill>
              </a:rPr>
              <a:t>仮想コンピューターへのログイン（復習）</a:t>
            </a:r>
            <a:endParaRPr lang="en-US" altLang="ja-JP" sz="3600" dirty="0">
              <a:solidFill>
                <a:srgbClr val="7030A0"/>
              </a:solidFill>
            </a:endParaRPr>
          </a:p>
          <a:p>
            <a:r>
              <a:rPr lang="ja-JP" altLang="en-US" sz="3600" dirty="0">
                <a:solidFill>
                  <a:srgbClr val="7030A0"/>
                </a:solidFill>
              </a:rPr>
              <a:t>マイクロソフト・ワード・エクセル</a:t>
            </a:r>
            <a:endParaRPr kumimoji="1" lang="ja-JP" altLang="en-US" sz="3600" dirty="0">
              <a:solidFill>
                <a:srgbClr val="7030A0"/>
              </a:solidFill>
            </a:endParaRPr>
          </a:p>
        </p:txBody>
      </p:sp>
    </p:spTree>
    <p:extLst>
      <p:ext uri="{BB962C8B-B14F-4D97-AF65-F5344CB8AC3E}">
        <p14:creationId xmlns:p14="http://schemas.microsoft.com/office/powerpoint/2010/main" val="394141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練習１：ワードでの文章作成</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925144"/>
          </a:xfrm>
        </p:spPr>
        <p:txBody>
          <a:bodyPr>
            <a:normAutofit/>
          </a:bodyPr>
          <a:lstStyle/>
          <a:p>
            <a:pPr>
              <a:buFont typeface="Wingdings" pitchFamily="2" charset="2"/>
              <a:buChar char="Ø"/>
            </a:pPr>
            <a:r>
              <a:rPr lang="ja-JP" altLang="en-US" dirty="0"/>
              <a:t>「ワード」をもちいて、数式を含む文章を作成しよう（物理システム工学科でのレポートは数式をよく用います）</a:t>
            </a:r>
            <a:endParaRPr lang="en-US" altLang="ja-JP" dirty="0"/>
          </a:p>
          <a:p>
            <a:pPr>
              <a:buFont typeface="Wingdings" pitchFamily="2" charset="2"/>
              <a:buChar char="Ø"/>
            </a:pPr>
            <a:r>
              <a:rPr lang="ja-JP" altLang="en-US" dirty="0"/>
              <a:t>内容：配布資料（グラフ部分を除く）</a:t>
            </a:r>
            <a:endParaRPr lang="en-US" altLang="ja-JP" dirty="0"/>
          </a:p>
          <a:p>
            <a:pPr marL="0" indent="0">
              <a:buNone/>
            </a:pPr>
            <a:r>
              <a:rPr lang="ja-JP" altLang="en-US" dirty="0"/>
              <a:t>　　　</a:t>
            </a:r>
            <a:r>
              <a:rPr lang="en-US" altLang="ja-JP" dirty="0">
                <a:hlinkClick r:id="rId2"/>
              </a:rPr>
              <a:t>http://web.tuat.ac.jp/~muroo/computer-ex/word-excel.jpg</a:t>
            </a:r>
            <a:endParaRPr lang="en-US" altLang="ja-JP" dirty="0"/>
          </a:p>
          <a:p>
            <a:pPr marL="0" indent="0">
              <a:buNone/>
            </a:pPr>
            <a:endParaRPr lang="en-US" altLang="ja-JP" dirty="0"/>
          </a:p>
          <a:p>
            <a:pPr marL="0" indent="0">
              <a:buNone/>
            </a:pPr>
            <a:endParaRPr lang="en-US" altLang="ja-JP" dirty="0"/>
          </a:p>
          <a:p>
            <a:pPr>
              <a:buNone/>
            </a:pPr>
            <a:endParaRPr lang="en-US" altLang="ja-JP" dirty="0"/>
          </a:p>
          <a:p>
            <a:pPr>
              <a:buFont typeface="Wingdings" pitchFamily="2" charset="2"/>
              <a:buChar char="Ø"/>
            </a:pPr>
            <a:endParaRPr lang="en-US" altLang="ja-JP" dirty="0"/>
          </a:p>
        </p:txBody>
      </p:sp>
    </p:spTree>
    <p:extLst>
      <p:ext uri="{BB962C8B-B14F-4D97-AF65-F5344CB8AC3E}">
        <p14:creationId xmlns:p14="http://schemas.microsoft.com/office/powerpoint/2010/main" val="407160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kumimoji="1" lang="ja-JP" altLang="en-US" dirty="0">
                <a:solidFill>
                  <a:srgbClr val="99FF9F"/>
                </a:solidFill>
              </a:rPr>
              <a:t>マイクロソフト・</a:t>
            </a:r>
            <a:r>
              <a:rPr lang="ja-JP" altLang="en-US" dirty="0">
                <a:solidFill>
                  <a:srgbClr val="99FF9F"/>
                </a:solidFill>
              </a:rPr>
              <a:t>エクセル</a:t>
            </a:r>
            <a:endParaRPr kumimoji="1" lang="ja-JP" altLang="en-US" dirty="0">
              <a:solidFill>
                <a:srgbClr val="99FF9F"/>
              </a:solidFill>
            </a:endParaRPr>
          </a:p>
        </p:txBody>
      </p:sp>
      <p:sp>
        <p:nvSpPr>
          <p:cNvPr id="3" name="コンテンツ プレースホルダ 2"/>
          <p:cNvSpPr>
            <a:spLocks noGrp="1"/>
          </p:cNvSpPr>
          <p:nvPr>
            <p:ph idx="1"/>
          </p:nvPr>
        </p:nvSpPr>
        <p:spPr/>
        <p:txBody>
          <a:bodyPr>
            <a:normAutofit/>
          </a:bodyPr>
          <a:lstStyle/>
          <a:p>
            <a:pPr>
              <a:buFont typeface="Wingdings" pitchFamily="2" charset="2"/>
              <a:buChar char="Ø"/>
            </a:pPr>
            <a:r>
              <a:rPr kumimoji="1" lang="ja-JP" altLang="en-US" dirty="0"/>
              <a:t>コンピューターで、</a:t>
            </a:r>
            <a:r>
              <a:rPr lang="ja-JP" altLang="en-US" dirty="0"/>
              <a:t>表の形に並べられた数値を計算する</a:t>
            </a:r>
            <a:r>
              <a:rPr kumimoji="1" lang="ja-JP" altLang="en-US" dirty="0"/>
              <a:t>ソフトが「</a:t>
            </a:r>
            <a:r>
              <a:rPr lang="ja-JP" altLang="en-US" dirty="0"/>
              <a:t>表計算ソフト</a:t>
            </a:r>
            <a:r>
              <a:rPr kumimoji="1" lang="ja-JP" altLang="en-US" dirty="0"/>
              <a:t>」（</a:t>
            </a:r>
            <a:r>
              <a:rPr kumimoji="1" lang="en-US" altLang="ja-JP" dirty="0"/>
              <a:t>spreadsheet</a:t>
            </a:r>
            <a:r>
              <a:rPr kumimoji="1" lang="ja-JP" altLang="en-US" dirty="0"/>
              <a:t>）というソフトです</a:t>
            </a:r>
            <a:endParaRPr kumimoji="1" lang="en-US" altLang="ja-JP" dirty="0"/>
          </a:p>
          <a:p>
            <a:pPr>
              <a:buFont typeface="Wingdings" pitchFamily="2" charset="2"/>
              <a:buChar char="Ø"/>
            </a:pPr>
            <a:r>
              <a:rPr lang="ja-JP" altLang="en-US" dirty="0"/>
              <a:t>マイクロソフト・エクセル（</a:t>
            </a:r>
            <a:r>
              <a:rPr lang="en-US" altLang="ja-JP" dirty="0"/>
              <a:t>Excel</a:t>
            </a:r>
            <a:r>
              <a:rPr lang="ja-JP" altLang="en-US" dirty="0"/>
              <a:t>）はマイクロソフト社が販売している「表計算ソフト」です</a:t>
            </a:r>
            <a:endParaRPr lang="en-US" altLang="ja-JP" dirty="0"/>
          </a:p>
          <a:p>
            <a:pPr>
              <a:buFont typeface="Wingdings" pitchFamily="2" charset="2"/>
              <a:buChar char="Ø"/>
            </a:pPr>
            <a:r>
              <a:rPr lang="ja-JP" altLang="en-US" dirty="0"/>
              <a:t>「表計算ソフト」はマイクロソフト社以外にも、いくつかの組織が公開しています</a:t>
            </a:r>
            <a:endParaRPr lang="en-US" altLang="ja-JP" dirty="0"/>
          </a:p>
          <a:p>
            <a:pPr lvl="1">
              <a:buFont typeface="Wingdings" pitchFamily="2" charset="2"/>
              <a:buChar char="Ø"/>
            </a:pPr>
            <a:r>
              <a:rPr kumimoji="1" lang="en-US" altLang="ja-JP" dirty="0" err="1"/>
              <a:t>Libreoffice</a:t>
            </a:r>
            <a:r>
              <a:rPr kumimoji="1" lang="en-US" altLang="ja-JP" dirty="0"/>
              <a:t>(</a:t>
            </a:r>
            <a:r>
              <a:rPr kumimoji="1" lang="ja-JP" altLang="en-US" dirty="0"/>
              <a:t>無料</a:t>
            </a:r>
            <a:r>
              <a:rPr kumimoji="1" lang="en-US" altLang="ja-JP" dirty="0"/>
              <a:t>)</a:t>
            </a:r>
            <a:r>
              <a:rPr kumimoji="1" lang="ja-JP" altLang="en-US" dirty="0"/>
              <a:t>等</a:t>
            </a:r>
            <a:endParaRPr kumimoji="1" lang="en-US" altLang="ja-JP" dirty="0"/>
          </a:p>
          <a:p>
            <a:pPr lvl="1">
              <a:buFont typeface="Wingdings" pitchFamily="2" charset="2"/>
              <a:buChar char="Ø"/>
            </a:pP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表計算とは</a:t>
            </a:r>
            <a:endParaRPr kumimoji="1" lang="ja-JP" altLang="en-US" dirty="0">
              <a:solidFill>
                <a:srgbClr val="99FF9F"/>
              </a:solidFill>
            </a:endParaRPr>
          </a:p>
        </p:txBody>
      </p:sp>
      <p:graphicFrame>
        <p:nvGraphicFramePr>
          <p:cNvPr id="5" name="表 4"/>
          <p:cNvGraphicFramePr>
            <a:graphicFrameLocks noGrp="1"/>
          </p:cNvGraphicFramePr>
          <p:nvPr/>
        </p:nvGraphicFramePr>
        <p:xfrm>
          <a:off x="1187624" y="2276872"/>
          <a:ext cx="6096000" cy="18542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kumimoji="1" lang="ja-JP" alt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BA9"/>
                    </a:solidFill>
                  </a:tcPr>
                </a:tc>
                <a:tc>
                  <a:txBody>
                    <a:bodyPr/>
                    <a:lstStyle/>
                    <a:p>
                      <a:pPr algn="ctr"/>
                      <a:r>
                        <a:rPr kumimoji="1" lang="ja-JP" altLang="en-US" dirty="0"/>
                        <a:t>単価</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BA9"/>
                    </a:solidFill>
                  </a:tcPr>
                </a:tc>
                <a:tc>
                  <a:txBody>
                    <a:bodyPr/>
                    <a:lstStyle/>
                    <a:p>
                      <a:pPr algn="ctr"/>
                      <a:r>
                        <a:rPr kumimoji="1" lang="ja-JP" altLang="en-US" dirty="0"/>
                        <a:t>個数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BA9"/>
                    </a:solidFill>
                  </a:tcPr>
                </a:tc>
                <a:tc>
                  <a:txBody>
                    <a:bodyPr/>
                    <a:lstStyle/>
                    <a:p>
                      <a:pPr algn="ctr"/>
                      <a:r>
                        <a:rPr kumimoji="1" lang="ja-JP" altLang="en-US" dirty="0"/>
                        <a:t>金額</a:t>
                      </a:r>
                    </a:p>
                  </a:txBody>
                  <a:tcPr>
                    <a:lnL w="3175"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BA9"/>
                    </a:solidFill>
                  </a:tcPr>
                </a:tc>
                <a:extLst>
                  <a:ext uri="{0D108BD9-81ED-4DB2-BD59-A6C34878D82A}">
                    <a16:rowId xmlns:a16="http://schemas.microsoft.com/office/drawing/2014/main" val="10000"/>
                  </a:ext>
                </a:extLst>
              </a:tr>
              <a:tr h="370840">
                <a:tc>
                  <a:txBody>
                    <a:bodyPr/>
                    <a:lstStyle/>
                    <a:p>
                      <a:pPr algn="ctr"/>
                      <a:r>
                        <a:rPr kumimoji="1" lang="ja-JP" altLang="en-US" dirty="0"/>
                        <a:t>リンゴ</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50</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5</a:t>
                      </a:r>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250</a:t>
                      </a:r>
                      <a:endParaRPr kumimoji="1" lang="ja-JP" altLang="en-US" dirty="0"/>
                    </a:p>
                  </a:txBody>
                  <a:tcPr>
                    <a:lnL w="31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extLst>
                  <a:ext uri="{0D108BD9-81ED-4DB2-BD59-A6C34878D82A}">
                    <a16:rowId xmlns:a16="http://schemas.microsoft.com/office/drawing/2014/main" val="10001"/>
                  </a:ext>
                </a:extLst>
              </a:tr>
              <a:tr h="370840">
                <a:tc>
                  <a:txBody>
                    <a:bodyPr/>
                    <a:lstStyle/>
                    <a:p>
                      <a:pPr algn="ctr"/>
                      <a:r>
                        <a:rPr kumimoji="1" lang="ja-JP" altLang="en-US" dirty="0"/>
                        <a:t>みかん</a:t>
                      </a:r>
                    </a:p>
                  </a:txBody>
                  <a:tcPr anchor="ctr">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30</a:t>
                      </a:r>
                      <a:endParaRPr kumimoji="1" lang="ja-JP" altLang="en-US"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7</a:t>
                      </a:r>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210</a:t>
                      </a:r>
                      <a:endParaRPr kumimoji="1" lang="ja-JP" altLang="en-US"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extLst>
                  <a:ext uri="{0D108BD9-81ED-4DB2-BD59-A6C34878D82A}">
                    <a16:rowId xmlns:a16="http://schemas.microsoft.com/office/drawing/2014/main" val="10002"/>
                  </a:ext>
                </a:extLst>
              </a:tr>
              <a:tr h="370840">
                <a:tc>
                  <a:txBody>
                    <a:bodyPr/>
                    <a:lstStyle/>
                    <a:p>
                      <a:pPr algn="ctr"/>
                      <a:r>
                        <a:rPr kumimoji="1" lang="ja-JP" altLang="en-US" dirty="0"/>
                        <a:t>バナナ</a:t>
                      </a:r>
                    </a:p>
                  </a:txBody>
                  <a:tcPr>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20</a:t>
                      </a:r>
                      <a:endParaRPr kumimoji="1" lang="ja-JP" altLang="en-US"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5</a:t>
                      </a:r>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100</a:t>
                      </a:r>
                      <a:endParaRPr kumimoji="1" lang="ja-JP" altLang="en-US"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BA9"/>
                    </a:solidFill>
                  </a:tcPr>
                </a:tc>
                <a:extLst>
                  <a:ext uri="{0D108BD9-81ED-4DB2-BD59-A6C34878D82A}">
                    <a16:rowId xmlns:a16="http://schemas.microsoft.com/office/drawing/2014/main" val="10003"/>
                  </a:ext>
                </a:extLst>
              </a:tr>
              <a:tr h="370840">
                <a:tc>
                  <a:txBody>
                    <a:bodyPr/>
                    <a:lstStyle/>
                    <a:p>
                      <a:pPr algn="ctr"/>
                      <a:r>
                        <a:rPr kumimoji="1" lang="ja-JP" altLang="en-US" dirty="0"/>
                        <a:t>合計</a:t>
                      </a:r>
                    </a:p>
                  </a:txBody>
                  <a:tcPr>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FBA9"/>
                    </a:solidFill>
                  </a:tcPr>
                </a:tc>
                <a:tc>
                  <a:txBody>
                    <a:bodyPr/>
                    <a:lstStyle/>
                    <a:p>
                      <a:pPr algn="r"/>
                      <a:r>
                        <a:rPr kumimoji="1" lang="en-US" altLang="ja-JP" dirty="0"/>
                        <a:t>100</a:t>
                      </a:r>
                      <a:endParaRPr kumimoji="1" lang="ja-JP" altLang="en-US"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FBA9"/>
                    </a:solidFill>
                  </a:tcPr>
                </a:tc>
                <a:tc>
                  <a:txBody>
                    <a:bodyPr/>
                    <a:lstStyle/>
                    <a:p>
                      <a:pPr algn="r"/>
                      <a:r>
                        <a:rPr kumimoji="1" lang="en-US" altLang="ja-JP" dirty="0"/>
                        <a:t>17</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FBA9"/>
                    </a:solidFill>
                  </a:tcPr>
                </a:tc>
                <a:tc>
                  <a:txBody>
                    <a:bodyPr/>
                    <a:lstStyle/>
                    <a:p>
                      <a:pPr algn="r"/>
                      <a:r>
                        <a:rPr kumimoji="1" lang="en-US" altLang="ja-JP" dirty="0"/>
                        <a:t>560</a:t>
                      </a:r>
                      <a:endParaRPr kumimoji="1" lang="ja-JP" altLang="en-US" dirty="0"/>
                    </a:p>
                  </a:txBody>
                  <a:tcPr>
                    <a:lnL w="3175"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FFFBA9"/>
                    </a:solidFill>
                  </a:tcPr>
                </a:tc>
                <a:extLst>
                  <a:ext uri="{0D108BD9-81ED-4DB2-BD59-A6C34878D82A}">
                    <a16:rowId xmlns:a16="http://schemas.microsoft.com/office/drawing/2014/main" val="10004"/>
                  </a:ext>
                </a:extLst>
              </a:tr>
            </a:tbl>
          </a:graphicData>
        </a:graphic>
      </p:graphicFrame>
      <p:sp>
        <p:nvSpPr>
          <p:cNvPr id="6" name="コンテンツ プレースホルダ 2"/>
          <p:cNvSpPr txBox="1">
            <a:spLocks/>
          </p:cNvSpPr>
          <p:nvPr/>
        </p:nvSpPr>
        <p:spPr>
          <a:xfrm>
            <a:off x="457200" y="1600200"/>
            <a:ext cx="8229600" cy="5257800"/>
          </a:xfrm>
          <a:prstGeom prst="rect">
            <a:avLst/>
          </a:prstGeo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r>
              <a:rPr lang="ja-JP" altLang="en-US" sz="3200" noProof="0" dirty="0"/>
              <a:t>次の表を考えてみよう</a:t>
            </a: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r>
              <a:rPr lang="ja-JP" altLang="en-US" sz="3200" noProof="0" dirty="0"/>
              <a:t>リンゴ、みかん、バナナを買った総額を、表を使って計算できる</a:t>
            </a: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r>
              <a:rPr lang="ja-JP" altLang="en-US" sz="3200" noProof="0" dirty="0"/>
              <a:t>表は３つの要素からできている</a:t>
            </a:r>
            <a:endParaRPr lang="en-US" altLang="ja-JP" sz="3200" dirty="0"/>
          </a:p>
          <a:p>
            <a:pPr marL="800100" lvl="1" indent="-342900">
              <a:spcBef>
                <a:spcPct val="20000"/>
              </a:spcBef>
              <a:buFont typeface="Wingdings" pitchFamily="2" charset="2"/>
              <a:buChar char="Ø"/>
            </a:pPr>
            <a:r>
              <a:rPr lang="ja-JP" altLang="en-US" sz="3200" dirty="0"/>
              <a:t>項目名、数値、計算操作（計算結果）</a:t>
            </a:r>
            <a:r>
              <a:rPr lang="en-US" altLang="ja-JP" sz="3200" dirty="0"/>
              <a:t>	</a:t>
            </a: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1" lang="en-US" altLang="ja-JP" sz="3200" b="0" i="0" u="none" strike="noStrike" kern="1200" cap="none" spc="0" normalizeH="0" baseline="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1" lang="en-US" altLang="ja-JP" sz="3200" b="0" i="0" u="none" strike="noStrike" kern="1200" cap="none" spc="0" normalizeH="0" baseline="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1" lang="en-US" altLang="ja-JP"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1" lang="en-US" altLang="ja-JP"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円形吹き出し 6"/>
          <p:cNvSpPr/>
          <p:nvPr/>
        </p:nvSpPr>
        <p:spPr>
          <a:xfrm>
            <a:off x="6624228" y="1772816"/>
            <a:ext cx="1368152" cy="504056"/>
          </a:xfrm>
          <a:prstGeom prst="wedgeEllipseCallout">
            <a:avLst>
              <a:gd name="adj1" fmla="val -152299"/>
              <a:gd name="adj2" fmla="val 884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項目名</a:t>
            </a:r>
          </a:p>
        </p:txBody>
      </p:sp>
      <p:sp>
        <p:nvSpPr>
          <p:cNvPr id="8" name="四角形吹き出し 7"/>
          <p:cNvSpPr/>
          <p:nvPr/>
        </p:nvSpPr>
        <p:spPr>
          <a:xfrm>
            <a:off x="4644008" y="1600200"/>
            <a:ext cx="1008112" cy="504056"/>
          </a:xfrm>
          <a:prstGeom prst="wedgeRectCallout">
            <a:avLst>
              <a:gd name="adj1" fmla="val -96272"/>
              <a:gd name="adj2" fmla="val 1860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数値</a:t>
            </a:r>
          </a:p>
        </p:txBody>
      </p:sp>
      <p:sp>
        <p:nvSpPr>
          <p:cNvPr id="11" name="角丸四角形吹き出し 10"/>
          <p:cNvSpPr/>
          <p:nvPr/>
        </p:nvSpPr>
        <p:spPr>
          <a:xfrm>
            <a:off x="7283624" y="3518424"/>
            <a:ext cx="1644352" cy="612648"/>
          </a:xfrm>
          <a:prstGeom prst="wedgeRoundRectCallout">
            <a:avLst>
              <a:gd name="adj1" fmla="val -54574"/>
              <a:gd name="adj2" fmla="val -9987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計算操作結果</a:t>
            </a:r>
            <a:endParaRPr kumimoji="1" lang="en-US" altLang="ja-JP" dirty="0"/>
          </a:p>
          <a:p>
            <a:pPr algn="ctr"/>
            <a:r>
              <a:rPr lang="ja-JP" altLang="en-US" dirty="0"/>
              <a:t>（単価</a:t>
            </a:r>
            <a:r>
              <a:rPr lang="en-US" altLang="ja-JP" dirty="0"/>
              <a:t>×</a:t>
            </a:r>
            <a:r>
              <a:rPr lang="ja-JP" altLang="en-US" dirty="0"/>
              <a:t>個数）</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計算結果とコピー</a:t>
            </a:r>
            <a:endParaRPr kumimoji="1" lang="ja-JP" altLang="en-US" dirty="0">
              <a:solidFill>
                <a:srgbClr val="99FF9F"/>
              </a:solidFill>
            </a:endParaRPr>
          </a:p>
        </p:txBody>
      </p:sp>
      <p:graphicFrame>
        <p:nvGraphicFramePr>
          <p:cNvPr id="5" name="表 4"/>
          <p:cNvGraphicFramePr>
            <a:graphicFrameLocks noGrp="1"/>
          </p:cNvGraphicFramePr>
          <p:nvPr/>
        </p:nvGraphicFramePr>
        <p:xfrm>
          <a:off x="1187624" y="2276872"/>
          <a:ext cx="6096000" cy="18542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kumimoji="1" lang="ja-JP" alt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BA9"/>
                    </a:solidFill>
                  </a:tcPr>
                </a:tc>
                <a:tc>
                  <a:txBody>
                    <a:bodyPr/>
                    <a:lstStyle/>
                    <a:p>
                      <a:pPr algn="ctr"/>
                      <a:r>
                        <a:rPr kumimoji="1" lang="ja-JP" altLang="en-US" dirty="0"/>
                        <a:t>単価</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BA9"/>
                    </a:solidFill>
                  </a:tcPr>
                </a:tc>
                <a:tc>
                  <a:txBody>
                    <a:bodyPr/>
                    <a:lstStyle/>
                    <a:p>
                      <a:pPr algn="ctr"/>
                      <a:r>
                        <a:rPr kumimoji="1" lang="ja-JP" altLang="en-US" dirty="0"/>
                        <a:t>個数</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BA9"/>
                    </a:solidFill>
                  </a:tcPr>
                </a:tc>
                <a:tc>
                  <a:txBody>
                    <a:bodyPr/>
                    <a:lstStyle/>
                    <a:p>
                      <a:pPr algn="ctr"/>
                      <a:r>
                        <a:rPr kumimoji="1" lang="ja-JP" altLang="en-US" dirty="0"/>
                        <a:t>金額</a:t>
                      </a:r>
                    </a:p>
                  </a:txBody>
                  <a:tcPr>
                    <a:lnL w="3175"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BA9"/>
                    </a:solidFill>
                  </a:tcPr>
                </a:tc>
                <a:extLst>
                  <a:ext uri="{0D108BD9-81ED-4DB2-BD59-A6C34878D82A}">
                    <a16:rowId xmlns:a16="http://schemas.microsoft.com/office/drawing/2014/main" val="10000"/>
                  </a:ext>
                </a:extLst>
              </a:tr>
              <a:tr h="370840">
                <a:tc>
                  <a:txBody>
                    <a:bodyPr/>
                    <a:lstStyle/>
                    <a:p>
                      <a:pPr algn="ctr"/>
                      <a:r>
                        <a:rPr kumimoji="1" lang="ja-JP" altLang="en-US" dirty="0"/>
                        <a:t>リンゴ</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50</a:t>
                      </a:r>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5</a:t>
                      </a:r>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250</a:t>
                      </a:r>
                      <a:endParaRPr kumimoji="1" lang="ja-JP" altLang="en-US" dirty="0"/>
                    </a:p>
                  </a:txBody>
                  <a:tcPr>
                    <a:lnL w="3175"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extLst>
                  <a:ext uri="{0D108BD9-81ED-4DB2-BD59-A6C34878D82A}">
                    <a16:rowId xmlns:a16="http://schemas.microsoft.com/office/drawing/2014/main" val="10001"/>
                  </a:ext>
                </a:extLst>
              </a:tr>
              <a:tr h="370840">
                <a:tc>
                  <a:txBody>
                    <a:bodyPr/>
                    <a:lstStyle/>
                    <a:p>
                      <a:pPr algn="ctr"/>
                      <a:r>
                        <a:rPr kumimoji="1" lang="ja-JP" altLang="en-US" dirty="0"/>
                        <a:t>みかん</a:t>
                      </a:r>
                    </a:p>
                  </a:txBody>
                  <a:tcPr anchor="ctr">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30</a:t>
                      </a:r>
                      <a:endParaRPr kumimoji="1" lang="ja-JP" altLang="en-US"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7</a:t>
                      </a:r>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210</a:t>
                      </a:r>
                      <a:endParaRPr kumimoji="1" lang="ja-JP" altLang="en-US"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BA9"/>
                    </a:solidFill>
                  </a:tcPr>
                </a:tc>
                <a:extLst>
                  <a:ext uri="{0D108BD9-81ED-4DB2-BD59-A6C34878D82A}">
                    <a16:rowId xmlns:a16="http://schemas.microsoft.com/office/drawing/2014/main" val="10002"/>
                  </a:ext>
                </a:extLst>
              </a:tr>
              <a:tr h="370840">
                <a:tc>
                  <a:txBody>
                    <a:bodyPr/>
                    <a:lstStyle/>
                    <a:p>
                      <a:pPr algn="ctr"/>
                      <a:r>
                        <a:rPr kumimoji="1" lang="ja-JP" altLang="en-US" dirty="0"/>
                        <a:t>バナナ</a:t>
                      </a:r>
                    </a:p>
                  </a:txBody>
                  <a:tcPr>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20</a:t>
                      </a:r>
                      <a:endParaRPr kumimoji="1" lang="ja-JP" altLang="en-US"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5</a:t>
                      </a:r>
                      <a:endParaRPr kumimoji="1" lang="ja-JP" alt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BA9"/>
                    </a:solidFill>
                  </a:tcPr>
                </a:tc>
                <a:tc>
                  <a:txBody>
                    <a:bodyPr/>
                    <a:lstStyle/>
                    <a:p>
                      <a:pPr algn="r"/>
                      <a:r>
                        <a:rPr kumimoji="1" lang="en-US" altLang="ja-JP" dirty="0"/>
                        <a:t>100</a:t>
                      </a:r>
                      <a:endParaRPr kumimoji="1" lang="ja-JP" altLang="en-US"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BA9"/>
                    </a:solidFill>
                  </a:tcPr>
                </a:tc>
                <a:extLst>
                  <a:ext uri="{0D108BD9-81ED-4DB2-BD59-A6C34878D82A}">
                    <a16:rowId xmlns:a16="http://schemas.microsoft.com/office/drawing/2014/main" val="10003"/>
                  </a:ext>
                </a:extLst>
              </a:tr>
              <a:tr h="370840">
                <a:tc>
                  <a:txBody>
                    <a:bodyPr/>
                    <a:lstStyle/>
                    <a:p>
                      <a:pPr algn="ctr"/>
                      <a:r>
                        <a:rPr kumimoji="1" lang="ja-JP" altLang="en-US" dirty="0"/>
                        <a:t>合計</a:t>
                      </a:r>
                    </a:p>
                  </a:txBody>
                  <a:tcPr>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FBA9"/>
                    </a:solidFill>
                  </a:tcPr>
                </a:tc>
                <a:tc>
                  <a:txBody>
                    <a:bodyPr/>
                    <a:lstStyle/>
                    <a:p>
                      <a:pPr algn="r"/>
                      <a:r>
                        <a:rPr kumimoji="1" lang="en-US" altLang="ja-JP" dirty="0"/>
                        <a:t>100</a:t>
                      </a:r>
                      <a:endParaRPr kumimoji="1" lang="ja-JP" altLang="en-US" dirty="0"/>
                    </a:p>
                  </a:txBody>
                  <a:tcP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FBA9"/>
                    </a:solidFill>
                  </a:tcPr>
                </a:tc>
                <a:tc>
                  <a:txBody>
                    <a:bodyPr/>
                    <a:lstStyle/>
                    <a:p>
                      <a:pPr algn="r"/>
                      <a:r>
                        <a:rPr kumimoji="1" lang="en-US" altLang="ja-JP" dirty="0"/>
                        <a:t>17</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FBA9"/>
                    </a:solidFill>
                  </a:tcPr>
                </a:tc>
                <a:tc>
                  <a:txBody>
                    <a:bodyPr/>
                    <a:lstStyle/>
                    <a:p>
                      <a:pPr algn="r"/>
                      <a:r>
                        <a:rPr kumimoji="1" lang="en-US" altLang="ja-JP" dirty="0"/>
                        <a:t>560</a:t>
                      </a:r>
                      <a:endParaRPr kumimoji="1" lang="ja-JP" altLang="en-US" dirty="0"/>
                    </a:p>
                  </a:txBody>
                  <a:tcPr>
                    <a:lnL w="3175"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FFFBA9"/>
                    </a:solidFill>
                  </a:tcPr>
                </a:tc>
                <a:extLst>
                  <a:ext uri="{0D108BD9-81ED-4DB2-BD59-A6C34878D82A}">
                    <a16:rowId xmlns:a16="http://schemas.microsoft.com/office/drawing/2014/main" val="10004"/>
                  </a:ext>
                </a:extLst>
              </a:tr>
            </a:tbl>
          </a:graphicData>
        </a:graphic>
      </p:graphicFrame>
      <p:sp>
        <p:nvSpPr>
          <p:cNvPr id="6" name="コンテンツ プレースホルダ 2"/>
          <p:cNvSpPr txBox="1">
            <a:spLocks/>
          </p:cNvSpPr>
          <p:nvPr/>
        </p:nvSpPr>
        <p:spPr>
          <a:xfrm>
            <a:off x="457200" y="1600200"/>
            <a:ext cx="8229600" cy="4781128"/>
          </a:xfrm>
          <a:prstGeom prst="rect">
            <a:avLst/>
          </a:prstGeom>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r>
              <a:rPr lang="ja-JP" altLang="en-US" sz="3200" dirty="0"/>
              <a:t>金額の計算結果部分（３ケ所）を考えてみよう</a:t>
            </a: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r>
              <a:rPr lang="ja-JP" altLang="en-US" sz="3200" noProof="0" dirty="0"/>
              <a:t>「２つ左隣（単価）」</a:t>
            </a:r>
            <a:r>
              <a:rPr lang="en-US" altLang="ja-JP" sz="3200" noProof="0" dirty="0"/>
              <a:t>×</a:t>
            </a:r>
            <a:r>
              <a:rPr lang="ja-JP" altLang="en-US" sz="3200" noProof="0" dirty="0"/>
              <a:t>「１つ左隣（個数）」という計算操作は</a:t>
            </a:r>
            <a:r>
              <a:rPr lang="ja-JP" altLang="en-US" sz="3200" noProof="0" dirty="0">
                <a:solidFill>
                  <a:srgbClr val="FF0000"/>
                </a:solidFill>
              </a:rPr>
              <a:t>同じ</a:t>
            </a:r>
            <a:endParaRPr lang="en-US" altLang="ja-JP" sz="3200" noProof="0" dirty="0">
              <a:solidFill>
                <a:srgbClr val="FF0000"/>
              </a:solidFill>
            </a:endParaRP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r>
              <a:rPr lang="ja-JP" altLang="en-US" sz="3200" dirty="0"/>
              <a:t>「計算操作」をコピー＆貼り付け可能なら赤丸部分は一々入力しなくてよい（コピーでよい）</a:t>
            </a: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1" lang="en-US" altLang="ja-JP" sz="3200" b="0" i="0" u="none" strike="noStrike" kern="1200" cap="none" spc="0" normalizeH="0" baseline="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1" lang="en-US" altLang="ja-JP" sz="3200" b="0" i="0" u="none" strike="noStrike" kern="1200" cap="none" spc="0" normalizeH="0" baseline="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lang="en-US" altLang="ja-JP" sz="3200" noProof="0" dirty="0"/>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1" lang="en-US" altLang="ja-JP"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endParaRPr kumimoji="1" lang="en-US" altLang="ja-JP"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角丸四角形吹き出し 10"/>
          <p:cNvSpPr/>
          <p:nvPr/>
        </p:nvSpPr>
        <p:spPr>
          <a:xfrm>
            <a:off x="7283624" y="3518424"/>
            <a:ext cx="1644352" cy="612648"/>
          </a:xfrm>
          <a:prstGeom prst="wedgeRoundRectCallout">
            <a:avLst>
              <a:gd name="adj1" fmla="val -54574"/>
              <a:gd name="adj2" fmla="val -9987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計算結果</a:t>
            </a:r>
            <a:endParaRPr kumimoji="1" lang="en-US" altLang="ja-JP" dirty="0"/>
          </a:p>
          <a:p>
            <a:pPr algn="ctr"/>
            <a:r>
              <a:rPr lang="ja-JP" altLang="en-US" dirty="0"/>
              <a:t>（単価</a:t>
            </a:r>
            <a:r>
              <a:rPr lang="en-US" altLang="ja-JP" dirty="0"/>
              <a:t>×</a:t>
            </a:r>
            <a:r>
              <a:rPr lang="ja-JP" altLang="en-US" dirty="0"/>
              <a:t>個数）</a:t>
            </a:r>
            <a:endParaRPr kumimoji="1" lang="ja-JP" altLang="en-US" dirty="0"/>
          </a:p>
        </p:txBody>
      </p:sp>
      <p:sp>
        <p:nvSpPr>
          <p:cNvPr id="10" name="円/楕円 9"/>
          <p:cNvSpPr/>
          <p:nvPr/>
        </p:nvSpPr>
        <p:spPr>
          <a:xfrm>
            <a:off x="6588224" y="2658870"/>
            <a:ext cx="695400" cy="33808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588224" y="2996951"/>
            <a:ext cx="695400" cy="33808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588224" y="3349383"/>
            <a:ext cx="695400" cy="33808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635896" y="2658870"/>
            <a:ext cx="695400" cy="338081"/>
          </a:xfrm>
          <a:prstGeom prst="ellipse">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220072" y="2658870"/>
            <a:ext cx="695400" cy="338081"/>
          </a:xfrm>
          <a:prstGeom prst="ellipse">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下カーブ矢印 26"/>
          <p:cNvSpPr/>
          <p:nvPr/>
        </p:nvSpPr>
        <p:spPr>
          <a:xfrm>
            <a:off x="5580112" y="2276872"/>
            <a:ext cx="1224136" cy="381998"/>
          </a:xfrm>
          <a:prstGeom prst="curvedDown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下カーブ矢印 27"/>
          <p:cNvSpPr/>
          <p:nvPr/>
        </p:nvSpPr>
        <p:spPr>
          <a:xfrm>
            <a:off x="4067944" y="2060848"/>
            <a:ext cx="3215680" cy="598022"/>
          </a:xfrm>
          <a:prstGeom prst="curvedDownArrow">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エクセルのできること（本質）</a:t>
            </a:r>
            <a:endParaRPr kumimoji="1" lang="ja-JP" altLang="en-US" dirty="0">
              <a:solidFill>
                <a:srgbClr val="99FF9F"/>
              </a:solidFill>
            </a:endParaRPr>
          </a:p>
        </p:txBody>
      </p:sp>
      <p:sp>
        <p:nvSpPr>
          <p:cNvPr id="3" name="コンテンツ プレースホルダ 2"/>
          <p:cNvSpPr>
            <a:spLocks noGrp="1"/>
          </p:cNvSpPr>
          <p:nvPr>
            <p:ph idx="1"/>
          </p:nvPr>
        </p:nvSpPr>
        <p:spPr/>
        <p:txBody>
          <a:bodyPr>
            <a:normAutofit/>
          </a:bodyPr>
          <a:lstStyle/>
          <a:p>
            <a:pPr>
              <a:buFont typeface="Wingdings" pitchFamily="2" charset="2"/>
              <a:buChar char="Ø"/>
            </a:pPr>
            <a:r>
              <a:rPr lang="ja-JP" altLang="en-US" dirty="0"/>
              <a:t>「項目名」、「数値」、「計算操作」の入力</a:t>
            </a:r>
            <a:endParaRPr kumimoji="1" lang="en-US" altLang="ja-JP" dirty="0"/>
          </a:p>
          <a:p>
            <a:pPr>
              <a:buFont typeface="Wingdings" pitchFamily="2" charset="2"/>
              <a:buChar char="Ø"/>
            </a:pPr>
            <a:r>
              <a:rPr lang="ja-JP" altLang="en-US" dirty="0"/>
              <a:t>「項目名」、「数値」、「計算操作」のコピー＆貼り付け（ペースト）</a:t>
            </a:r>
            <a:endParaRPr lang="en-US" altLang="ja-JP" dirty="0"/>
          </a:p>
          <a:p>
            <a:pPr>
              <a:buFont typeface="Wingdings" pitchFamily="2" charset="2"/>
              <a:buChar char="Ø"/>
            </a:pPr>
            <a:endParaRPr lang="en-US" altLang="ja-JP" dirty="0"/>
          </a:p>
          <a:p>
            <a:pPr>
              <a:buFont typeface="Wingdings" pitchFamily="2" charset="2"/>
              <a:buChar char="Ø"/>
            </a:pPr>
            <a:endParaRPr lang="en-US" altLang="ja-JP" dirty="0"/>
          </a:p>
          <a:p>
            <a:pPr>
              <a:buFont typeface="Wingdings" pitchFamily="2" charset="2"/>
              <a:buChar char="Ø"/>
            </a:pPr>
            <a:endParaRPr lang="en-US" altLang="ja-JP" dirty="0"/>
          </a:p>
          <a:p>
            <a:pPr>
              <a:buFont typeface="Wingdings" pitchFamily="2" charset="2"/>
              <a:buChar char="Ø"/>
            </a:pPr>
            <a:r>
              <a:rPr lang="ja-JP" altLang="en-US" dirty="0"/>
              <a:t>非常に大きな表（多数の数値）の表計算を</a:t>
            </a:r>
            <a:r>
              <a:rPr lang="ja-JP" altLang="en-US" dirty="0">
                <a:solidFill>
                  <a:srgbClr val="FF0000"/>
                </a:solidFill>
              </a:rPr>
              <a:t>正確</a:t>
            </a:r>
            <a:r>
              <a:rPr lang="ja-JP" altLang="en-US" dirty="0"/>
              <a:t>に</a:t>
            </a:r>
            <a:r>
              <a:rPr lang="ja-JP" altLang="en-US" dirty="0">
                <a:solidFill>
                  <a:srgbClr val="FF0000"/>
                </a:solidFill>
              </a:rPr>
              <a:t>短時間</a:t>
            </a:r>
            <a:r>
              <a:rPr lang="ja-JP" altLang="en-US" dirty="0"/>
              <a:t>で実行可能（コンピューターの力）</a:t>
            </a:r>
            <a:endParaRPr lang="en-US" altLang="ja-JP" dirty="0"/>
          </a:p>
          <a:p>
            <a:pPr>
              <a:buFont typeface="Wingdings" pitchFamily="2" charset="2"/>
              <a:buChar char="Ø"/>
            </a:pPr>
            <a:endParaRPr lang="en-US" altLang="ja-JP" dirty="0"/>
          </a:p>
        </p:txBody>
      </p:sp>
      <p:sp>
        <p:nvSpPr>
          <p:cNvPr id="4" name="下矢印 3"/>
          <p:cNvSpPr/>
          <p:nvPr/>
        </p:nvSpPr>
        <p:spPr>
          <a:xfrm>
            <a:off x="3851920" y="3429000"/>
            <a:ext cx="1224136" cy="9361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エクセルのできること（おまけ）</a:t>
            </a:r>
            <a:endParaRPr kumimoji="1" lang="ja-JP" altLang="en-US" dirty="0">
              <a:solidFill>
                <a:srgbClr val="99FF9F"/>
              </a:solidFill>
            </a:endParaRPr>
          </a:p>
        </p:txBody>
      </p:sp>
      <p:sp>
        <p:nvSpPr>
          <p:cNvPr id="3" name="コンテンツ プレースホルダ 2"/>
          <p:cNvSpPr>
            <a:spLocks noGrp="1"/>
          </p:cNvSpPr>
          <p:nvPr>
            <p:ph idx="1"/>
          </p:nvPr>
        </p:nvSpPr>
        <p:spPr/>
        <p:txBody>
          <a:bodyPr>
            <a:normAutofit lnSpcReduction="10000"/>
          </a:bodyPr>
          <a:lstStyle/>
          <a:p>
            <a:pPr>
              <a:buFont typeface="Wingdings" pitchFamily="2" charset="2"/>
              <a:buChar char="Ø"/>
            </a:pPr>
            <a:r>
              <a:rPr lang="ja-JP" altLang="en-US" dirty="0"/>
              <a:t>「表」の体裁を整える</a:t>
            </a:r>
            <a:endParaRPr lang="en-US" altLang="ja-JP" dirty="0"/>
          </a:p>
          <a:p>
            <a:pPr lvl="2">
              <a:buFont typeface="Wingdings" pitchFamily="2" charset="2"/>
              <a:buChar char="Ø"/>
            </a:pPr>
            <a:r>
              <a:rPr lang="ja-JP" altLang="en-US" dirty="0"/>
              <a:t>各種書類（枠付き）、アンケート用紙、綺麗な表</a:t>
            </a:r>
            <a:endParaRPr lang="en-US" altLang="ja-JP" dirty="0"/>
          </a:p>
          <a:p>
            <a:pPr lvl="2">
              <a:buFont typeface="Wingdings" pitchFamily="2" charset="2"/>
              <a:buChar char="Ø"/>
            </a:pPr>
            <a:r>
              <a:rPr lang="ja-JP" altLang="en-US" dirty="0"/>
              <a:t>ワードなどに貼り付け</a:t>
            </a:r>
            <a:endParaRPr lang="en-US" altLang="ja-JP" dirty="0"/>
          </a:p>
          <a:p>
            <a:pPr>
              <a:buFont typeface="Wingdings" pitchFamily="2" charset="2"/>
              <a:buChar char="Ø"/>
            </a:pPr>
            <a:r>
              <a:rPr lang="ja-JP" altLang="en-US" dirty="0"/>
              <a:t>グラフ作成</a:t>
            </a:r>
            <a:endParaRPr lang="en-US" altLang="ja-JP" dirty="0"/>
          </a:p>
          <a:p>
            <a:pPr lvl="2">
              <a:buFont typeface="Wingdings" pitchFamily="2" charset="2"/>
              <a:buChar char="Ø"/>
            </a:pPr>
            <a:r>
              <a:rPr lang="ja-JP" altLang="en-US" dirty="0"/>
              <a:t>表の「数値」をもとにして、各種グラフが作成可能</a:t>
            </a:r>
            <a:endParaRPr lang="en-US" altLang="ja-JP" dirty="0"/>
          </a:p>
          <a:p>
            <a:pPr>
              <a:buFont typeface="Wingdings" pitchFamily="2" charset="2"/>
              <a:buChar char="Ø"/>
            </a:pPr>
            <a:r>
              <a:rPr lang="ja-JP" altLang="en-US" dirty="0"/>
              <a:t>統計処理</a:t>
            </a:r>
            <a:endParaRPr lang="en-US" altLang="ja-JP" dirty="0"/>
          </a:p>
          <a:p>
            <a:pPr lvl="2">
              <a:buFont typeface="Wingdings" pitchFamily="2" charset="2"/>
              <a:buChar char="Ø"/>
            </a:pPr>
            <a:r>
              <a:rPr lang="ja-JP" altLang="en-US" dirty="0"/>
              <a:t>並べ替え、平均＆標準偏差計算、頻度計数等</a:t>
            </a:r>
            <a:endParaRPr lang="en-US" altLang="ja-JP" dirty="0"/>
          </a:p>
          <a:p>
            <a:pPr>
              <a:buFont typeface="Wingdings" pitchFamily="2" charset="2"/>
              <a:buChar char="Ø"/>
            </a:pPr>
            <a:r>
              <a:rPr lang="ja-JP" altLang="en-US" dirty="0"/>
              <a:t>検索</a:t>
            </a:r>
            <a:endParaRPr lang="en-US" altLang="ja-JP" dirty="0"/>
          </a:p>
          <a:p>
            <a:pPr lvl="2">
              <a:buFont typeface="Wingdings" pitchFamily="2" charset="2"/>
              <a:buChar char="Ø"/>
            </a:pPr>
            <a:r>
              <a:rPr lang="ja-JP" altLang="en-US" dirty="0"/>
              <a:t>条件に一致する項目を探す（「バナナ」は項目にある？）</a:t>
            </a:r>
            <a:endParaRPr lang="en-US" altLang="ja-JP" dirty="0"/>
          </a:p>
          <a:p>
            <a:pPr>
              <a:buFont typeface="Wingdings" pitchFamily="2" charset="2"/>
              <a:buChar char="Ø"/>
            </a:pPr>
            <a:endParaRPr lang="en-US" altLang="ja-JP" dirty="0"/>
          </a:p>
          <a:p>
            <a:pPr>
              <a:buNone/>
            </a:pPr>
            <a:endParaRPr lang="en-US" altLang="ja-JP" dirty="0"/>
          </a:p>
          <a:p>
            <a:pPr>
              <a:buFont typeface="Wingdings" pitchFamily="2" charset="2"/>
              <a:buChar char="Ø"/>
            </a:pPr>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lecture\2016\computer\ppt\第2回資料\スタート1.PNG"/>
          <p:cNvPicPr>
            <a:picLocks noChangeAspect="1" noChangeArrowheads="1"/>
          </p:cNvPicPr>
          <p:nvPr/>
        </p:nvPicPr>
        <p:blipFill>
          <a:blip r:embed="rId2"/>
          <a:stretch>
            <a:fillRect/>
          </a:stretch>
        </p:blipFill>
        <p:spPr bwMode="auto">
          <a:xfrm>
            <a:off x="1620000" y="1512000"/>
            <a:ext cx="5944430" cy="5189945"/>
          </a:xfrm>
          <a:prstGeom prst="rect">
            <a:avLst/>
          </a:prstGeom>
          <a:noFill/>
        </p:spPr>
      </p:pic>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エクセルの起動</a:t>
            </a:r>
            <a:endParaRPr kumimoji="1" lang="ja-JP" altLang="en-US" dirty="0">
              <a:solidFill>
                <a:srgbClr val="99FF9F"/>
              </a:solidFill>
            </a:endParaRPr>
          </a:p>
        </p:txBody>
      </p:sp>
      <p:sp>
        <p:nvSpPr>
          <p:cNvPr id="7" name="円/楕円 6"/>
          <p:cNvSpPr/>
          <p:nvPr/>
        </p:nvSpPr>
        <p:spPr>
          <a:xfrm>
            <a:off x="1512000" y="6300000"/>
            <a:ext cx="574251" cy="487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Picture 3" descr="Z:\lecture\2016\computer\ppt\第2回資料\スタート２.PNG"/>
          <p:cNvPicPr>
            <a:picLocks noChangeAspect="1" noChangeArrowheads="1"/>
          </p:cNvPicPr>
          <p:nvPr/>
        </p:nvPicPr>
        <p:blipFill>
          <a:blip r:embed="rId3"/>
          <a:srcRect/>
          <a:stretch>
            <a:fillRect/>
          </a:stretch>
        </p:blipFill>
        <p:spPr bwMode="auto">
          <a:xfrm>
            <a:off x="1620000" y="1512000"/>
            <a:ext cx="5944430" cy="5189945"/>
          </a:xfrm>
          <a:prstGeom prst="rect">
            <a:avLst/>
          </a:prstGeom>
          <a:noFill/>
        </p:spPr>
      </p:pic>
      <p:sp>
        <p:nvSpPr>
          <p:cNvPr id="10" name="円/楕円 9"/>
          <p:cNvSpPr/>
          <p:nvPr/>
        </p:nvSpPr>
        <p:spPr>
          <a:xfrm>
            <a:off x="2358000" y="6084000"/>
            <a:ext cx="574251" cy="487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122" name="Picture 2" descr="Z:\lecture\2016\computer\ppt\第2回資料\エクセル１.PNG"/>
          <p:cNvPicPr>
            <a:picLocks noChangeAspect="1" noChangeArrowheads="1"/>
          </p:cNvPicPr>
          <p:nvPr/>
        </p:nvPicPr>
        <p:blipFill>
          <a:blip r:embed="rId4"/>
          <a:srcRect/>
          <a:stretch>
            <a:fillRect/>
          </a:stretch>
        </p:blipFill>
        <p:spPr bwMode="auto">
          <a:xfrm>
            <a:off x="1620000" y="1513197"/>
            <a:ext cx="5944430" cy="5189945"/>
          </a:xfrm>
          <a:prstGeom prst="rect">
            <a:avLst/>
          </a:prstGeom>
          <a:noFill/>
        </p:spPr>
      </p:pic>
      <p:sp>
        <p:nvSpPr>
          <p:cNvPr id="11" name="円/楕円 10"/>
          <p:cNvSpPr/>
          <p:nvPr/>
        </p:nvSpPr>
        <p:spPr>
          <a:xfrm>
            <a:off x="2358000" y="5312780"/>
            <a:ext cx="1995458" cy="6265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123" name="Picture 3" descr="Z:\lecture\2016\computer\ppt\第2回資料\エクセル２.PNG"/>
          <p:cNvPicPr>
            <a:picLocks noChangeAspect="1" noChangeArrowheads="1"/>
          </p:cNvPicPr>
          <p:nvPr/>
        </p:nvPicPr>
        <p:blipFill>
          <a:blip r:embed="rId5"/>
          <a:srcRect/>
          <a:stretch>
            <a:fillRect/>
          </a:stretch>
        </p:blipFill>
        <p:spPr bwMode="auto">
          <a:xfrm>
            <a:off x="1620000" y="1512000"/>
            <a:ext cx="5944430" cy="5189945"/>
          </a:xfrm>
          <a:prstGeom prst="rect">
            <a:avLst/>
          </a:prstGeom>
          <a:noFill/>
        </p:spPr>
      </p:pic>
      <p:sp>
        <p:nvSpPr>
          <p:cNvPr id="12" name="円/楕円 11"/>
          <p:cNvSpPr/>
          <p:nvPr/>
        </p:nvSpPr>
        <p:spPr>
          <a:xfrm>
            <a:off x="4135348" y="3780000"/>
            <a:ext cx="2369623" cy="226680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124" name="Picture 4" descr="Z:\lecture\2016\computer\ppt\第2回資料\エクセル３.PNG"/>
          <p:cNvPicPr>
            <a:picLocks noChangeAspect="1" noChangeArrowheads="1"/>
          </p:cNvPicPr>
          <p:nvPr/>
        </p:nvPicPr>
        <p:blipFill>
          <a:blip r:embed="rId6"/>
          <a:srcRect/>
          <a:stretch>
            <a:fillRect/>
          </a:stretch>
        </p:blipFill>
        <p:spPr bwMode="auto">
          <a:xfrm>
            <a:off x="1620000" y="1512000"/>
            <a:ext cx="5944430" cy="51899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3074"/>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123"/>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512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1"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24"/>
                                        </p:tgtEl>
                                        <p:attrNameLst>
                                          <p:attrName>style.visibility</p:attrName>
                                        </p:attrNameLst>
                                      </p:cBhvr>
                                      <p:to>
                                        <p:strVal val="visible"/>
                                      </p:to>
                                    </p:set>
                                  </p:childTnLst>
                                </p:cTn>
                              </p:par>
                              <p:par>
                                <p:cTn id="59" presetID="1" presetClass="exit"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コンピュータ基礎実験2009_p7d.pdf"/>
          <p:cNvPicPr>
            <a:picLocks noChangeAspect="1"/>
          </p:cNvPicPr>
          <p:nvPr/>
        </p:nvPicPr>
        <p:blipFill>
          <a:blip r:embed="rId2"/>
          <a:stretch>
            <a:fillRect/>
          </a:stretch>
        </p:blipFill>
        <p:spPr>
          <a:xfrm>
            <a:off x="172720" y="914400"/>
            <a:ext cx="8818880" cy="5138420"/>
          </a:xfrm>
          <a:prstGeom prst="rect">
            <a:avLst/>
          </a:prstGeom>
          <a:solidFill>
            <a:srgbClr val="FFFFFF"/>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lecture\2016\computer\ppt\第2回資料\エクセル画面.PNG"/>
          <p:cNvPicPr>
            <a:picLocks noChangeAspect="1" noChangeArrowheads="1"/>
          </p:cNvPicPr>
          <p:nvPr/>
        </p:nvPicPr>
        <p:blipFill>
          <a:blip r:embed="rId2"/>
          <a:srcRect/>
          <a:stretch>
            <a:fillRect/>
          </a:stretch>
        </p:blipFill>
        <p:spPr bwMode="auto">
          <a:xfrm>
            <a:off x="899592" y="1505888"/>
            <a:ext cx="7237411" cy="4947448"/>
          </a:xfrm>
          <a:prstGeom prst="rect">
            <a:avLst/>
          </a:prstGeom>
          <a:noFill/>
        </p:spPr>
      </p:pic>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エクセルの各部名称</a:t>
            </a:r>
            <a:endParaRPr kumimoji="1" lang="ja-JP" altLang="en-US" dirty="0">
              <a:solidFill>
                <a:srgbClr val="99FF9F"/>
              </a:solidFill>
            </a:endParaRPr>
          </a:p>
        </p:txBody>
      </p:sp>
      <p:sp>
        <p:nvSpPr>
          <p:cNvPr id="4" name="円/楕円 3"/>
          <p:cNvSpPr/>
          <p:nvPr/>
        </p:nvSpPr>
        <p:spPr>
          <a:xfrm>
            <a:off x="899592" y="2780928"/>
            <a:ext cx="7490470" cy="367240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　　　　　　　　　　　　　　　　　　　　　　　　　　　　　</a:t>
            </a:r>
          </a:p>
        </p:txBody>
      </p:sp>
      <p:sp>
        <p:nvSpPr>
          <p:cNvPr id="5" name="角丸四角形吹き出し 4"/>
          <p:cNvSpPr/>
          <p:nvPr/>
        </p:nvSpPr>
        <p:spPr>
          <a:xfrm>
            <a:off x="7355160" y="2420888"/>
            <a:ext cx="1331640" cy="720080"/>
          </a:xfrm>
          <a:prstGeom prst="wedgeRoundRectCallout">
            <a:avLst>
              <a:gd name="adj1" fmla="val -41207"/>
              <a:gd name="adj2" fmla="val 83432"/>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a:t>ワーク　　　　　　　　　　　　　　　　シート</a:t>
            </a:r>
          </a:p>
        </p:txBody>
      </p:sp>
      <p:sp>
        <p:nvSpPr>
          <p:cNvPr id="7" name="角丸四角形吹き出し 6"/>
          <p:cNvSpPr/>
          <p:nvPr/>
        </p:nvSpPr>
        <p:spPr>
          <a:xfrm>
            <a:off x="1403648" y="1700808"/>
            <a:ext cx="1331640" cy="720080"/>
          </a:xfrm>
          <a:prstGeom prst="wedgeRoundRectCallout">
            <a:avLst>
              <a:gd name="adj1" fmla="val 36840"/>
              <a:gd name="adj2" fmla="val 75430"/>
              <a:gd name="adj3" fmla="val 16667"/>
            </a:avLst>
          </a:prstGeom>
          <a:solidFill>
            <a:srgbClr val="00B0F0"/>
          </a:solidFill>
          <a:ln>
            <a:solidFill>
              <a:srgbClr val="00B0F0"/>
            </a:solidFill>
          </a:ln>
          <a:effectLst>
            <a:outerShdw blurRad="40000" dist="23000" dir="5400000" rotWithShape="0">
              <a:srgbClr val="00B0F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a:t>セル番号</a:t>
            </a:r>
            <a:endParaRPr lang="en-US" altLang="ja-JP" dirty="0"/>
          </a:p>
          <a:p>
            <a:pPr algn="ctr"/>
            <a:r>
              <a:rPr kumimoji="1" lang="ja-JP" altLang="en-US" dirty="0"/>
              <a:t>（</a:t>
            </a:r>
            <a:r>
              <a:rPr kumimoji="1" lang="en-US" altLang="ja-JP" dirty="0"/>
              <a:t>D4</a:t>
            </a:r>
            <a:r>
              <a:rPr kumimoji="1" lang="ja-JP" altLang="en-US" dirty="0"/>
              <a:t>）</a:t>
            </a:r>
          </a:p>
        </p:txBody>
      </p:sp>
      <p:sp>
        <p:nvSpPr>
          <p:cNvPr id="8" name="角丸四角形吹き出し 7"/>
          <p:cNvSpPr/>
          <p:nvPr/>
        </p:nvSpPr>
        <p:spPr>
          <a:xfrm>
            <a:off x="1403648" y="1700808"/>
            <a:ext cx="1331640" cy="720080"/>
          </a:xfrm>
          <a:prstGeom prst="wedgeRoundRectCallout">
            <a:avLst>
              <a:gd name="adj1" fmla="val -75163"/>
              <a:gd name="adj2" fmla="val 170533"/>
              <a:gd name="adj3" fmla="val 16667"/>
            </a:avLst>
          </a:prstGeom>
          <a:solidFill>
            <a:srgbClr val="00B0F0"/>
          </a:solidFill>
          <a:ln>
            <a:solidFill>
              <a:srgbClr val="00B0F0"/>
            </a:solidFill>
          </a:ln>
          <a:effectLst>
            <a:outerShdw blurRad="40000" dist="23000" dir="5400000" rotWithShape="0">
              <a:srgbClr val="00B0F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a:t>セル番号</a:t>
            </a:r>
            <a:endParaRPr lang="en-US" altLang="ja-JP" dirty="0"/>
          </a:p>
          <a:p>
            <a:pPr algn="ctr"/>
            <a:r>
              <a:rPr kumimoji="1" lang="ja-JP" altLang="en-US" dirty="0"/>
              <a:t>（</a:t>
            </a:r>
            <a:r>
              <a:rPr kumimoji="1" lang="en-US" altLang="ja-JP" dirty="0"/>
              <a:t>D4</a:t>
            </a:r>
            <a:r>
              <a:rPr kumimoji="1" lang="ja-JP" altLang="en-US" dirty="0"/>
              <a:t>）</a:t>
            </a:r>
          </a:p>
        </p:txBody>
      </p:sp>
      <p:sp>
        <p:nvSpPr>
          <p:cNvPr id="9" name="円/楕円 8"/>
          <p:cNvSpPr/>
          <p:nvPr/>
        </p:nvSpPr>
        <p:spPr>
          <a:xfrm>
            <a:off x="2152890" y="3140968"/>
            <a:ext cx="762925" cy="288032"/>
          </a:xfrm>
          <a:prstGeom prst="ellipse">
            <a:avLst/>
          </a:prstGeom>
          <a:noFill/>
          <a:ln w="5715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10" name="角丸四角形吹き出し 9"/>
          <p:cNvSpPr/>
          <p:nvPr/>
        </p:nvSpPr>
        <p:spPr>
          <a:xfrm>
            <a:off x="2915815" y="3808071"/>
            <a:ext cx="1331640" cy="720080"/>
          </a:xfrm>
          <a:prstGeom prst="wedgeRoundRectCallout">
            <a:avLst>
              <a:gd name="adj1" fmla="val -63090"/>
              <a:gd name="adj2" fmla="val -99372"/>
              <a:gd name="adj3" fmla="val 16667"/>
            </a:avLst>
          </a:prstGeom>
          <a:solidFill>
            <a:srgbClr val="00B0F0"/>
          </a:solidFill>
          <a:ln>
            <a:solidFill>
              <a:srgbClr val="00B0F0"/>
            </a:solidFill>
          </a:ln>
          <a:effectLst>
            <a:outerShdw blurRad="40000" dist="23000" dir="5400000" rotWithShape="0">
              <a:srgbClr val="00B0F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a:t>セル</a:t>
            </a:r>
            <a:endParaRPr kumimoji="1" lang="ja-JP" altLang="en-US" dirty="0"/>
          </a:p>
        </p:txBody>
      </p:sp>
      <p:sp>
        <p:nvSpPr>
          <p:cNvPr id="11" name="角丸四角形吹き出し 10"/>
          <p:cNvSpPr/>
          <p:nvPr/>
        </p:nvSpPr>
        <p:spPr>
          <a:xfrm>
            <a:off x="2069468" y="5009281"/>
            <a:ext cx="1331640" cy="720080"/>
          </a:xfrm>
          <a:prstGeom prst="wedgeRoundRectCallout">
            <a:avLst>
              <a:gd name="adj1" fmla="val -41207"/>
              <a:gd name="adj2" fmla="val 83432"/>
              <a:gd name="adj3" fmla="val 16667"/>
            </a:avLst>
          </a:prstGeom>
          <a:solidFill>
            <a:srgbClr val="00B050"/>
          </a:solidFill>
          <a:ln>
            <a:solidFill>
              <a:srgbClr val="00B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a:t>シートタブ</a:t>
            </a:r>
          </a:p>
        </p:txBody>
      </p:sp>
      <p:sp>
        <p:nvSpPr>
          <p:cNvPr id="12" name="円/楕円 11"/>
          <p:cNvSpPr/>
          <p:nvPr/>
        </p:nvSpPr>
        <p:spPr>
          <a:xfrm>
            <a:off x="1168237" y="5985746"/>
            <a:ext cx="1081758" cy="359732"/>
          </a:xfrm>
          <a:prstGeom prst="ellipse">
            <a:avLst/>
          </a:prstGeom>
          <a:noFill/>
          <a:ln w="5715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セルへの入力</a:t>
            </a:r>
            <a:endParaRPr kumimoji="1" lang="ja-JP" altLang="en-US" dirty="0">
              <a:solidFill>
                <a:srgbClr val="99FF9F"/>
              </a:solidFill>
            </a:endParaRPr>
          </a:p>
        </p:txBody>
      </p:sp>
      <p:sp>
        <p:nvSpPr>
          <p:cNvPr id="3" name="コンテンツ プレースホルダ 2"/>
          <p:cNvSpPr>
            <a:spLocks noGrp="1"/>
          </p:cNvSpPr>
          <p:nvPr>
            <p:ph idx="1"/>
          </p:nvPr>
        </p:nvSpPr>
        <p:spPr/>
        <p:txBody>
          <a:bodyPr>
            <a:normAutofit/>
          </a:bodyPr>
          <a:lstStyle/>
          <a:p>
            <a:pPr marL="514350" indent="-514350">
              <a:buFont typeface="+mj-lt"/>
              <a:buAutoNum type="arabicPeriod"/>
            </a:pPr>
            <a:r>
              <a:rPr lang="ja-JP" altLang="en-US" dirty="0"/>
              <a:t>入力したいセルを選択</a:t>
            </a:r>
            <a:endParaRPr lang="en-US" altLang="ja-JP" dirty="0"/>
          </a:p>
          <a:p>
            <a:pPr marL="914400" lvl="1" indent="-514350">
              <a:buFont typeface="Wingdings" pitchFamily="2" charset="2"/>
              <a:buChar char="Ø"/>
            </a:pPr>
            <a:r>
              <a:rPr lang="ja-JP" altLang="en-US" dirty="0"/>
              <a:t>セルにマウスポインタをあわせて「クリック」</a:t>
            </a:r>
            <a:endParaRPr lang="en-US" altLang="ja-JP" dirty="0"/>
          </a:p>
          <a:p>
            <a:pPr marL="514350" indent="-514350">
              <a:buFont typeface="+mj-lt"/>
              <a:buAutoNum type="arabicPeriod"/>
            </a:pPr>
            <a:r>
              <a:rPr lang="ja-JP" altLang="en-US" dirty="0"/>
              <a:t>項目名</a:t>
            </a:r>
            <a:r>
              <a:rPr lang="en-US" altLang="ja-JP" dirty="0"/>
              <a:t>or</a:t>
            </a:r>
            <a:r>
              <a:rPr lang="ja-JP" altLang="en-US" dirty="0"/>
              <a:t>数値</a:t>
            </a:r>
            <a:r>
              <a:rPr lang="en-US" altLang="ja-JP" dirty="0"/>
              <a:t>or</a:t>
            </a:r>
            <a:r>
              <a:rPr lang="ja-JP" altLang="en-US" dirty="0"/>
              <a:t>計算操作を入力＋リターン</a:t>
            </a:r>
            <a:endParaRPr lang="en-US" altLang="ja-JP" dirty="0"/>
          </a:p>
          <a:p>
            <a:pPr>
              <a:buFont typeface="Wingdings" pitchFamily="2" charset="2"/>
              <a:buChar char="Ø"/>
            </a:pPr>
            <a:endParaRPr lang="en-US" altLang="ja-JP" dirty="0"/>
          </a:p>
          <a:p>
            <a:pPr>
              <a:buFont typeface="Wingdings" pitchFamily="2" charset="2"/>
              <a:buChar char="Ø"/>
            </a:pPr>
            <a:r>
              <a:rPr lang="ja-JP" altLang="en-US" dirty="0"/>
              <a:t>修正は、セルを選択して入力しなおし</a:t>
            </a:r>
            <a:endParaRPr lang="en-US" altLang="ja-JP" dirty="0"/>
          </a:p>
          <a:p>
            <a:pPr>
              <a:buFont typeface="Wingdings" pitchFamily="2" charset="2"/>
              <a:buChar char="Ø"/>
            </a:pPr>
            <a:r>
              <a:rPr lang="ja-JP" altLang="en-US" dirty="0"/>
              <a:t>計算操作は半角英数字</a:t>
            </a:r>
            <a:endParaRPr lang="en-US" altLang="ja-JP" dirty="0"/>
          </a:p>
          <a:p>
            <a:pPr>
              <a:buFont typeface="Wingdings" pitchFamily="2" charset="2"/>
              <a:buChar char="Ø"/>
            </a:pPr>
            <a:r>
              <a:rPr lang="ja-JP" altLang="en-US" dirty="0"/>
              <a:t>計算操作は「</a:t>
            </a:r>
            <a:r>
              <a:rPr lang="en-US" altLang="ja-JP" dirty="0"/>
              <a:t>=</a:t>
            </a:r>
            <a:r>
              <a:rPr lang="ja-JP" altLang="en-US" dirty="0"/>
              <a:t>」から始まる</a:t>
            </a:r>
            <a:endParaRPr lang="en-US" altLang="ja-JP" dirty="0"/>
          </a:p>
          <a:p>
            <a:pPr>
              <a:buFont typeface="Wingdings" pitchFamily="2" charset="2"/>
              <a:buChar char="Ø"/>
            </a:pPr>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ノート</a:t>
            </a:r>
            <a:r>
              <a:rPr lang="en-US" altLang="ja-JP" dirty="0">
                <a:solidFill>
                  <a:srgbClr val="CCFFCC"/>
                </a:solidFill>
              </a:rPr>
              <a:t>PC</a:t>
            </a:r>
            <a:r>
              <a:rPr lang="ja-JP" altLang="en-US" dirty="0">
                <a:solidFill>
                  <a:srgbClr val="CCFFCC"/>
                </a:solidFill>
              </a:rPr>
              <a:t>の無線</a:t>
            </a:r>
            <a:r>
              <a:rPr lang="en-US" altLang="ja-JP" dirty="0">
                <a:solidFill>
                  <a:srgbClr val="CCFFCC"/>
                </a:solidFill>
              </a:rPr>
              <a:t>LAN</a:t>
            </a:r>
            <a:r>
              <a:rPr lang="ja-JP" altLang="en-US" dirty="0">
                <a:solidFill>
                  <a:srgbClr val="CCFFCC"/>
                </a:solidFill>
              </a:rPr>
              <a:t>接続</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8229600" cy="2525233"/>
          </a:xfrm>
        </p:spPr>
        <p:txBody>
          <a:bodyPr/>
          <a:lstStyle/>
          <a:p>
            <a:pPr marL="514350" indent="-514350">
              <a:buFont typeface="Wingdings" pitchFamily="2" charset="2"/>
              <a:buChar char="Ø"/>
            </a:pPr>
            <a:r>
              <a:rPr lang="ja-JP" altLang="en-US" dirty="0"/>
              <a:t>無線</a:t>
            </a:r>
            <a:r>
              <a:rPr lang="en-US" altLang="ja-JP" dirty="0"/>
              <a:t>LAN</a:t>
            </a:r>
            <a:r>
              <a:rPr lang="ja-JP" altLang="en-US" dirty="0"/>
              <a:t>接続に必要なもの：</a:t>
            </a:r>
            <a:endParaRPr lang="en-US" altLang="ja-JP" dirty="0"/>
          </a:p>
          <a:p>
            <a:pPr marL="914400" lvl="1" indent="-514350">
              <a:buFont typeface="Wingdings" pitchFamily="2" charset="2"/>
              <a:buChar char="Ø"/>
            </a:pPr>
            <a:r>
              <a:rPr lang="en-US" altLang="ja-JP" dirty="0"/>
              <a:t>TUAT-ID(8</a:t>
            </a:r>
            <a:r>
              <a:rPr lang="ja-JP" altLang="en-US" dirty="0"/>
              <a:t>文字</a:t>
            </a:r>
            <a:r>
              <a:rPr lang="en-US" altLang="ja-JP" dirty="0"/>
              <a:t>)</a:t>
            </a:r>
            <a:r>
              <a:rPr lang="ja-JP" altLang="en-US" dirty="0" err="1"/>
              <a:t>、</a:t>
            </a:r>
            <a:r>
              <a:rPr lang="ja-JP" altLang="en-US" dirty="0"/>
              <a:t>パスワード（下と共通）</a:t>
            </a:r>
            <a:endParaRPr lang="en-US" altLang="ja-JP" dirty="0"/>
          </a:p>
          <a:p>
            <a:pPr marL="514350" indent="-514350">
              <a:buFont typeface="Wingdings" pitchFamily="2" charset="2"/>
              <a:buChar char="Ø"/>
            </a:pPr>
            <a:r>
              <a:rPr kumimoji="1" lang="ja-JP" altLang="en-US" dirty="0"/>
              <a:t>授業の履修登録に必要なもの：</a:t>
            </a:r>
            <a:endParaRPr kumimoji="1" lang="en-US" altLang="ja-JP" dirty="0"/>
          </a:p>
          <a:p>
            <a:pPr marL="914400" lvl="1" indent="-514350">
              <a:buFont typeface="Wingdings" pitchFamily="2" charset="2"/>
              <a:buChar char="Ø"/>
            </a:pPr>
            <a:r>
              <a:rPr kumimoji="1" lang="en-US" altLang="ja-JP" dirty="0"/>
              <a:t>SPICA-ID</a:t>
            </a:r>
            <a:r>
              <a:rPr kumimoji="1" lang="ja-JP" altLang="en-US" dirty="0"/>
              <a:t>（</a:t>
            </a:r>
            <a:r>
              <a:rPr kumimoji="1" lang="en-US" altLang="ja-JP" dirty="0"/>
              <a:t>11</a:t>
            </a:r>
            <a:r>
              <a:rPr kumimoji="1" lang="ja-JP" altLang="en-US" dirty="0"/>
              <a:t>文字</a:t>
            </a:r>
            <a:r>
              <a:rPr lang="ja-JP" altLang="en-US" dirty="0"/>
              <a:t>）、パスワード（上と共通）</a:t>
            </a:r>
            <a:endParaRPr kumimoji="1" lang="ja-JP" altLang="en-US" dirty="0"/>
          </a:p>
        </p:txBody>
      </p:sp>
      <p:sp>
        <p:nvSpPr>
          <p:cNvPr id="14" name="テキスト ボックス 13"/>
          <p:cNvSpPr txBox="1"/>
          <p:nvPr/>
        </p:nvSpPr>
        <p:spPr>
          <a:xfrm>
            <a:off x="1328057" y="4125433"/>
            <a:ext cx="6129039" cy="1815882"/>
          </a:xfrm>
          <a:prstGeom prst="rect">
            <a:avLst/>
          </a:prstGeom>
          <a:solidFill>
            <a:schemeClr val="accent6">
              <a:lumMod val="20000"/>
              <a:lumOff val="80000"/>
            </a:schemeClr>
          </a:solidFill>
          <a:ln w="69850" cmpd="thickThin">
            <a:solidFill>
              <a:srgbClr val="00B050"/>
            </a:solidFill>
          </a:ln>
        </p:spPr>
        <p:txBody>
          <a:bodyPr wrap="square" rtlCol="0">
            <a:spAutoFit/>
          </a:bodyPr>
          <a:lstStyle/>
          <a:p>
            <a:pPr algn="just"/>
            <a:r>
              <a:rPr kumimoji="1" lang="ja-JP" altLang="en-US" sz="2800" dirty="0"/>
              <a:t>ブラウザを立ち上げて「ネットワークに接続していません」とでたら、大学の無線ネットワークにはつながっていないので「無線</a:t>
            </a:r>
            <a:r>
              <a:rPr kumimoji="1" lang="en-US" altLang="ja-JP" sz="2800" dirty="0"/>
              <a:t>LAN</a:t>
            </a:r>
            <a:r>
              <a:rPr kumimoji="1" lang="ja-JP" altLang="en-US" sz="2800" dirty="0"/>
              <a:t>接続」の設定</a:t>
            </a:r>
            <a:r>
              <a:rPr lang="ja-JP" altLang="en-US" sz="2800" dirty="0"/>
              <a:t>が必要です</a:t>
            </a:r>
            <a:endParaRPr kumimoji="1" lang="ja-JP" altLang="en-US" sz="2800" dirty="0"/>
          </a:p>
        </p:txBody>
      </p:sp>
    </p:spTree>
    <p:extLst>
      <p:ext uri="{BB962C8B-B14F-4D97-AF65-F5344CB8AC3E}">
        <p14:creationId xmlns:p14="http://schemas.microsoft.com/office/powerpoint/2010/main" val="6450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計算操作の代表例</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925144"/>
          </a:xfrm>
        </p:spPr>
        <p:txBody>
          <a:bodyPr>
            <a:normAutofit lnSpcReduction="10000"/>
          </a:bodyPr>
          <a:lstStyle/>
          <a:p>
            <a:pPr>
              <a:buFont typeface="Wingdings" pitchFamily="2" charset="2"/>
              <a:buChar char="Ø"/>
            </a:pPr>
            <a:r>
              <a:rPr lang="ja-JP" altLang="en-US" dirty="0"/>
              <a:t>四則演算</a:t>
            </a:r>
            <a:endParaRPr lang="en-US" altLang="ja-JP" dirty="0"/>
          </a:p>
          <a:p>
            <a:pPr lvl="2">
              <a:buFont typeface="Wingdings" pitchFamily="2" charset="2"/>
              <a:buChar char="Ø"/>
            </a:pPr>
            <a:r>
              <a:rPr lang="ja-JP" altLang="en-US" dirty="0"/>
              <a:t>「</a:t>
            </a:r>
            <a:r>
              <a:rPr lang="en-US" altLang="ja-JP" dirty="0"/>
              <a:t>+</a:t>
            </a:r>
            <a:r>
              <a:rPr lang="ja-JP" altLang="en-US" dirty="0"/>
              <a:t>」、「</a:t>
            </a:r>
            <a:r>
              <a:rPr lang="en-US" altLang="ja-JP" dirty="0"/>
              <a:t>-</a:t>
            </a:r>
            <a:r>
              <a:rPr lang="ja-JP" altLang="en-US" dirty="0"/>
              <a:t>」、「</a:t>
            </a:r>
            <a:r>
              <a:rPr lang="en-US" altLang="ja-JP" dirty="0"/>
              <a:t>/</a:t>
            </a:r>
            <a:r>
              <a:rPr lang="ja-JP" altLang="en-US" dirty="0"/>
              <a:t>」、「</a:t>
            </a:r>
            <a:r>
              <a:rPr lang="en-US" altLang="ja-JP" dirty="0"/>
              <a:t>*</a:t>
            </a:r>
            <a:r>
              <a:rPr lang="ja-JP" altLang="en-US" dirty="0"/>
              <a:t>」と順番のための括弧「</a:t>
            </a:r>
            <a:r>
              <a:rPr lang="en-US" altLang="ja-JP" dirty="0"/>
              <a:t>(</a:t>
            </a:r>
            <a:r>
              <a:rPr lang="ja-JP" altLang="en-US" dirty="0"/>
              <a:t>」、「</a:t>
            </a:r>
            <a:r>
              <a:rPr lang="en-US" altLang="ja-JP" dirty="0"/>
              <a:t>)</a:t>
            </a:r>
            <a:r>
              <a:rPr lang="ja-JP" altLang="en-US" dirty="0"/>
              <a:t>」</a:t>
            </a:r>
            <a:endParaRPr lang="en-US" altLang="ja-JP" dirty="0"/>
          </a:p>
          <a:p>
            <a:pPr>
              <a:buFont typeface="Wingdings" pitchFamily="2" charset="2"/>
              <a:buChar char="Ø"/>
            </a:pPr>
            <a:r>
              <a:rPr lang="ja-JP" altLang="en-US" dirty="0"/>
              <a:t>各種算術関数</a:t>
            </a:r>
            <a:endParaRPr lang="en-US" altLang="ja-JP" dirty="0"/>
          </a:p>
          <a:p>
            <a:pPr lvl="2">
              <a:buFont typeface="Wingdings" pitchFamily="2" charset="2"/>
              <a:buChar char="Ø"/>
            </a:pPr>
            <a:r>
              <a:rPr lang="ja-JP" altLang="en-US" dirty="0"/>
              <a:t>三角関数「</a:t>
            </a:r>
            <a:r>
              <a:rPr lang="en-US" altLang="ja-JP" dirty="0"/>
              <a:t>SIN()</a:t>
            </a:r>
            <a:r>
              <a:rPr lang="ja-JP" altLang="en-US" dirty="0"/>
              <a:t>」等</a:t>
            </a:r>
            <a:r>
              <a:rPr lang="en-US" altLang="ja-JP" dirty="0"/>
              <a:t>: </a:t>
            </a:r>
            <a:r>
              <a:rPr lang="ja-JP" altLang="en-US" dirty="0"/>
              <a:t>括弧の中には「数値」または「セル番号」が入ります</a:t>
            </a:r>
            <a:endParaRPr lang="en-US" altLang="ja-JP" dirty="0"/>
          </a:p>
          <a:p>
            <a:pPr lvl="2">
              <a:buFont typeface="Wingdings" pitchFamily="2" charset="2"/>
              <a:buChar char="Ø"/>
            </a:pPr>
            <a:r>
              <a:rPr lang="ja-JP" altLang="en-US" dirty="0"/>
              <a:t>総和関数「</a:t>
            </a:r>
            <a:r>
              <a:rPr lang="en-US" altLang="ja-JP" dirty="0"/>
              <a:t>SUM()</a:t>
            </a:r>
            <a:r>
              <a:rPr lang="ja-JP" altLang="en-US" dirty="0"/>
              <a:t>」等</a:t>
            </a:r>
            <a:r>
              <a:rPr lang="en-US" altLang="ja-JP" dirty="0"/>
              <a:t>: </a:t>
            </a:r>
            <a:r>
              <a:rPr lang="ja-JP" altLang="en-US" dirty="0"/>
              <a:t>括弧の中には「セル番号の範囲」が入ります。例 </a:t>
            </a:r>
            <a:r>
              <a:rPr lang="en-US" altLang="ja-JP" dirty="0"/>
              <a:t>=SUM(A2:A10)</a:t>
            </a:r>
          </a:p>
          <a:p>
            <a:pPr>
              <a:buFont typeface="Wingdings" pitchFamily="2" charset="2"/>
              <a:buChar char="Ø"/>
            </a:pPr>
            <a:r>
              <a:rPr lang="ja-JP" altLang="en-US" dirty="0"/>
              <a:t>各種統計関数</a:t>
            </a:r>
            <a:endParaRPr lang="en-US" altLang="ja-JP" dirty="0"/>
          </a:p>
          <a:p>
            <a:pPr lvl="2">
              <a:buFont typeface="Wingdings" pitchFamily="2" charset="2"/>
              <a:buChar char="Ø"/>
            </a:pPr>
            <a:r>
              <a:rPr lang="ja-JP" altLang="en-US" dirty="0"/>
              <a:t>平均値「</a:t>
            </a:r>
            <a:r>
              <a:rPr lang="en-US" altLang="ja-JP" dirty="0"/>
              <a:t>AVERAGE()</a:t>
            </a:r>
            <a:r>
              <a:rPr lang="ja-JP" altLang="en-US" dirty="0"/>
              <a:t>」等</a:t>
            </a:r>
            <a:endParaRPr lang="en-US" altLang="ja-JP" dirty="0"/>
          </a:p>
          <a:p>
            <a:pPr>
              <a:buFont typeface="Wingdings" pitchFamily="2" charset="2"/>
              <a:buChar char="Ø"/>
            </a:pPr>
            <a:r>
              <a:rPr lang="ja-JP" altLang="en-US" dirty="0"/>
              <a:t>条件判断の関数</a:t>
            </a:r>
            <a:endParaRPr lang="en-US" altLang="ja-JP" dirty="0"/>
          </a:p>
          <a:p>
            <a:pPr lvl="2">
              <a:buFont typeface="Wingdings" pitchFamily="2" charset="2"/>
              <a:buChar char="Ø"/>
            </a:pPr>
            <a:r>
              <a:rPr lang="ja-JP" altLang="en-US" dirty="0"/>
              <a:t>条件判定「</a:t>
            </a:r>
            <a:r>
              <a:rPr lang="en-US" altLang="ja-JP" dirty="0"/>
              <a:t>IF()</a:t>
            </a:r>
            <a:r>
              <a:rPr lang="ja-JP" altLang="en-US" dirty="0"/>
              <a:t>」等</a:t>
            </a:r>
            <a:endParaRPr lang="en-US" altLang="ja-JP" dirty="0"/>
          </a:p>
          <a:p>
            <a:pPr>
              <a:buNone/>
            </a:pPr>
            <a:endParaRPr lang="en-US" altLang="ja-JP" dirty="0"/>
          </a:p>
          <a:p>
            <a:pPr>
              <a:buFont typeface="Wingdings" pitchFamily="2" charset="2"/>
              <a:buChar char="Ø"/>
            </a:pPr>
            <a:endParaRPr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セル番号、範囲の入力</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925144"/>
          </a:xfrm>
        </p:spPr>
        <p:txBody>
          <a:bodyPr>
            <a:normAutofit/>
          </a:bodyPr>
          <a:lstStyle/>
          <a:p>
            <a:pPr>
              <a:buFont typeface="Wingdings" pitchFamily="2" charset="2"/>
              <a:buChar char="Ø"/>
            </a:pPr>
            <a:r>
              <a:rPr lang="ja-JP" altLang="en-US" dirty="0"/>
              <a:t>直接入力</a:t>
            </a:r>
            <a:endParaRPr lang="en-US" altLang="ja-JP" dirty="0"/>
          </a:p>
          <a:p>
            <a:pPr lvl="1">
              <a:buFont typeface="Wingdings" pitchFamily="2" charset="2"/>
              <a:buChar char="Ø"/>
            </a:pPr>
            <a:r>
              <a:rPr lang="ja-JP" altLang="en-US" dirty="0"/>
              <a:t>「</a:t>
            </a:r>
            <a:r>
              <a:rPr lang="en-US" altLang="ja-JP" dirty="0"/>
              <a:t>A3</a:t>
            </a:r>
            <a:r>
              <a:rPr lang="ja-JP" altLang="en-US" dirty="0"/>
              <a:t>」、「</a:t>
            </a:r>
            <a:r>
              <a:rPr lang="en-US" altLang="ja-JP" dirty="0"/>
              <a:t>A3:A10</a:t>
            </a:r>
            <a:r>
              <a:rPr lang="ja-JP" altLang="en-US" dirty="0"/>
              <a:t>」と直接キーボードから入力</a:t>
            </a:r>
            <a:endParaRPr lang="en-US" altLang="ja-JP" dirty="0"/>
          </a:p>
          <a:p>
            <a:pPr lvl="1">
              <a:buFont typeface="Wingdings" pitchFamily="2" charset="2"/>
              <a:buChar char="Ø"/>
            </a:pPr>
            <a:r>
              <a:rPr lang="ja-JP" altLang="en-US" dirty="0"/>
              <a:t>半角英数にする（忘れるな！）</a:t>
            </a:r>
            <a:endParaRPr lang="en-US" altLang="ja-JP" dirty="0"/>
          </a:p>
          <a:p>
            <a:pPr>
              <a:buFont typeface="Wingdings" pitchFamily="2" charset="2"/>
              <a:buChar char="Ø"/>
            </a:pPr>
            <a:r>
              <a:rPr lang="ja-JP" altLang="en-US" dirty="0"/>
              <a:t>マウス入力</a:t>
            </a:r>
            <a:endParaRPr lang="en-US" altLang="ja-JP" dirty="0"/>
          </a:p>
          <a:p>
            <a:pPr lvl="1">
              <a:buFont typeface="Wingdings" pitchFamily="2" charset="2"/>
              <a:buChar char="Ø"/>
            </a:pPr>
            <a:r>
              <a:rPr lang="ja-JP" altLang="en-US" dirty="0"/>
              <a:t>マウスで対象セルをクリック</a:t>
            </a:r>
            <a:endParaRPr lang="en-US" altLang="ja-JP" dirty="0"/>
          </a:p>
          <a:p>
            <a:pPr lvl="1">
              <a:buFont typeface="Wingdings" pitchFamily="2" charset="2"/>
              <a:buChar char="Ø"/>
            </a:pPr>
            <a:r>
              <a:rPr lang="ja-JP" altLang="en-US" dirty="0"/>
              <a:t>マウスで対象範囲をドラッグ</a:t>
            </a:r>
            <a:endParaRPr lang="en-US" altLang="ja-JP" dirty="0"/>
          </a:p>
          <a:p>
            <a:pPr>
              <a:buNone/>
            </a:pPr>
            <a:endParaRPr lang="en-US" altLang="ja-JP" dirty="0"/>
          </a:p>
          <a:p>
            <a:pPr>
              <a:buFont typeface="Wingdings" pitchFamily="2" charset="2"/>
              <a:buChar char="Ø"/>
            </a:pPr>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練習２：三角関数のグラフ作成</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925144"/>
          </a:xfrm>
        </p:spPr>
        <p:txBody>
          <a:bodyPr>
            <a:normAutofit/>
          </a:bodyPr>
          <a:lstStyle/>
          <a:p>
            <a:pPr>
              <a:buFont typeface="Wingdings" pitchFamily="2" charset="2"/>
              <a:buChar char="Ø"/>
            </a:pPr>
            <a:r>
              <a:rPr lang="ja-JP" altLang="en-US" dirty="0"/>
              <a:t>練習１の「ワード」の練習でつくった文書ファイルに、「三角関数」のグラフを貼り付けよう</a:t>
            </a:r>
            <a:endParaRPr lang="en-US" altLang="ja-JP" dirty="0"/>
          </a:p>
          <a:p>
            <a:pPr>
              <a:buFont typeface="Wingdings" pitchFamily="2" charset="2"/>
              <a:buChar char="Ø"/>
            </a:pPr>
            <a:endParaRPr lang="en-US" altLang="ja-JP" dirty="0"/>
          </a:p>
          <a:p>
            <a:pPr>
              <a:buFont typeface="Wingdings" pitchFamily="2" charset="2"/>
              <a:buChar char="Ø"/>
            </a:pPr>
            <a:r>
              <a:rPr lang="ja-JP" altLang="en-US" dirty="0"/>
              <a:t>グラフをエクセルで作成</a:t>
            </a:r>
            <a:endParaRPr lang="en-US" altLang="ja-JP" dirty="0"/>
          </a:p>
          <a:p>
            <a:pPr>
              <a:buNone/>
            </a:pPr>
            <a:endParaRPr lang="en-US" altLang="ja-JP" dirty="0"/>
          </a:p>
          <a:p>
            <a:pPr>
              <a:buFont typeface="Wingdings" pitchFamily="2" charset="2"/>
              <a:buChar char="Ø"/>
            </a:pPr>
            <a:endParaRPr lang="en-US" altLang="ja-JP"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練習：三角関数のグラフ作成</a:t>
            </a:r>
            <a:endParaRPr kumimoji="1" lang="ja-JP" altLang="en-US" dirty="0">
              <a:solidFill>
                <a:srgbClr val="99FF9F"/>
              </a:solidFill>
            </a:endParaRPr>
          </a:p>
        </p:txBody>
      </p:sp>
      <p:sp>
        <p:nvSpPr>
          <p:cNvPr id="3" name="コンテンツ プレースホルダ 2"/>
          <p:cNvSpPr>
            <a:spLocks noGrp="1"/>
          </p:cNvSpPr>
          <p:nvPr>
            <p:ph idx="4294967295"/>
          </p:nvPr>
        </p:nvSpPr>
        <p:spPr>
          <a:xfrm>
            <a:off x="0" y="1600200"/>
            <a:ext cx="8229600" cy="4924425"/>
          </a:xfrm>
        </p:spPr>
        <p:txBody>
          <a:bodyPr>
            <a:normAutofit/>
          </a:bodyPr>
          <a:lstStyle/>
          <a:p>
            <a:pPr>
              <a:buNone/>
            </a:pPr>
            <a:endParaRPr lang="en-US" altLang="ja-JP" dirty="0"/>
          </a:p>
          <a:p>
            <a:pPr>
              <a:buFont typeface="Wingdings" pitchFamily="2" charset="2"/>
              <a:buChar char="Ø"/>
            </a:pPr>
            <a:endParaRPr lang="en-US" altLang="ja-JP" dirty="0"/>
          </a:p>
        </p:txBody>
      </p:sp>
      <p:pic>
        <p:nvPicPr>
          <p:cNvPr id="5" name="図 4" descr="excel-SS.png"/>
          <p:cNvPicPr>
            <a:picLocks noChangeAspect="1"/>
          </p:cNvPicPr>
          <p:nvPr/>
        </p:nvPicPr>
        <p:blipFill>
          <a:blip r:embed="rId2"/>
          <a:stretch>
            <a:fillRect/>
          </a:stretch>
        </p:blipFill>
        <p:spPr>
          <a:xfrm>
            <a:off x="1232226" y="1498722"/>
            <a:ext cx="6796158" cy="52051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練習：三角関数のグラフ作成</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925144"/>
          </a:xfrm>
        </p:spPr>
        <p:txBody>
          <a:bodyPr>
            <a:normAutofit/>
          </a:bodyPr>
          <a:lstStyle/>
          <a:p>
            <a:pPr>
              <a:buFont typeface="Wingdings" pitchFamily="2" charset="2"/>
              <a:buChar char="Ø"/>
            </a:pPr>
            <a:r>
              <a:rPr lang="en-US" altLang="ja-JP" dirty="0"/>
              <a:t>X</a:t>
            </a:r>
            <a:r>
              <a:rPr lang="ja-JP" altLang="en-US" dirty="0"/>
              <a:t>として、</a:t>
            </a:r>
            <a:r>
              <a:rPr lang="en-US" altLang="ja-JP" dirty="0"/>
              <a:t>0</a:t>
            </a:r>
            <a:r>
              <a:rPr lang="ja-JP" altLang="en-US" dirty="0"/>
              <a:t>から</a:t>
            </a:r>
            <a:r>
              <a:rPr lang="en-US" altLang="ja-JP" dirty="0"/>
              <a:t>10</a:t>
            </a:r>
            <a:r>
              <a:rPr lang="ja-JP" altLang="en-US" dirty="0"/>
              <a:t>まで</a:t>
            </a:r>
            <a:r>
              <a:rPr lang="en-US" altLang="ja-JP" dirty="0"/>
              <a:t>0.2</a:t>
            </a:r>
            <a:r>
              <a:rPr lang="ja-JP" altLang="en-US" dirty="0"/>
              <a:t>刻みの数値をセル</a:t>
            </a:r>
            <a:r>
              <a:rPr lang="en-US" altLang="ja-JP" dirty="0"/>
              <a:t>A2</a:t>
            </a:r>
            <a:r>
              <a:rPr lang="ja-JP" altLang="en-US" dirty="0"/>
              <a:t>～</a:t>
            </a:r>
            <a:r>
              <a:rPr lang="en-US" altLang="ja-JP" dirty="0"/>
              <a:t>A52</a:t>
            </a:r>
            <a:r>
              <a:rPr lang="ja-JP" altLang="en-US" dirty="0"/>
              <a:t>に入力</a:t>
            </a:r>
            <a:endParaRPr lang="en-US" altLang="ja-JP" dirty="0"/>
          </a:p>
          <a:p>
            <a:pPr lvl="1">
              <a:buFont typeface="Wingdings" pitchFamily="2" charset="2"/>
              <a:buChar char="Ø"/>
            </a:pPr>
            <a:r>
              <a:rPr lang="ja-JP" altLang="en-US" dirty="0"/>
              <a:t>手入力は大変⇒以下の手順で省力化</a:t>
            </a:r>
            <a:endParaRPr lang="en-US" altLang="ja-JP" dirty="0"/>
          </a:p>
          <a:p>
            <a:pPr marL="1371600" lvl="2" indent="-457200">
              <a:buFont typeface="+mj-lt"/>
              <a:buAutoNum type="arabicPeriod"/>
            </a:pPr>
            <a:r>
              <a:rPr lang="en-US" altLang="ja-JP" dirty="0"/>
              <a:t>A2</a:t>
            </a:r>
            <a:r>
              <a:rPr lang="ja-JP" altLang="en-US" dirty="0"/>
              <a:t>セルに数値「</a:t>
            </a:r>
            <a:r>
              <a:rPr lang="en-US" altLang="ja-JP" dirty="0"/>
              <a:t>0</a:t>
            </a:r>
            <a:r>
              <a:rPr lang="ja-JP" altLang="en-US" dirty="0"/>
              <a:t>」を入力</a:t>
            </a:r>
            <a:endParaRPr lang="en-US" altLang="ja-JP" dirty="0"/>
          </a:p>
          <a:p>
            <a:pPr marL="1371600" lvl="2" indent="-457200">
              <a:buFont typeface="+mj-lt"/>
              <a:buAutoNum type="arabicPeriod"/>
            </a:pPr>
            <a:r>
              <a:rPr lang="en-US" altLang="ja-JP" dirty="0"/>
              <a:t>A3</a:t>
            </a:r>
            <a:r>
              <a:rPr lang="ja-JP" altLang="en-US" dirty="0"/>
              <a:t>セルに計算操作「</a:t>
            </a:r>
            <a:r>
              <a:rPr lang="en-US" altLang="ja-JP" dirty="0"/>
              <a:t>=A2+0.2</a:t>
            </a:r>
            <a:r>
              <a:rPr lang="ja-JP" altLang="en-US" dirty="0"/>
              <a:t>」を入力</a:t>
            </a:r>
            <a:endParaRPr lang="en-US" altLang="ja-JP" dirty="0"/>
          </a:p>
          <a:p>
            <a:pPr marL="1371600" lvl="2" indent="-457200">
              <a:buFont typeface="+mj-lt"/>
              <a:buAutoNum type="arabicPeriod"/>
            </a:pPr>
            <a:r>
              <a:rPr lang="en-US" altLang="ja-JP" dirty="0"/>
              <a:t>A4</a:t>
            </a:r>
            <a:r>
              <a:rPr lang="ja-JP" altLang="en-US" dirty="0"/>
              <a:t>～</a:t>
            </a:r>
            <a:r>
              <a:rPr lang="en-US" altLang="ja-JP" dirty="0"/>
              <a:t>A52</a:t>
            </a:r>
            <a:r>
              <a:rPr lang="ja-JP" altLang="en-US" dirty="0"/>
              <a:t>セルに</a:t>
            </a:r>
            <a:r>
              <a:rPr lang="en-US" altLang="ja-JP" dirty="0"/>
              <a:t>A3</a:t>
            </a:r>
            <a:r>
              <a:rPr lang="ja-JP" altLang="en-US" dirty="0"/>
              <a:t>セルの計算操作をコピー＆貼付</a:t>
            </a:r>
            <a:endParaRPr lang="en-US" altLang="ja-JP" dirty="0"/>
          </a:p>
          <a:p>
            <a:pPr>
              <a:buFont typeface="Wingdings" pitchFamily="2" charset="2"/>
              <a:buChar char="Ø"/>
            </a:pPr>
            <a:r>
              <a:rPr lang="en-US" altLang="ja-JP" dirty="0"/>
              <a:t>Y</a:t>
            </a:r>
            <a:r>
              <a:rPr lang="ja-JP" altLang="en-US" dirty="0"/>
              <a:t>として、セル</a:t>
            </a:r>
            <a:r>
              <a:rPr lang="en-US" altLang="ja-JP" dirty="0"/>
              <a:t>B2</a:t>
            </a:r>
            <a:r>
              <a:rPr lang="ja-JP" altLang="en-US" dirty="0"/>
              <a:t>～</a:t>
            </a:r>
            <a:r>
              <a:rPr lang="en-US" altLang="ja-JP" dirty="0"/>
              <a:t>B52</a:t>
            </a:r>
            <a:r>
              <a:rPr lang="ja-JP" altLang="en-US" dirty="0"/>
              <a:t>に「</a:t>
            </a:r>
            <a:r>
              <a:rPr lang="en-US" altLang="ja-JP" dirty="0"/>
              <a:t>=COS(x)</a:t>
            </a:r>
            <a:r>
              <a:rPr lang="ja-JP" altLang="en-US" dirty="0"/>
              <a:t>」の計算操作を入力</a:t>
            </a:r>
            <a:endParaRPr lang="en-US" altLang="ja-JP" dirty="0"/>
          </a:p>
          <a:p>
            <a:pPr marL="1371600" lvl="2" indent="-457200">
              <a:buFont typeface="+mj-lt"/>
              <a:buAutoNum type="arabicPeriod"/>
            </a:pPr>
            <a:r>
              <a:rPr lang="en-US" altLang="ja-JP" dirty="0"/>
              <a:t>B2</a:t>
            </a:r>
            <a:r>
              <a:rPr lang="ja-JP" altLang="en-US" dirty="0"/>
              <a:t>セルに計算操作「</a:t>
            </a:r>
            <a:r>
              <a:rPr lang="en-US" altLang="ja-JP" dirty="0"/>
              <a:t>=COS(A2)</a:t>
            </a:r>
            <a:r>
              <a:rPr lang="ja-JP" altLang="en-US" dirty="0"/>
              <a:t>」を入力</a:t>
            </a:r>
            <a:endParaRPr lang="en-US" altLang="ja-JP" dirty="0"/>
          </a:p>
          <a:p>
            <a:pPr marL="1371600" lvl="2" indent="-457200">
              <a:buFont typeface="+mj-lt"/>
              <a:buAutoNum type="arabicPeriod"/>
            </a:pPr>
            <a:r>
              <a:rPr lang="en-US" altLang="ja-JP" dirty="0"/>
              <a:t>B3</a:t>
            </a:r>
            <a:r>
              <a:rPr lang="ja-JP" altLang="en-US" dirty="0"/>
              <a:t>～</a:t>
            </a:r>
            <a:r>
              <a:rPr lang="en-US" altLang="ja-JP" dirty="0"/>
              <a:t>B52</a:t>
            </a:r>
            <a:r>
              <a:rPr lang="ja-JP" altLang="en-US" dirty="0"/>
              <a:t>セルに</a:t>
            </a:r>
            <a:r>
              <a:rPr lang="en-US" altLang="ja-JP" dirty="0"/>
              <a:t>B2</a:t>
            </a:r>
            <a:r>
              <a:rPr lang="ja-JP" altLang="en-US" dirty="0"/>
              <a:t>セルの計算操作をコピー＆貼付</a:t>
            </a:r>
            <a:endParaRPr lang="en-US" altLang="ja-JP" dirty="0"/>
          </a:p>
          <a:p>
            <a:pPr>
              <a:buNone/>
            </a:pPr>
            <a:endParaRPr lang="en-US" altLang="ja-JP" dirty="0"/>
          </a:p>
          <a:p>
            <a:pPr>
              <a:buFont typeface="Wingdings" pitchFamily="2" charset="2"/>
              <a:buChar char="Ø"/>
            </a:pP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練習：三角関数のグラフ作成</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925144"/>
          </a:xfrm>
        </p:spPr>
        <p:txBody>
          <a:bodyPr>
            <a:normAutofit lnSpcReduction="10000"/>
          </a:bodyPr>
          <a:lstStyle/>
          <a:p>
            <a:pPr>
              <a:buFont typeface="Wingdings" pitchFamily="2" charset="2"/>
              <a:buChar char="Ø"/>
            </a:pPr>
            <a:r>
              <a:rPr lang="en-US" altLang="ja-JP" dirty="0" err="1"/>
              <a:t>x,y</a:t>
            </a:r>
            <a:r>
              <a:rPr lang="ja-JP" altLang="en-US" dirty="0"/>
              <a:t>の内容をグラフに変換</a:t>
            </a:r>
            <a:endParaRPr lang="en-US" altLang="ja-JP" dirty="0"/>
          </a:p>
          <a:p>
            <a:pPr lvl="1">
              <a:buFont typeface="Wingdings" pitchFamily="2" charset="2"/>
              <a:buChar char="Ø"/>
            </a:pPr>
            <a:r>
              <a:rPr lang="en-US" altLang="ja-JP" dirty="0" err="1"/>
              <a:t>x,y</a:t>
            </a:r>
            <a:r>
              <a:rPr lang="ja-JP" altLang="en-US" dirty="0"/>
              <a:t>の範囲</a:t>
            </a:r>
            <a:r>
              <a:rPr lang="en-US" altLang="ja-JP" dirty="0"/>
              <a:t>(A2</a:t>
            </a:r>
            <a:r>
              <a:rPr lang="ja-JP" altLang="en-US" dirty="0"/>
              <a:t>～</a:t>
            </a:r>
            <a:r>
              <a:rPr lang="en-US" altLang="ja-JP" dirty="0"/>
              <a:t>A52</a:t>
            </a:r>
            <a:r>
              <a:rPr lang="ja-JP" altLang="en-US" dirty="0" err="1"/>
              <a:t>、</a:t>
            </a:r>
            <a:r>
              <a:rPr lang="en-US" altLang="ja-JP" dirty="0"/>
              <a:t>B2</a:t>
            </a:r>
            <a:r>
              <a:rPr lang="ja-JP" altLang="en-US" dirty="0"/>
              <a:t>～</a:t>
            </a:r>
            <a:r>
              <a:rPr lang="en-US" altLang="ja-JP" dirty="0"/>
              <a:t>B52)</a:t>
            </a:r>
            <a:r>
              <a:rPr lang="ja-JP" altLang="en-US" dirty="0"/>
              <a:t>をドラッグで選択</a:t>
            </a:r>
            <a:endParaRPr lang="en-US" altLang="ja-JP" dirty="0"/>
          </a:p>
          <a:p>
            <a:pPr lvl="1">
              <a:buFont typeface="Wingdings" pitchFamily="2" charset="2"/>
              <a:buChar char="Ø"/>
            </a:pPr>
            <a:r>
              <a:rPr lang="ja-JP" altLang="en-US" dirty="0"/>
              <a:t>「挿入」⇒「散布図」⇒「散布図（直線）」</a:t>
            </a:r>
            <a:endParaRPr lang="en-US" altLang="ja-JP" dirty="0"/>
          </a:p>
          <a:p>
            <a:pPr>
              <a:buFont typeface="Wingdings" pitchFamily="2" charset="2"/>
              <a:buChar char="Ø"/>
            </a:pPr>
            <a:r>
              <a:rPr lang="ja-JP" altLang="en-US" dirty="0"/>
              <a:t>できたグラフを色々調整</a:t>
            </a:r>
            <a:endParaRPr lang="en-US" altLang="ja-JP" dirty="0"/>
          </a:p>
          <a:p>
            <a:pPr lvl="1">
              <a:buFont typeface="Wingdings" pitchFamily="2" charset="2"/>
              <a:buChar char="Ø"/>
            </a:pPr>
            <a:r>
              <a:rPr lang="ja-JP" altLang="en-US" dirty="0"/>
              <a:t>色々なところで「右クリック」してみてください</a:t>
            </a:r>
            <a:endParaRPr lang="en-US" altLang="ja-JP" dirty="0"/>
          </a:p>
          <a:p>
            <a:pPr>
              <a:buFont typeface="Wingdings" pitchFamily="2" charset="2"/>
              <a:buChar char="Ø"/>
            </a:pPr>
            <a:r>
              <a:rPr lang="ja-JP" altLang="en-US" dirty="0"/>
              <a:t>完成したグラフを「クリック」で選択</a:t>
            </a:r>
            <a:endParaRPr lang="en-US" altLang="ja-JP" dirty="0"/>
          </a:p>
          <a:p>
            <a:pPr>
              <a:buFont typeface="Wingdings" pitchFamily="2" charset="2"/>
              <a:buChar char="Ø"/>
            </a:pPr>
            <a:r>
              <a:rPr lang="ja-JP" altLang="en-US" dirty="0"/>
              <a:t>右クリックで「コピー」</a:t>
            </a:r>
            <a:endParaRPr lang="en-US" altLang="ja-JP" dirty="0"/>
          </a:p>
          <a:p>
            <a:pPr>
              <a:buFont typeface="Wingdings" pitchFamily="2" charset="2"/>
              <a:buChar char="Ø"/>
            </a:pPr>
            <a:r>
              <a:rPr lang="ja-JP" altLang="en-US" dirty="0"/>
              <a:t>先ほど作成したワードファイルを開いて右クリックから「貼り付け」</a:t>
            </a:r>
            <a:endParaRPr lang="en-US" altLang="ja-JP" dirty="0"/>
          </a:p>
          <a:p>
            <a:pPr>
              <a:buFont typeface="Wingdings" pitchFamily="2" charset="2"/>
              <a:buChar char="Ø"/>
            </a:pPr>
            <a:endParaRPr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練習：三角関数のグラフ作成</a:t>
            </a:r>
            <a:endParaRPr kumimoji="1" lang="ja-JP" altLang="en-US" dirty="0">
              <a:solidFill>
                <a:srgbClr val="99FF9F"/>
              </a:solidFill>
            </a:endParaRPr>
          </a:p>
        </p:txBody>
      </p:sp>
      <p:pic>
        <p:nvPicPr>
          <p:cNvPr id="6146" name="Picture 2" descr="Z:\lecture\2016\computer\ppt\第2回資料\cos1.PNG"/>
          <p:cNvPicPr>
            <a:picLocks noChangeAspect="1" noChangeArrowheads="1"/>
          </p:cNvPicPr>
          <p:nvPr/>
        </p:nvPicPr>
        <p:blipFill>
          <a:blip r:embed="rId2"/>
          <a:srcRect/>
          <a:stretch>
            <a:fillRect/>
          </a:stretch>
        </p:blipFill>
        <p:spPr bwMode="auto">
          <a:xfrm>
            <a:off x="1080000" y="1512000"/>
            <a:ext cx="6965653" cy="5205187"/>
          </a:xfrm>
          <a:prstGeom prst="rect">
            <a:avLst/>
          </a:prstGeom>
          <a:noFill/>
        </p:spPr>
      </p:pic>
      <p:sp>
        <p:nvSpPr>
          <p:cNvPr id="6" name="円/楕円 5"/>
          <p:cNvSpPr/>
          <p:nvPr/>
        </p:nvSpPr>
        <p:spPr>
          <a:xfrm>
            <a:off x="1080001" y="3298785"/>
            <a:ext cx="968718" cy="49863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7" name="角丸四角形吹き出し 6"/>
          <p:cNvSpPr/>
          <p:nvPr/>
        </p:nvSpPr>
        <p:spPr>
          <a:xfrm>
            <a:off x="2335196" y="2280213"/>
            <a:ext cx="1656184" cy="864096"/>
          </a:xfrm>
          <a:prstGeom prst="wedgeRoundRectCallout">
            <a:avLst>
              <a:gd name="adj1" fmla="val -68431"/>
              <a:gd name="adj2" fmla="val 8556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a:t>
            </a:r>
            <a:r>
              <a:rPr lang="en-US" altLang="ja-JP" dirty="0"/>
              <a:t>0</a:t>
            </a:r>
            <a:r>
              <a:rPr lang="ja-JP" altLang="en-US" dirty="0"/>
              <a:t>」を入力</a:t>
            </a:r>
            <a:endParaRPr kumimoji="1" lang="ja-JP" altLang="en-US" dirty="0"/>
          </a:p>
        </p:txBody>
      </p:sp>
      <p:pic>
        <p:nvPicPr>
          <p:cNvPr id="6147" name="Picture 3" descr="Z:\lecture\2016\computer\ppt\第2回資料\cos2.PNG"/>
          <p:cNvPicPr>
            <a:picLocks noChangeAspect="1" noChangeArrowheads="1"/>
          </p:cNvPicPr>
          <p:nvPr/>
        </p:nvPicPr>
        <p:blipFill>
          <a:blip r:embed="rId3"/>
          <a:srcRect/>
          <a:stretch>
            <a:fillRect/>
          </a:stretch>
        </p:blipFill>
        <p:spPr bwMode="auto">
          <a:xfrm>
            <a:off x="1080001" y="1512000"/>
            <a:ext cx="6965653" cy="5205187"/>
          </a:xfrm>
          <a:prstGeom prst="rect">
            <a:avLst/>
          </a:prstGeom>
          <a:noFill/>
        </p:spPr>
      </p:pic>
      <p:sp>
        <p:nvSpPr>
          <p:cNvPr id="9" name="円/楕円 8"/>
          <p:cNvSpPr/>
          <p:nvPr/>
        </p:nvSpPr>
        <p:spPr>
          <a:xfrm>
            <a:off x="1080000" y="3456000"/>
            <a:ext cx="968718" cy="49863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10" name="円/楕円 9"/>
          <p:cNvSpPr/>
          <p:nvPr/>
        </p:nvSpPr>
        <p:spPr>
          <a:xfrm>
            <a:off x="2829707" y="2645679"/>
            <a:ext cx="968718" cy="49863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11" name="角丸四角形吹き出し 10"/>
          <p:cNvSpPr/>
          <p:nvPr/>
        </p:nvSpPr>
        <p:spPr>
          <a:xfrm>
            <a:off x="2587953" y="3614682"/>
            <a:ext cx="1403427" cy="864096"/>
          </a:xfrm>
          <a:prstGeom prst="wedgeRoundRectCallout">
            <a:avLst>
              <a:gd name="adj1" fmla="val 5796"/>
              <a:gd name="adj2" fmla="val -10464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a:t>
            </a:r>
            <a:r>
              <a:rPr lang="en-US" altLang="ja-JP" dirty="0"/>
              <a:t>=A2+0.2</a:t>
            </a:r>
            <a:r>
              <a:rPr lang="ja-JP" altLang="en-US" dirty="0"/>
              <a:t>」を入力</a:t>
            </a:r>
            <a:endParaRPr kumimoji="1" lang="ja-JP" altLang="en-US" dirty="0"/>
          </a:p>
        </p:txBody>
      </p:sp>
      <p:sp>
        <p:nvSpPr>
          <p:cNvPr id="12" name="角丸四角形吹き出し 11"/>
          <p:cNvSpPr/>
          <p:nvPr/>
        </p:nvSpPr>
        <p:spPr>
          <a:xfrm>
            <a:off x="2587953" y="3614682"/>
            <a:ext cx="1403427" cy="864096"/>
          </a:xfrm>
          <a:prstGeom prst="wedgeRoundRectCallout">
            <a:avLst>
              <a:gd name="adj1" fmla="val -84926"/>
              <a:gd name="adj2" fmla="val -3231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a:t>
            </a:r>
            <a:r>
              <a:rPr lang="en-US" altLang="ja-JP" dirty="0"/>
              <a:t>=A2+0.2</a:t>
            </a:r>
            <a:r>
              <a:rPr lang="ja-JP" altLang="en-US" dirty="0"/>
              <a:t>」を入力</a:t>
            </a:r>
            <a:endParaRPr kumimoji="1" lang="ja-JP" altLang="en-US" dirty="0"/>
          </a:p>
        </p:txBody>
      </p:sp>
      <p:pic>
        <p:nvPicPr>
          <p:cNvPr id="6148" name="Picture 4" descr="Z:\lecture\2016\computer\ppt\第2回資料\cos3.PNG"/>
          <p:cNvPicPr>
            <a:picLocks noChangeAspect="1" noChangeArrowheads="1"/>
          </p:cNvPicPr>
          <p:nvPr/>
        </p:nvPicPr>
        <p:blipFill>
          <a:blip r:embed="rId4"/>
          <a:srcRect/>
          <a:stretch>
            <a:fillRect/>
          </a:stretch>
        </p:blipFill>
        <p:spPr bwMode="auto">
          <a:xfrm>
            <a:off x="1080001" y="1512000"/>
            <a:ext cx="6965653" cy="5205187"/>
          </a:xfrm>
          <a:prstGeom prst="rect">
            <a:avLst/>
          </a:prstGeom>
          <a:noFill/>
        </p:spPr>
      </p:pic>
      <p:sp>
        <p:nvSpPr>
          <p:cNvPr id="14" name="角丸四角形吹き出し 13"/>
          <p:cNvSpPr/>
          <p:nvPr/>
        </p:nvSpPr>
        <p:spPr>
          <a:xfrm>
            <a:off x="2740353" y="3767082"/>
            <a:ext cx="1796923" cy="864096"/>
          </a:xfrm>
          <a:prstGeom prst="wedgeRoundRectCallout">
            <a:avLst>
              <a:gd name="adj1" fmla="val -99741"/>
              <a:gd name="adj2" fmla="val 1858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a:t>
            </a:r>
            <a:r>
              <a:rPr lang="en-US" altLang="ja-JP" dirty="0"/>
              <a:t>A3</a:t>
            </a:r>
            <a:r>
              <a:rPr lang="ja-JP" altLang="en-US" dirty="0"/>
              <a:t>」をコピー＆貼り付け</a:t>
            </a:r>
            <a:endParaRPr kumimoji="1" lang="ja-JP" altLang="en-US" dirty="0"/>
          </a:p>
        </p:txBody>
      </p:sp>
      <p:pic>
        <p:nvPicPr>
          <p:cNvPr id="6149" name="Picture 5" descr="Z:\lecture\2016\computer\ppt\第2回資料\cos4.PNG"/>
          <p:cNvPicPr>
            <a:picLocks noChangeAspect="1" noChangeArrowheads="1"/>
          </p:cNvPicPr>
          <p:nvPr/>
        </p:nvPicPr>
        <p:blipFill>
          <a:blip r:embed="rId5"/>
          <a:srcRect/>
          <a:stretch>
            <a:fillRect/>
          </a:stretch>
        </p:blipFill>
        <p:spPr bwMode="auto">
          <a:xfrm>
            <a:off x="1080001" y="1512000"/>
            <a:ext cx="6965653" cy="5205187"/>
          </a:xfrm>
          <a:prstGeom prst="rect">
            <a:avLst/>
          </a:prstGeom>
          <a:noFill/>
        </p:spPr>
      </p:pic>
      <p:sp>
        <p:nvSpPr>
          <p:cNvPr id="16" name="円/楕円 15"/>
          <p:cNvSpPr/>
          <p:nvPr/>
        </p:nvSpPr>
        <p:spPr>
          <a:xfrm>
            <a:off x="1616671" y="3294000"/>
            <a:ext cx="971282" cy="48039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17" name="円/楕円 16"/>
          <p:cNvSpPr/>
          <p:nvPr/>
        </p:nvSpPr>
        <p:spPr>
          <a:xfrm>
            <a:off x="2827143" y="2628000"/>
            <a:ext cx="971282" cy="48039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18" name="角丸四角形吹き出し 17"/>
          <p:cNvSpPr/>
          <p:nvPr/>
        </p:nvSpPr>
        <p:spPr>
          <a:xfrm>
            <a:off x="3295497" y="3614682"/>
            <a:ext cx="1391766" cy="864096"/>
          </a:xfrm>
          <a:prstGeom prst="wedgeRoundRectCallout">
            <a:avLst>
              <a:gd name="adj1" fmla="val -98078"/>
              <a:gd name="adj2" fmla="val -5240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a:t>
            </a:r>
            <a:r>
              <a:rPr lang="en-US" altLang="ja-JP" dirty="0"/>
              <a:t>=</a:t>
            </a:r>
            <a:r>
              <a:rPr lang="en-US" altLang="ja-JP" dirty="0" err="1"/>
              <a:t>cos</a:t>
            </a:r>
            <a:r>
              <a:rPr lang="en-US" altLang="ja-JP" dirty="0"/>
              <a:t>(A2)</a:t>
            </a:r>
            <a:r>
              <a:rPr lang="ja-JP" altLang="en-US" dirty="0"/>
              <a:t>」を入力</a:t>
            </a:r>
            <a:endParaRPr kumimoji="1" lang="ja-JP" altLang="en-US" dirty="0"/>
          </a:p>
        </p:txBody>
      </p:sp>
      <p:sp>
        <p:nvSpPr>
          <p:cNvPr id="19" name="角丸四角形吹き出し 18"/>
          <p:cNvSpPr/>
          <p:nvPr/>
        </p:nvSpPr>
        <p:spPr>
          <a:xfrm>
            <a:off x="3295497" y="3614682"/>
            <a:ext cx="1391766" cy="864096"/>
          </a:xfrm>
          <a:prstGeom prst="wedgeRoundRectCallout">
            <a:avLst>
              <a:gd name="adj1" fmla="val -35704"/>
              <a:gd name="adj2" fmla="val -10197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a:t>
            </a:r>
            <a:r>
              <a:rPr lang="en-US" altLang="ja-JP" dirty="0"/>
              <a:t>=</a:t>
            </a:r>
            <a:r>
              <a:rPr lang="en-US" altLang="ja-JP" dirty="0" err="1"/>
              <a:t>cos</a:t>
            </a:r>
            <a:r>
              <a:rPr lang="en-US" altLang="ja-JP" dirty="0"/>
              <a:t>(A2)</a:t>
            </a:r>
            <a:r>
              <a:rPr lang="ja-JP" altLang="en-US" dirty="0"/>
              <a:t>」を入力</a:t>
            </a:r>
            <a:endParaRPr kumimoji="1" lang="ja-JP" altLang="en-US" dirty="0"/>
          </a:p>
        </p:txBody>
      </p:sp>
      <p:pic>
        <p:nvPicPr>
          <p:cNvPr id="6151" name="Picture 7" descr="Z:\lecture\2016\computer\ppt\第2回資料\cos5.PNG"/>
          <p:cNvPicPr>
            <a:picLocks noChangeAspect="1" noChangeArrowheads="1"/>
          </p:cNvPicPr>
          <p:nvPr/>
        </p:nvPicPr>
        <p:blipFill>
          <a:blip r:embed="rId6"/>
          <a:srcRect/>
          <a:stretch>
            <a:fillRect/>
          </a:stretch>
        </p:blipFill>
        <p:spPr bwMode="auto">
          <a:xfrm>
            <a:off x="1080001" y="1512000"/>
            <a:ext cx="6973274" cy="5205187"/>
          </a:xfrm>
          <a:prstGeom prst="rect">
            <a:avLst/>
          </a:prstGeom>
          <a:noFill/>
        </p:spPr>
      </p:pic>
      <p:sp>
        <p:nvSpPr>
          <p:cNvPr id="21" name="角丸四角形吹き出し 20"/>
          <p:cNvSpPr/>
          <p:nvPr/>
        </p:nvSpPr>
        <p:spPr>
          <a:xfrm>
            <a:off x="2881092" y="4199130"/>
            <a:ext cx="1656184" cy="864096"/>
          </a:xfrm>
          <a:prstGeom prst="wedgeRoundRectCallout">
            <a:avLst>
              <a:gd name="adj1" fmla="val -81337"/>
              <a:gd name="adj2" fmla="val -239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a:t>
            </a:r>
            <a:r>
              <a:rPr lang="en-US" altLang="ja-JP" dirty="0"/>
              <a:t>B2</a:t>
            </a:r>
            <a:r>
              <a:rPr lang="ja-JP" altLang="en-US" dirty="0"/>
              <a:t>」をコピー</a:t>
            </a:r>
            <a:r>
              <a:rPr lang="en-US" altLang="ja-JP" dirty="0"/>
              <a:t>&amp;</a:t>
            </a:r>
            <a:r>
              <a:rPr lang="ja-JP" altLang="en-US" dirty="0"/>
              <a:t>貼り付け</a:t>
            </a:r>
            <a:endParaRPr kumimoji="1" lang="ja-JP" altLang="en-US" dirty="0"/>
          </a:p>
        </p:txBody>
      </p:sp>
      <p:pic>
        <p:nvPicPr>
          <p:cNvPr id="6152" name="Picture 8" descr="Z:\lecture\2016\computer\ppt\第2回資料\cos6.PNG"/>
          <p:cNvPicPr>
            <a:picLocks noChangeAspect="1" noChangeArrowheads="1"/>
          </p:cNvPicPr>
          <p:nvPr/>
        </p:nvPicPr>
        <p:blipFill>
          <a:blip r:embed="rId7"/>
          <a:srcRect/>
          <a:stretch>
            <a:fillRect/>
          </a:stretch>
        </p:blipFill>
        <p:spPr bwMode="auto">
          <a:xfrm>
            <a:off x="1087622" y="1512000"/>
            <a:ext cx="6965653" cy="5205187"/>
          </a:xfrm>
          <a:prstGeom prst="rect">
            <a:avLst/>
          </a:prstGeom>
          <a:noFill/>
        </p:spPr>
      </p:pic>
      <p:sp>
        <p:nvSpPr>
          <p:cNvPr id="24" name="角丸四角形吹き出し 23"/>
          <p:cNvSpPr/>
          <p:nvPr/>
        </p:nvSpPr>
        <p:spPr>
          <a:xfrm>
            <a:off x="2881092" y="4199130"/>
            <a:ext cx="1299022" cy="864096"/>
          </a:xfrm>
          <a:prstGeom prst="wedgeRoundRectCallout">
            <a:avLst>
              <a:gd name="adj1" fmla="val -81337"/>
              <a:gd name="adj2" fmla="val -239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a:t>
            </a:r>
            <a:r>
              <a:rPr lang="en-US" altLang="ja-JP" dirty="0"/>
              <a:t>x</a:t>
            </a:r>
            <a:r>
              <a:rPr lang="ja-JP" altLang="en-US" dirty="0"/>
              <a:t>」</a:t>
            </a:r>
            <a:r>
              <a:rPr lang="en-US" altLang="ja-JP" dirty="0"/>
              <a:t>, </a:t>
            </a:r>
            <a:r>
              <a:rPr lang="ja-JP" altLang="en-US" dirty="0"/>
              <a:t>「</a:t>
            </a:r>
            <a:r>
              <a:rPr lang="en-US" altLang="ja-JP" dirty="0"/>
              <a:t>y</a:t>
            </a:r>
            <a:r>
              <a:rPr lang="ja-JP" altLang="en-US" dirty="0"/>
              <a:t>」を選択</a:t>
            </a:r>
            <a:endParaRPr kumimoji="1" lang="ja-JP" altLang="en-US" dirty="0"/>
          </a:p>
        </p:txBody>
      </p:sp>
      <p:pic>
        <p:nvPicPr>
          <p:cNvPr id="6153" name="Picture 9" descr="Z:\lecture\2016\computer\ppt\第2回資料\cos７.PNG"/>
          <p:cNvPicPr>
            <a:picLocks noChangeAspect="1" noChangeArrowheads="1"/>
          </p:cNvPicPr>
          <p:nvPr/>
        </p:nvPicPr>
        <p:blipFill>
          <a:blip r:embed="rId8"/>
          <a:srcRect/>
          <a:stretch>
            <a:fillRect/>
          </a:stretch>
        </p:blipFill>
        <p:spPr bwMode="auto">
          <a:xfrm>
            <a:off x="1080000" y="1512000"/>
            <a:ext cx="6996137" cy="5220429"/>
          </a:xfrm>
          <a:prstGeom prst="rect">
            <a:avLst/>
          </a:prstGeom>
          <a:noFill/>
        </p:spPr>
      </p:pic>
      <p:sp>
        <p:nvSpPr>
          <p:cNvPr id="26" name="円/楕円 25"/>
          <p:cNvSpPr/>
          <p:nvPr/>
        </p:nvSpPr>
        <p:spPr>
          <a:xfrm>
            <a:off x="3924000" y="2916000"/>
            <a:ext cx="864096" cy="79208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27" name="円/楕円 26"/>
          <p:cNvSpPr/>
          <p:nvPr/>
        </p:nvSpPr>
        <p:spPr>
          <a:xfrm>
            <a:off x="3424030" y="2160000"/>
            <a:ext cx="756084" cy="57408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28" name="円/楕円 27"/>
          <p:cNvSpPr/>
          <p:nvPr/>
        </p:nvSpPr>
        <p:spPr>
          <a:xfrm>
            <a:off x="1795865" y="1661370"/>
            <a:ext cx="792088" cy="49863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29" name="角丸四角形吹き出し 28"/>
          <p:cNvSpPr/>
          <p:nvPr/>
        </p:nvSpPr>
        <p:spPr>
          <a:xfrm>
            <a:off x="5366226" y="3003883"/>
            <a:ext cx="1367083" cy="770514"/>
          </a:xfrm>
          <a:prstGeom prst="wedgeRoundRectCallout">
            <a:avLst>
              <a:gd name="adj1" fmla="val -91016"/>
              <a:gd name="adj2" fmla="val -537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「散布図」を挿入</a:t>
            </a:r>
            <a:endParaRPr kumimoji="1" lang="ja-JP" altLang="en-US" dirty="0"/>
          </a:p>
        </p:txBody>
      </p:sp>
      <p:pic>
        <p:nvPicPr>
          <p:cNvPr id="6154" name="Picture 10" descr="Z:\lecture\2016\computer\ppt\第2回資料\cos8.PNG"/>
          <p:cNvPicPr>
            <a:picLocks noChangeAspect="1" noChangeArrowheads="1"/>
          </p:cNvPicPr>
          <p:nvPr/>
        </p:nvPicPr>
        <p:blipFill>
          <a:blip r:embed="rId9"/>
          <a:srcRect/>
          <a:stretch>
            <a:fillRect/>
          </a:stretch>
        </p:blipFill>
        <p:spPr bwMode="auto">
          <a:xfrm>
            <a:off x="1087622" y="1512000"/>
            <a:ext cx="6973274" cy="5205187"/>
          </a:xfrm>
          <a:prstGeom prst="rect">
            <a:avLst/>
          </a:prstGeom>
          <a:noFill/>
        </p:spPr>
      </p:pic>
      <p:sp>
        <p:nvSpPr>
          <p:cNvPr id="31" name="テキスト ボックス 30"/>
          <p:cNvSpPr txBox="1"/>
          <p:nvPr/>
        </p:nvSpPr>
        <p:spPr>
          <a:xfrm>
            <a:off x="2827143" y="2790366"/>
            <a:ext cx="3650358" cy="707886"/>
          </a:xfrm>
          <a:prstGeom prst="rect">
            <a:avLst/>
          </a:prstGeom>
          <a:solidFill>
            <a:schemeClr val="accent3">
              <a:lumMod val="20000"/>
              <a:lumOff val="80000"/>
            </a:schemeClr>
          </a:solidFill>
          <a:ln w="31750" cmpd="thickThin">
            <a:solidFill>
              <a:schemeClr val="tx1"/>
            </a:solidFill>
          </a:ln>
        </p:spPr>
        <p:txBody>
          <a:bodyPr wrap="none" rtlCol="0">
            <a:spAutoFit/>
          </a:bodyPr>
          <a:lstStyle/>
          <a:p>
            <a:r>
              <a:rPr lang="ja-JP" altLang="en-US" sz="4000" b="1" dirty="0">
                <a:solidFill>
                  <a:srgbClr val="FF0000"/>
                </a:solidFill>
                <a:latin typeface="HGP創英角ﾎﾟｯﾌﾟ体" pitchFamily="50" charset="-128"/>
                <a:ea typeface="HGP創英角ﾎﾟｯﾌﾟ体" pitchFamily="50" charset="-128"/>
              </a:rPr>
              <a:t>グラフ完成！！</a:t>
            </a:r>
            <a:endParaRPr kumimoji="1" lang="ja-JP" altLang="en-US" sz="4000" b="1" dirty="0">
              <a:solidFill>
                <a:srgbClr val="FF0000"/>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614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148"/>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9"/>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614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149"/>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614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151"/>
                                        </p:tgtEl>
                                        <p:attrNameLst>
                                          <p:attrName>style.visibility</p:attrName>
                                        </p:attrNameLst>
                                      </p:cBhvr>
                                      <p:to>
                                        <p:strVal val="visible"/>
                                      </p:to>
                                    </p:set>
                                  </p:childTnLst>
                                </p:cTn>
                              </p:par>
                              <p:par>
                                <p:cTn id="90" presetID="1" presetClass="exit" presetSubtype="0" fill="hold" grpId="1" nodeType="withEffect">
                                  <p:stCondLst>
                                    <p:cond delay="0"/>
                                  </p:stCondLst>
                                  <p:childTnLst>
                                    <p:set>
                                      <p:cBhvr>
                                        <p:cTn id="91" dur="1" fill="hold">
                                          <p:stCondLst>
                                            <p:cond delay="0"/>
                                          </p:stCondLst>
                                        </p:cTn>
                                        <p:tgtEl>
                                          <p:spTgt spid="19"/>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8"/>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6149"/>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7"/>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6152"/>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6151"/>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6153"/>
                                        </p:tgtEl>
                                        <p:attrNameLst>
                                          <p:attrName>style.visibility</p:attrName>
                                        </p:attrNameLst>
                                      </p:cBhvr>
                                      <p:to>
                                        <p:strVal val="visible"/>
                                      </p:to>
                                    </p:set>
                                  </p:childTnLst>
                                </p:cTn>
                              </p:par>
                              <p:par>
                                <p:cTn id="120" presetID="1" presetClass="exit" presetSubtype="0" fill="hold" nodeType="withEffect">
                                  <p:stCondLst>
                                    <p:cond delay="0"/>
                                  </p:stCondLst>
                                  <p:childTnLst>
                                    <p:set>
                                      <p:cBhvr>
                                        <p:cTn id="121" dur="1" fill="hold">
                                          <p:stCondLst>
                                            <p:cond delay="0"/>
                                          </p:stCondLst>
                                        </p:cTn>
                                        <p:tgtEl>
                                          <p:spTgt spid="6152"/>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4"/>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grpId="0" nodeType="clickEffect">
                                  <p:stCondLst>
                                    <p:cond delay="0"/>
                                  </p:stCondLst>
                                  <p:childTnLst>
                                    <p:set>
                                      <p:cBhvr>
                                        <p:cTn id="127" dur="1" fill="hold">
                                          <p:stCondLst>
                                            <p:cond delay="0"/>
                                          </p:stCondLst>
                                        </p:cTn>
                                        <p:tgtEl>
                                          <p:spTgt spid="26"/>
                                        </p:tgtEl>
                                        <p:attrNameLst>
                                          <p:attrName>style.visibility</p:attrName>
                                        </p:attrNameLst>
                                      </p:cBhvr>
                                      <p:to>
                                        <p:strVal val="visible"/>
                                      </p:to>
                                    </p:set>
                                    <p:anim calcmode="lin" valueType="num">
                                      <p:cBhvr>
                                        <p:cTn id="128" dur="500" fill="hold"/>
                                        <p:tgtEl>
                                          <p:spTgt spid="26"/>
                                        </p:tgtEl>
                                        <p:attrNameLst>
                                          <p:attrName>ppt_w</p:attrName>
                                        </p:attrNameLst>
                                      </p:cBhvr>
                                      <p:tavLst>
                                        <p:tav tm="0">
                                          <p:val>
                                            <p:fltVal val="0"/>
                                          </p:val>
                                        </p:tav>
                                        <p:tav tm="100000">
                                          <p:val>
                                            <p:strVal val="#ppt_w"/>
                                          </p:val>
                                        </p:tav>
                                      </p:tavLst>
                                    </p:anim>
                                    <p:anim calcmode="lin" valueType="num">
                                      <p:cBhvr>
                                        <p:cTn id="129" dur="500" fill="hold"/>
                                        <p:tgtEl>
                                          <p:spTgt spid="26"/>
                                        </p:tgtEl>
                                        <p:attrNameLst>
                                          <p:attrName>ppt_h</p:attrName>
                                        </p:attrNameLst>
                                      </p:cBhvr>
                                      <p:tavLst>
                                        <p:tav tm="0">
                                          <p:val>
                                            <p:fltVal val="0"/>
                                          </p:val>
                                        </p:tav>
                                        <p:tav tm="100000">
                                          <p:val>
                                            <p:strVal val="#ppt_h"/>
                                          </p:val>
                                        </p:tav>
                                      </p:tavLst>
                                    </p:anim>
                                    <p:animEffect transition="in" filter="fade">
                                      <p:cBhvr>
                                        <p:cTn id="130" dur="500"/>
                                        <p:tgtEl>
                                          <p:spTgt spid="26"/>
                                        </p:tgtEl>
                                      </p:cBhvr>
                                    </p:animEffect>
                                  </p:childTnLst>
                                </p:cTn>
                              </p:par>
                              <p:par>
                                <p:cTn id="131" presetID="53" presetClass="entr" presetSubtype="0" fill="hold" grpId="0" nodeType="with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500" fill="hold"/>
                                        <p:tgtEl>
                                          <p:spTgt spid="27"/>
                                        </p:tgtEl>
                                        <p:attrNameLst>
                                          <p:attrName>ppt_w</p:attrName>
                                        </p:attrNameLst>
                                      </p:cBhvr>
                                      <p:tavLst>
                                        <p:tav tm="0">
                                          <p:val>
                                            <p:fltVal val="0"/>
                                          </p:val>
                                        </p:tav>
                                        <p:tav tm="100000">
                                          <p:val>
                                            <p:strVal val="#ppt_w"/>
                                          </p:val>
                                        </p:tav>
                                      </p:tavLst>
                                    </p:anim>
                                    <p:anim calcmode="lin" valueType="num">
                                      <p:cBhvr>
                                        <p:cTn id="134" dur="500" fill="hold"/>
                                        <p:tgtEl>
                                          <p:spTgt spid="27"/>
                                        </p:tgtEl>
                                        <p:attrNameLst>
                                          <p:attrName>ppt_h</p:attrName>
                                        </p:attrNameLst>
                                      </p:cBhvr>
                                      <p:tavLst>
                                        <p:tav tm="0">
                                          <p:val>
                                            <p:fltVal val="0"/>
                                          </p:val>
                                        </p:tav>
                                        <p:tav tm="100000">
                                          <p:val>
                                            <p:strVal val="#ppt_h"/>
                                          </p:val>
                                        </p:tav>
                                      </p:tavLst>
                                    </p:anim>
                                    <p:animEffect transition="in" filter="fade">
                                      <p:cBhvr>
                                        <p:cTn id="135" dur="500"/>
                                        <p:tgtEl>
                                          <p:spTgt spid="27"/>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28"/>
                                        </p:tgtEl>
                                        <p:attrNameLst>
                                          <p:attrName>style.visibility</p:attrName>
                                        </p:attrNameLst>
                                      </p:cBhvr>
                                      <p:to>
                                        <p:strVal val="visible"/>
                                      </p:to>
                                    </p:set>
                                    <p:anim calcmode="lin" valueType="num">
                                      <p:cBhvr>
                                        <p:cTn id="138" dur="500" fill="hold"/>
                                        <p:tgtEl>
                                          <p:spTgt spid="28"/>
                                        </p:tgtEl>
                                        <p:attrNameLst>
                                          <p:attrName>ppt_w</p:attrName>
                                        </p:attrNameLst>
                                      </p:cBhvr>
                                      <p:tavLst>
                                        <p:tav tm="0">
                                          <p:val>
                                            <p:fltVal val="0"/>
                                          </p:val>
                                        </p:tav>
                                        <p:tav tm="100000">
                                          <p:val>
                                            <p:strVal val="#ppt_w"/>
                                          </p:val>
                                        </p:tav>
                                      </p:tavLst>
                                    </p:anim>
                                    <p:anim calcmode="lin" valueType="num">
                                      <p:cBhvr>
                                        <p:cTn id="139" dur="500" fill="hold"/>
                                        <p:tgtEl>
                                          <p:spTgt spid="28"/>
                                        </p:tgtEl>
                                        <p:attrNameLst>
                                          <p:attrName>ppt_h</p:attrName>
                                        </p:attrNameLst>
                                      </p:cBhvr>
                                      <p:tavLst>
                                        <p:tav tm="0">
                                          <p:val>
                                            <p:fltVal val="0"/>
                                          </p:val>
                                        </p:tav>
                                        <p:tav tm="100000">
                                          <p:val>
                                            <p:strVal val="#ppt_h"/>
                                          </p:val>
                                        </p:tav>
                                      </p:tavLst>
                                    </p:anim>
                                    <p:animEffect transition="in" filter="fade">
                                      <p:cBhvr>
                                        <p:cTn id="140" dur="500"/>
                                        <p:tgtEl>
                                          <p:spTgt spid="28"/>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6154"/>
                                        </p:tgtEl>
                                        <p:attrNameLst>
                                          <p:attrName>style.visibility</p:attrName>
                                        </p:attrNameLst>
                                      </p:cBhvr>
                                      <p:to>
                                        <p:strVal val="visible"/>
                                      </p:to>
                                    </p:set>
                                  </p:childTnLst>
                                </p:cTn>
                              </p:par>
                              <p:par>
                                <p:cTn id="149" presetID="1" presetClass="exit" presetSubtype="0" fill="hold" nodeType="withEffect">
                                  <p:stCondLst>
                                    <p:cond delay="0"/>
                                  </p:stCondLst>
                                  <p:childTnLst>
                                    <p:set>
                                      <p:cBhvr>
                                        <p:cTn id="150" dur="1" fill="hold">
                                          <p:stCondLst>
                                            <p:cond delay="0"/>
                                          </p:stCondLst>
                                        </p:cTn>
                                        <p:tgtEl>
                                          <p:spTgt spid="6153"/>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28"/>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27"/>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26"/>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53" presetClass="entr" presetSubtype="0" fill="hold" grpId="0" nodeType="clickEffect">
                                  <p:stCondLst>
                                    <p:cond delay="0"/>
                                  </p:stCondLst>
                                  <p:childTnLst>
                                    <p:set>
                                      <p:cBhvr>
                                        <p:cTn id="162" dur="1" fill="hold">
                                          <p:stCondLst>
                                            <p:cond delay="0"/>
                                          </p:stCondLst>
                                        </p:cTn>
                                        <p:tgtEl>
                                          <p:spTgt spid="31"/>
                                        </p:tgtEl>
                                        <p:attrNameLst>
                                          <p:attrName>style.visibility</p:attrName>
                                        </p:attrNameLst>
                                      </p:cBhvr>
                                      <p:to>
                                        <p:strVal val="visible"/>
                                      </p:to>
                                    </p:set>
                                    <p:anim calcmode="lin" valueType="num">
                                      <p:cBhvr>
                                        <p:cTn id="163" dur="500" fill="hold"/>
                                        <p:tgtEl>
                                          <p:spTgt spid="31"/>
                                        </p:tgtEl>
                                        <p:attrNameLst>
                                          <p:attrName>ppt_w</p:attrName>
                                        </p:attrNameLst>
                                      </p:cBhvr>
                                      <p:tavLst>
                                        <p:tav tm="0">
                                          <p:val>
                                            <p:fltVal val="0"/>
                                          </p:val>
                                        </p:tav>
                                        <p:tav tm="100000">
                                          <p:val>
                                            <p:strVal val="#ppt_w"/>
                                          </p:val>
                                        </p:tav>
                                      </p:tavLst>
                                    </p:anim>
                                    <p:anim calcmode="lin" valueType="num">
                                      <p:cBhvr>
                                        <p:cTn id="164" dur="500" fill="hold"/>
                                        <p:tgtEl>
                                          <p:spTgt spid="31"/>
                                        </p:tgtEl>
                                        <p:attrNameLst>
                                          <p:attrName>ppt_h</p:attrName>
                                        </p:attrNameLst>
                                      </p:cBhvr>
                                      <p:tavLst>
                                        <p:tav tm="0">
                                          <p:val>
                                            <p:fltVal val="0"/>
                                          </p:val>
                                        </p:tav>
                                        <p:tav tm="100000">
                                          <p:val>
                                            <p:strVal val="#ppt_h"/>
                                          </p:val>
                                        </p:tav>
                                      </p:tavLst>
                                    </p:anim>
                                    <p:animEffect transition="in" filter="fade">
                                      <p:cBhvr>
                                        <p:cTn id="1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1" grpId="0" animBg="1"/>
      <p:bldP spid="21" grpId="1" animBg="1"/>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excel-SS4.png"/>
          <p:cNvPicPr>
            <a:picLocks noChangeAspect="1"/>
          </p:cNvPicPr>
          <p:nvPr/>
        </p:nvPicPr>
        <p:blipFill>
          <a:blip r:embed="rId2"/>
          <a:stretch>
            <a:fillRect/>
          </a:stretch>
        </p:blipFill>
        <p:spPr>
          <a:xfrm>
            <a:off x="1331640" y="1556792"/>
            <a:ext cx="6552728" cy="5217698"/>
          </a:xfrm>
          <a:prstGeom prst="rect">
            <a:avLst/>
          </a:prstGeom>
        </p:spPr>
      </p:pic>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ワードファイルへのグラフ貼り付け</a:t>
            </a:r>
            <a:endParaRPr kumimoji="1" lang="ja-JP" altLang="en-US" dirty="0">
              <a:solidFill>
                <a:srgbClr val="99FF9F"/>
              </a:solidFill>
            </a:endParaRPr>
          </a:p>
        </p:txBody>
      </p:sp>
      <p:sp>
        <p:nvSpPr>
          <p:cNvPr id="6" name="円/楕円 5"/>
          <p:cNvSpPr/>
          <p:nvPr/>
        </p:nvSpPr>
        <p:spPr>
          <a:xfrm>
            <a:off x="2843808" y="4005064"/>
            <a:ext cx="3312368" cy="223224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B0F0"/>
                </a:solidFill>
              </a:rPr>
              <a:t>　　　　　　　　　　　　　　　　　　　　　　　　　　　　　</a:t>
            </a:r>
          </a:p>
        </p:txBody>
      </p:sp>
      <p:sp>
        <p:nvSpPr>
          <p:cNvPr id="7" name="角丸四角形吹き出し 6"/>
          <p:cNvSpPr/>
          <p:nvPr/>
        </p:nvSpPr>
        <p:spPr>
          <a:xfrm>
            <a:off x="6444208" y="3861048"/>
            <a:ext cx="1656184" cy="864096"/>
          </a:xfrm>
          <a:prstGeom prst="wedgeRoundRectCallout">
            <a:avLst>
              <a:gd name="adj1" fmla="val -68431"/>
              <a:gd name="adj2" fmla="val 8556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右クリックから「貼り付け」</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0890" y="548680"/>
            <a:ext cx="8252580" cy="5693866"/>
          </a:xfrm>
          <a:prstGeom prst="rect">
            <a:avLst/>
          </a:prstGeom>
          <a:solidFill>
            <a:srgbClr val="FFDBFB"/>
          </a:solidFill>
        </p:spPr>
        <p:txBody>
          <a:bodyPr wrap="none" rtlCol="0">
            <a:spAutoFit/>
          </a:bodyPr>
          <a:lstStyle/>
          <a:p>
            <a:r>
              <a:rPr kumimoji="1" lang="ja-JP" altLang="en-US" sz="2800" dirty="0"/>
              <a:t>課題の提出方法：</a:t>
            </a:r>
            <a:endParaRPr kumimoji="1" lang="en-US" altLang="ja-JP" sz="2800" dirty="0"/>
          </a:p>
          <a:p>
            <a:r>
              <a:rPr lang="ja-JP" altLang="en-US" sz="2800" dirty="0"/>
              <a:t>１）　</a:t>
            </a:r>
            <a:r>
              <a:rPr lang="ja-JP" altLang="en-US" sz="2800" dirty="0">
                <a:solidFill>
                  <a:srgbClr val="008000"/>
                </a:solidFill>
              </a:rPr>
              <a:t>第</a:t>
            </a:r>
            <a:r>
              <a:rPr lang="en-US" altLang="ja-JP" sz="2800" dirty="0">
                <a:solidFill>
                  <a:srgbClr val="008000"/>
                </a:solidFill>
              </a:rPr>
              <a:t>2</a:t>
            </a:r>
            <a:r>
              <a:rPr lang="ja-JP" altLang="en-US" sz="2800" dirty="0">
                <a:solidFill>
                  <a:srgbClr val="008000"/>
                </a:solidFill>
              </a:rPr>
              <a:t>回の課題</a:t>
            </a:r>
            <a:endParaRPr lang="en-US" altLang="ja-JP" sz="2800" dirty="0">
              <a:solidFill>
                <a:srgbClr val="008000"/>
              </a:solidFill>
            </a:endParaRPr>
          </a:p>
          <a:p>
            <a:r>
              <a:rPr kumimoji="1" lang="ja-JP" altLang="ja-JP" sz="2800" dirty="0"/>
              <a:t>　</a:t>
            </a:r>
            <a:r>
              <a:rPr kumimoji="1" lang="ja-JP" altLang="en-US" sz="2800" dirty="0"/>
              <a:t>　</a:t>
            </a:r>
            <a:r>
              <a:rPr kumimoji="1" lang="ja-JP" altLang="en-US" sz="2800" u="sng" dirty="0"/>
              <a:t>添付ファイルで送る</a:t>
            </a:r>
            <a:endParaRPr kumimoji="1" lang="en-US" altLang="ja-JP" sz="2800" u="sng" dirty="0"/>
          </a:p>
          <a:p>
            <a:endParaRPr kumimoji="1" lang="en-US" altLang="ja-JP" sz="2800" dirty="0"/>
          </a:p>
          <a:p>
            <a:r>
              <a:rPr lang="en-US" altLang="ja-JP" sz="2800" dirty="0"/>
              <a:t>         </a:t>
            </a:r>
            <a:r>
              <a:rPr lang="ja-JP" altLang="en-US" sz="2800" dirty="0"/>
              <a:t>・件名は　　　　</a:t>
            </a:r>
            <a:r>
              <a:rPr lang="en-US" altLang="ja-JP" sz="2800" dirty="0"/>
              <a:t>  </a:t>
            </a:r>
            <a:r>
              <a:rPr lang="ja-JP" altLang="en-US" sz="2800" dirty="0"/>
              <a:t>　</a:t>
            </a:r>
            <a:r>
              <a:rPr lang="ja-JP" altLang="en-US" sz="2800" dirty="0">
                <a:solidFill>
                  <a:srgbClr val="FF0000"/>
                </a:solidFill>
              </a:rPr>
              <a:t>コンピュータ基礎実験</a:t>
            </a:r>
            <a:r>
              <a:rPr lang="en-US" altLang="ja-JP" sz="2800" dirty="0">
                <a:solidFill>
                  <a:srgbClr val="FF0000"/>
                </a:solidFill>
              </a:rPr>
              <a:t>2</a:t>
            </a:r>
          </a:p>
          <a:p>
            <a:endParaRPr kumimoji="1" lang="en-US" altLang="ja-JP" sz="2800" dirty="0"/>
          </a:p>
          <a:p>
            <a:r>
              <a:rPr lang="ja-JP" altLang="ja-JP" sz="2800" dirty="0"/>
              <a:t>　</a:t>
            </a:r>
            <a:r>
              <a:rPr lang="ja-JP" altLang="en-US" sz="2800" dirty="0"/>
              <a:t>　　・ファイル名は</a:t>
            </a:r>
            <a:r>
              <a:rPr lang="ja-JP" altLang="ja-JP" sz="2800" dirty="0"/>
              <a:t>　</a:t>
            </a:r>
            <a:r>
              <a:rPr lang="ja-JP" altLang="en-US" sz="2800" dirty="0"/>
              <a:t>　</a:t>
            </a:r>
            <a:r>
              <a:rPr lang="ja-JP" altLang="en-US" sz="2800" dirty="0">
                <a:solidFill>
                  <a:srgbClr val="FF0000"/>
                </a:solidFill>
              </a:rPr>
              <a:t>コンピュータ基礎実験</a:t>
            </a:r>
            <a:r>
              <a:rPr lang="en-US" altLang="ja-JP" sz="2800" dirty="0">
                <a:solidFill>
                  <a:srgbClr val="FF0000"/>
                </a:solidFill>
              </a:rPr>
              <a:t>2_65.docx</a:t>
            </a:r>
          </a:p>
          <a:p>
            <a:endParaRPr kumimoji="1" lang="en-US" altLang="ja-JP" sz="2800" dirty="0"/>
          </a:p>
          <a:p>
            <a:endParaRPr kumimoji="1" lang="en-US" altLang="ja-JP" sz="2800" dirty="0"/>
          </a:p>
          <a:p>
            <a:r>
              <a:rPr kumimoji="1" lang="ja-JP" altLang="ja-JP" sz="2800" dirty="0"/>
              <a:t>　</a:t>
            </a:r>
            <a:r>
              <a:rPr kumimoji="1" lang="ja-JP" altLang="en-US" sz="2800" dirty="0"/>
              <a:t>　　・宛先は</a:t>
            </a:r>
            <a:r>
              <a:rPr kumimoji="1" lang="en-US" altLang="ja-JP" sz="2800" dirty="0"/>
              <a:t>             </a:t>
            </a:r>
            <a:r>
              <a:rPr kumimoji="1" lang="en-US" altLang="ja-JP" sz="2800" dirty="0">
                <a:hlinkClick r:id="rId2"/>
              </a:rPr>
              <a:t>muroo@cc.tuat.ac.jp</a:t>
            </a:r>
            <a:endParaRPr kumimoji="1" lang="en-US" altLang="ja-JP" sz="2800" dirty="0"/>
          </a:p>
          <a:p>
            <a:endParaRPr kumimoji="1" lang="en-US" altLang="ja-JP" sz="2800" dirty="0"/>
          </a:p>
          <a:p>
            <a:r>
              <a:rPr lang="ja-JP" altLang="en-US" sz="2800" dirty="0"/>
              <a:t>　　として下さい．</a:t>
            </a:r>
            <a:endParaRPr lang="en-US" altLang="ja-JP" sz="2800" dirty="0"/>
          </a:p>
          <a:p>
            <a:r>
              <a:rPr kumimoji="1" lang="en-US" altLang="ja-JP" sz="2800" dirty="0"/>
              <a:t> </a:t>
            </a:r>
            <a:r>
              <a:rPr kumimoji="1" lang="ja-JP" altLang="en-US" sz="2800" dirty="0">
                <a:solidFill>
                  <a:srgbClr val="C3F9FF"/>
                </a:solidFill>
              </a:rPr>
              <a:t>　</a:t>
            </a:r>
            <a:r>
              <a:rPr lang="ja-JP" altLang="en-US" sz="2800" dirty="0">
                <a:solidFill>
                  <a:srgbClr val="0000FF"/>
                </a:solidFill>
              </a:rPr>
              <a:t>・質問，感想，何でも良いので何か一言＋</a:t>
            </a:r>
            <a:r>
              <a:rPr kumimoji="1" lang="ja-JP" altLang="en-US" sz="2800" dirty="0">
                <a:solidFill>
                  <a:srgbClr val="0000FF"/>
                </a:solidFill>
              </a:rPr>
              <a:t>送信者名</a:t>
            </a:r>
          </a:p>
        </p:txBody>
      </p:sp>
      <p:sp>
        <p:nvSpPr>
          <p:cNvPr id="4" name="線吹き出し 1 (枠付き) 3"/>
          <p:cNvSpPr/>
          <p:nvPr/>
        </p:nvSpPr>
        <p:spPr>
          <a:xfrm>
            <a:off x="3891280" y="3724589"/>
            <a:ext cx="2552928" cy="576064"/>
          </a:xfrm>
          <a:prstGeom prst="borderCallout1">
            <a:avLst>
              <a:gd name="adj1" fmla="val 73017"/>
              <a:gd name="adj2" fmla="val 99379"/>
              <a:gd name="adj3" fmla="val -22038"/>
              <a:gd name="adj4" fmla="val 133842"/>
            </a:avLst>
          </a:prstGeom>
          <a:solidFill>
            <a:srgbClr val="C3F9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rgbClr val="000090"/>
                </a:solidFill>
              </a:rPr>
              <a:t>アンダー</a:t>
            </a:r>
            <a:r>
              <a:rPr lang="ja-JP" altLang="en-US" sz="2800" dirty="0">
                <a:solidFill>
                  <a:srgbClr val="000090"/>
                </a:solidFill>
              </a:rPr>
              <a:t>スコア</a:t>
            </a:r>
            <a:endParaRPr kumimoji="1" lang="ja-JP" altLang="en-US" sz="2800" dirty="0">
              <a:solidFill>
                <a:srgbClr val="000090"/>
              </a:solidFill>
            </a:endParaRPr>
          </a:p>
        </p:txBody>
      </p:sp>
      <p:sp>
        <p:nvSpPr>
          <p:cNvPr id="5" name="線吹き出し 1 (枠付き) 4"/>
          <p:cNvSpPr/>
          <p:nvPr/>
        </p:nvSpPr>
        <p:spPr>
          <a:xfrm>
            <a:off x="7380312" y="3148525"/>
            <a:ext cx="360040" cy="504056"/>
          </a:xfrm>
          <a:prstGeom prst="borderCallout1">
            <a:avLst>
              <a:gd name="adj1" fmla="val -631"/>
              <a:gd name="adj2" fmla="val 49811"/>
              <a:gd name="adj3" fmla="val -294506"/>
              <a:gd name="adj4" fmla="val 50821"/>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220072" y="826266"/>
            <a:ext cx="3456384" cy="954107"/>
          </a:xfrm>
          <a:prstGeom prst="rect">
            <a:avLst/>
          </a:prstGeom>
          <a:solidFill>
            <a:srgbClr val="C3F9FF"/>
          </a:solidFill>
          <a:ln>
            <a:solidFill>
              <a:srgbClr val="000090"/>
            </a:solidFill>
          </a:ln>
        </p:spPr>
        <p:txBody>
          <a:bodyPr wrap="square" rtlCol="0">
            <a:spAutoFit/>
          </a:bodyPr>
          <a:lstStyle/>
          <a:p>
            <a:pPr algn="ctr"/>
            <a:r>
              <a:rPr lang="ja-JP" altLang="en-US" sz="2800" dirty="0">
                <a:solidFill>
                  <a:srgbClr val="000090"/>
                </a:solidFill>
              </a:rPr>
              <a:t>学籍番号の末尾２桁</a:t>
            </a:r>
            <a:endParaRPr lang="en-US" altLang="ja-JP" sz="2800" dirty="0">
              <a:solidFill>
                <a:srgbClr val="000090"/>
              </a:solidFill>
            </a:endParaRPr>
          </a:p>
          <a:p>
            <a:pPr algn="ctr"/>
            <a:r>
              <a:rPr lang="en-US" altLang="ja-JP" sz="2800" dirty="0">
                <a:solidFill>
                  <a:srgbClr val="000090"/>
                </a:solidFill>
              </a:rPr>
              <a:t>Ex.  01,02,…10,…61</a:t>
            </a:r>
            <a:endParaRPr lang="ja-JP" altLang="en-US" sz="2800" dirty="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仮想コンピューターからのログアウト</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5475514" cy="4525963"/>
          </a:xfrm>
        </p:spPr>
        <p:txBody>
          <a:bodyPr/>
          <a:lstStyle/>
          <a:p>
            <a:pPr marL="0" indent="0">
              <a:buNone/>
            </a:pPr>
            <a:r>
              <a:rPr kumimoji="1" lang="en-US" altLang="ja-JP" dirty="0"/>
              <a:t> </a:t>
            </a:r>
            <a:endParaRPr kumimoji="1" lang="ja-JP" altLang="en-US" dirty="0"/>
          </a:p>
        </p:txBody>
      </p:sp>
      <p:sp>
        <p:nvSpPr>
          <p:cNvPr id="10" name="テキスト ボックス 9"/>
          <p:cNvSpPr txBox="1"/>
          <p:nvPr/>
        </p:nvSpPr>
        <p:spPr>
          <a:xfrm>
            <a:off x="2879058" y="5202833"/>
            <a:ext cx="4776383" cy="923330"/>
          </a:xfrm>
          <a:prstGeom prst="rect">
            <a:avLst/>
          </a:prstGeom>
          <a:noFill/>
        </p:spPr>
        <p:txBody>
          <a:bodyPr wrap="square" rtlCol="0">
            <a:spAutoFit/>
          </a:bodyPr>
          <a:lstStyle/>
          <a:p>
            <a:pPr>
              <a:buFont typeface="Wingdings" pitchFamily="2" charset="2"/>
              <a:buChar char="Ø"/>
            </a:pPr>
            <a:r>
              <a:rPr lang="ja-JP" altLang="en-US" dirty="0"/>
              <a:t>　　　　　　　の順番でクリックするとログアウトして、最初の「ログイン画面」に戻ります</a:t>
            </a:r>
            <a:endParaRPr lang="en-US" altLang="ja-JP" dirty="0"/>
          </a:p>
          <a:p>
            <a:pPr>
              <a:buFont typeface="Wingdings" pitchFamily="2" charset="2"/>
              <a:buChar char="Ø"/>
            </a:pPr>
            <a:r>
              <a:rPr lang="ja-JP" altLang="en-US" dirty="0"/>
              <a:t>その後ブラウザを終了してください</a:t>
            </a:r>
            <a:endParaRPr lang="en-US" altLang="ja-JP" dirty="0"/>
          </a:p>
        </p:txBody>
      </p:sp>
      <p:pic>
        <p:nvPicPr>
          <p:cNvPr id="5122" name="Picture 2" descr="Z:\lecture\2016\computer\ppt\第一回資料\logout1.JPG"/>
          <p:cNvPicPr>
            <a:picLocks noChangeAspect="1" noChangeArrowheads="1"/>
          </p:cNvPicPr>
          <p:nvPr/>
        </p:nvPicPr>
        <p:blipFill>
          <a:blip r:embed="rId3"/>
          <a:srcRect/>
          <a:stretch>
            <a:fillRect/>
          </a:stretch>
        </p:blipFill>
        <p:spPr bwMode="auto">
          <a:xfrm>
            <a:off x="457200" y="1447800"/>
            <a:ext cx="4063425" cy="3537857"/>
          </a:xfrm>
          <a:prstGeom prst="rect">
            <a:avLst/>
          </a:prstGeom>
          <a:noFill/>
        </p:spPr>
      </p:pic>
      <p:pic>
        <p:nvPicPr>
          <p:cNvPr id="5124" name="Picture 4" descr="Z:\lecture\2016\computer\ppt\第一回資料\logout1-large.JPG"/>
          <p:cNvPicPr>
            <a:picLocks noChangeAspect="1" noChangeArrowheads="1"/>
          </p:cNvPicPr>
          <p:nvPr/>
        </p:nvPicPr>
        <p:blipFill>
          <a:blip r:embed="rId4"/>
          <a:srcRect/>
          <a:stretch>
            <a:fillRect/>
          </a:stretch>
        </p:blipFill>
        <p:spPr bwMode="auto">
          <a:xfrm>
            <a:off x="457200" y="5369441"/>
            <a:ext cx="1371600" cy="1099159"/>
          </a:xfrm>
          <a:prstGeom prst="rect">
            <a:avLst/>
          </a:prstGeom>
          <a:noFill/>
        </p:spPr>
      </p:pic>
      <p:pic>
        <p:nvPicPr>
          <p:cNvPr id="5125" name="Picture 5" descr="Z:\lecture\2016\computer\ppt\第一回資料\logout2.JPG"/>
          <p:cNvPicPr>
            <a:picLocks noChangeAspect="1" noChangeArrowheads="1"/>
          </p:cNvPicPr>
          <p:nvPr/>
        </p:nvPicPr>
        <p:blipFill>
          <a:blip r:embed="rId5"/>
          <a:srcRect/>
          <a:stretch>
            <a:fillRect/>
          </a:stretch>
        </p:blipFill>
        <p:spPr bwMode="auto">
          <a:xfrm>
            <a:off x="4876799" y="1447800"/>
            <a:ext cx="4079515" cy="3537857"/>
          </a:xfrm>
          <a:prstGeom prst="rect">
            <a:avLst/>
          </a:prstGeom>
          <a:noFill/>
        </p:spPr>
      </p:pic>
      <p:sp>
        <p:nvSpPr>
          <p:cNvPr id="11" name="テキスト ボックス 10"/>
          <p:cNvSpPr txBox="1"/>
          <p:nvPr/>
        </p:nvSpPr>
        <p:spPr>
          <a:xfrm>
            <a:off x="115440" y="1078468"/>
            <a:ext cx="341760" cy="369332"/>
          </a:xfrm>
          <a:prstGeom prst="rect">
            <a:avLst/>
          </a:prstGeom>
          <a:solidFill>
            <a:schemeClr val="accent6">
              <a:lumMod val="20000"/>
              <a:lumOff val="80000"/>
            </a:schemeClr>
          </a:solidFill>
          <a:ln w="38100">
            <a:solidFill>
              <a:srgbClr val="FF0000"/>
            </a:solidFill>
          </a:ln>
        </p:spPr>
        <p:txBody>
          <a:bodyPr wrap="none" rtlCol="0">
            <a:spAutoFit/>
          </a:bodyPr>
          <a:lstStyle/>
          <a:p>
            <a:r>
              <a:rPr kumimoji="1" lang="ja-JP" altLang="en-US" b="1" dirty="0"/>
              <a:t>１</a:t>
            </a:r>
          </a:p>
        </p:txBody>
      </p:sp>
      <p:sp>
        <p:nvSpPr>
          <p:cNvPr id="13" name="テキスト ボックス 12"/>
          <p:cNvSpPr txBox="1"/>
          <p:nvPr/>
        </p:nvSpPr>
        <p:spPr>
          <a:xfrm>
            <a:off x="4705919" y="1078468"/>
            <a:ext cx="343364" cy="369332"/>
          </a:xfrm>
          <a:prstGeom prst="rect">
            <a:avLst/>
          </a:prstGeom>
          <a:solidFill>
            <a:schemeClr val="accent6">
              <a:lumMod val="20000"/>
              <a:lumOff val="80000"/>
            </a:schemeClr>
          </a:solidFill>
          <a:ln w="38100">
            <a:solidFill>
              <a:srgbClr val="FF0000"/>
            </a:solidFill>
          </a:ln>
        </p:spPr>
        <p:txBody>
          <a:bodyPr wrap="none" rtlCol="0">
            <a:spAutoFit/>
          </a:bodyPr>
          <a:lstStyle/>
          <a:p>
            <a:r>
              <a:rPr kumimoji="1" lang="ja-JP" altLang="en-US" b="1" dirty="0"/>
              <a:t>２</a:t>
            </a:r>
          </a:p>
        </p:txBody>
      </p:sp>
      <p:sp>
        <p:nvSpPr>
          <p:cNvPr id="14" name="円/楕円 13"/>
          <p:cNvSpPr/>
          <p:nvPr/>
        </p:nvSpPr>
        <p:spPr>
          <a:xfrm>
            <a:off x="341774" y="4444409"/>
            <a:ext cx="647054" cy="600790"/>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92645" y="5525372"/>
            <a:ext cx="792366" cy="744799"/>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5" idx="0"/>
          </p:cNvCxnSpPr>
          <p:nvPr/>
        </p:nvCxnSpPr>
        <p:spPr>
          <a:xfrm>
            <a:off x="808074" y="5045199"/>
            <a:ext cx="180754" cy="48017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円/楕円 18"/>
          <p:cNvSpPr/>
          <p:nvPr/>
        </p:nvSpPr>
        <p:spPr>
          <a:xfrm>
            <a:off x="6505113" y="2105247"/>
            <a:ext cx="1777650" cy="1010093"/>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91793" y="5110500"/>
            <a:ext cx="341760" cy="369332"/>
          </a:xfrm>
          <a:prstGeom prst="rect">
            <a:avLst/>
          </a:prstGeom>
          <a:solidFill>
            <a:schemeClr val="accent6">
              <a:lumMod val="20000"/>
              <a:lumOff val="80000"/>
            </a:schemeClr>
          </a:solidFill>
          <a:ln w="38100">
            <a:solidFill>
              <a:srgbClr val="FF0000"/>
            </a:solidFill>
          </a:ln>
        </p:spPr>
        <p:txBody>
          <a:bodyPr wrap="none" rtlCol="0">
            <a:spAutoFit/>
          </a:bodyPr>
          <a:lstStyle/>
          <a:p>
            <a:r>
              <a:rPr kumimoji="1" lang="ja-JP" altLang="en-US" b="1" dirty="0"/>
              <a:t>１</a:t>
            </a:r>
          </a:p>
        </p:txBody>
      </p:sp>
      <p:sp>
        <p:nvSpPr>
          <p:cNvPr id="21" name="テキスト ボックス 20"/>
          <p:cNvSpPr txBox="1"/>
          <p:nvPr/>
        </p:nvSpPr>
        <p:spPr>
          <a:xfrm>
            <a:off x="3689920" y="5110500"/>
            <a:ext cx="343364" cy="369332"/>
          </a:xfrm>
          <a:prstGeom prst="rect">
            <a:avLst/>
          </a:prstGeom>
          <a:solidFill>
            <a:schemeClr val="accent6">
              <a:lumMod val="20000"/>
              <a:lumOff val="80000"/>
            </a:schemeClr>
          </a:solidFill>
          <a:ln w="38100">
            <a:solidFill>
              <a:srgbClr val="FF0000"/>
            </a:solidFill>
          </a:ln>
        </p:spPr>
        <p:txBody>
          <a:bodyPr wrap="none" rtlCol="0">
            <a:spAutoFit/>
          </a:bodyPr>
          <a:lstStyle/>
          <a:p>
            <a:r>
              <a:rPr kumimoji="1" lang="ja-JP" altLang="en-US" b="1" dirty="0"/>
              <a:t>２</a:t>
            </a:r>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lecture\2016\computer\ppt\第一回資料\connect4.PNG"/>
          <p:cNvPicPr>
            <a:picLocks noChangeAspect="1" noChangeArrowheads="1"/>
          </p:cNvPicPr>
          <p:nvPr/>
        </p:nvPicPr>
        <p:blipFill>
          <a:blip r:embed="rId3"/>
          <a:srcRect/>
          <a:stretch>
            <a:fillRect/>
          </a:stretch>
        </p:blipFill>
        <p:spPr bwMode="auto">
          <a:xfrm>
            <a:off x="6045246" y="1362850"/>
            <a:ext cx="2941702" cy="4825298"/>
          </a:xfrm>
          <a:prstGeom prst="rect">
            <a:avLst/>
          </a:prstGeom>
          <a:noFill/>
        </p:spPr>
      </p:pic>
      <p:pic>
        <p:nvPicPr>
          <p:cNvPr id="1028" name="Picture 4" descr="Z:\lecture\2016\computer\ppt\第一回資料\connect3.PNG"/>
          <p:cNvPicPr>
            <a:picLocks noChangeAspect="1" noChangeArrowheads="1"/>
          </p:cNvPicPr>
          <p:nvPr/>
        </p:nvPicPr>
        <p:blipFill>
          <a:blip r:embed="rId4"/>
          <a:srcRect/>
          <a:stretch>
            <a:fillRect/>
          </a:stretch>
        </p:blipFill>
        <p:spPr bwMode="auto">
          <a:xfrm>
            <a:off x="2784923" y="4730750"/>
            <a:ext cx="3124200" cy="1914525"/>
          </a:xfrm>
          <a:prstGeom prst="rect">
            <a:avLst/>
          </a:prstGeom>
          <a:noFill/>
        </p:spPr>
      </p:pic>
      <p:pic>
        <p:nvPicPr>
          <p:cNvPr id="1027" name="Picture 3" descr="Z:\lecture\2016\computer\ppt\第一回資料\connect2.PNG"/>
          <p:cNvPicPr>
            <a:picLocks noChangeAspect="1" noChangeArrowheads="1"/>
          </p:cNvPicPr>
          <p:nvPr/>
        </p:nvPicPr>
        <p:blipFill>
          <a:blip r:embed="rId5"/>
          <a:srcRect/>
          <a:stretch>
            <a:fillRect/>
          </a:stretch>
        </p:blipFill>
        <p:spPr bwMode="auto">
          <a:xfrm>
            <a:off x="138224" y="4730750"/>
            <a:ext cx="2466975" cy="914400"/>
          </a:xfrm>
          <a:prstGeom prst="rect">
            <a:avLst/>
          </a:prstGeom>
          <a:noFill/>
        </p:spPr>
      </p:pic>
      <p:pic>
        <p:nvPicPr>
          <p:cNvPr id="1026" name="Picture 2" descr="Z:\lecture\2016\computer\ppt\第一回資料\connect1.PNG"/>
          <p:cNvPicPr>
            <a:picLocks noChangeAspect="1" noChangeArrowheads="1"/>
          </p:cNvPicPr>
          <p:nvPr/>
        </p:nvPicPr>
        <p:blipFill>
          <a:blip r:embed="rId6"/>
          <a:srcRect/>
          <a:stretch>
            <a:fillRect/>
          </a:stretch>
        </p:blipFill>
        <p:spPr bwMode="auto">
          <a:xfrm>
            <a:off x="270655" y="1175867"/>
            <a:ext cx="4943635" cy="3089771"/>
          </a:xfrm>
          <a:prstGeom prst="rect">
            <a:avLst/>
          </a:prstGeom>
          <a:noFill/>
        </p:spPr>
      </p:pic>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ノート</a:t>
            </a:r>
            <a:r>
              <a:rPr lang="en-US" altLang="ja-JP" dirty="0">
                <a:solidFill>
                  <a:srgbClr val="CCFFCC"/>
                </a:solidFill>
              </a:rPr>
              <a:t>PC</a:t>
            </a:r>
            <a:r>
              <a:rPr lang="ja-JP" altLang="en-US" dirty="0">
                <a:solidFill>
                  <a:srgbClr val="CCFFCC"/>
                </a:solidFill>
              </a:rPr>
              <a:t>の無線</a:t>
            </a:r>
            <a:r>
              <a:rPr lang="en-US" altLang="ja-JP" dirty="0">
                <a:solidFill>
                  <a:srgbClr val="CCFFCC"/>
                </a:solidFill>
              </a:rPr>
              <a:t>LAN</a:t>
            </a:r>
            <a:r>
              <a:rPr lang="ja-JP" altLang="en-US" dirty="0">
                <a:solidFill>
                  <a:srgbClr val="CCFFCC"/>
                </a:solidFill>
              </a:rPr>
              <a:t>接続</a:t>
            </a:r>
            <a:endParaRPr kumimoji="1" lang="ja-JP" altLang="en-US" dirty="0">
              <a:solidFill>
                <a:srgbClr val="CCFFCC"/>
              </a:solidFill>
            </a:endParaRPr>
          </a:p>
        </p:txBody>
      </p:sp>
      <p:sp>
        <p:nvSpPr>
          <p:cNvPr id="10" name="円/楕円 9"/>
          <p:cNvSpPr/>
          <p:nvPr/>
        </p:nvSpPr>
        <p:spPr>
          <a:xfrm>
            <a:off x="3838860" y="3817088"/>
            <a:ext cx="1375430" cy="583472"/>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109898" y="2254102"/>
            <a:ext cx="1359668" cy="369332"/>
          </a:xfrm>
          <a:prstGeom prst="rect">
            <a:avLst/>
          </a:prstGeom>
          <a:solidFill>
            <a:srgbClr val="FFFF00"/>
          </a:solidFill>
          <a:ln w="57150" cmpd="sng">
            <a:solidFill>
              <a:srgbClr val="99FF9F"/>
            </a:solidFill>
          </a:ln>
        </p:spPr>
        <p:txBody>
          <a:bodyPr wrap="none" rtlCol="0">
            <a:spAutoFit/>
          </a:bodyPr>
          <a:lstStyle/>
          <a:p>
            <a:r>
              <a:rPr kumimoji="1" lang="en-US" altLang="ja-JP" b="1" dirty="0"/>
              <a:t>PC</a:t>
            </a:r>
            <a:r>
              <a:rPr kumimoji="1" lang="ja-JP" altLang="en-US" b="1" dirty="0"/>
              <a:t>画面右下</a:t>
            </a:r>
            <a:endParaRPr kumimoji="1" lang="en-US" altLang="ja-JP" b="1" dirty="0"/>
          </a:p>
        </p:txBody>
      </p:sp>
      <p:sp>
        <p:nvSpPr>
          <p:cNvPr id="12" name="下矢印 11"/>
          <p:cNvSpPr/>
          <p:nvPr/>
        </p:nvSpPr>
        <p:spPr>
          <a:xfrm rot="19494452">
            <a:off x="3671364" y="2599367"/>
            <a:ext cx="343677" cy="1351757"/>
          </a:xfrm>
          <a:prstGeom prst="downArrow">
            <a:avLst/>
          </a:prstGeom>
          <a:solidFill>
            <a:srgbClr val="99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4532979">
            <a:off x="2654723" y="3364132"/>
            <a:ext cx="343677" cy="2072858"/>
          </a:xfrm>
          <a:prstGeom prst="downArrow">
            <a:avLst/>
          </a:prstGeom>
          <a:solidFill>
            <a:srgbClr val="99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04609" y="5214547"/>
            <a:ext cx="360935" cy="430603"/>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曲折矢印 15"/>
          <p:cNvSpPr/>
          <p:nvPr/>
        </p:nvSpPr>
        <p:spPr>
          <a:xfrm flipV="1">
            <a:off x="542260" y="5645150"/>
            <a:ext cx="2221650" cy="574526"/>
          </a:xfrm>
          <a:prstGeom prst="bentArrow">
            <a:avLst/>
          </a:prstGeom>
          <a:solidFill>
            <a:srgbClr val="99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p:nvSpPr>
        <p:spPr>
          <a:xfrm>
            <a:off x="3197537" y="5789073"/>
            <a:ext cx="524822" cy="601094"/>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3203397">
            <a:off x="5098052" y="2114531"/>
            <a:ext cx="343677" cy="4400650"/>
          </a:xfrm>
          <a:prstGeom prst="downArrow">
            <a:avLst/>
          </a:prstGeom>
          <a:solidFill>
            <a:srgbClr val="99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045245" y="2039963"/>
            <a:ext cx="2014233" cy="583472"/>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775574" y="2893758"/>
            <a:ext cx="2028184" cy="923330"/>
          </a:xfrm>
          <a:prstGeom prst="rect">
            <a:avLst/>
          </a:prstGeom>
          <a:solidFill>
            <a:srgbClr val="FFFF00"/>
          </a:solidFill>
          <a:ln w="57150" cmpd="sng">
            <a:solidFill>
              <a:srgbClr val="99FF9F"/>
            </a:solidFill>
          </a:ln>
        </p:spPr>
        <p:txBody>
          <a:bodyPr wrap="square" rtlCol="0">
            <a:spAutoFit/>
          </a:bodyPr>
          <a:lstStyle/>
          <a:p>
            <a:r>
              <a:rPr lang="en-US" altLang="ja-JP" b="1" dirty="0"/>
              <a:t>“</a:t>
            </a:r>
            <a:r>
              <a:rPr lang="en-US" altLang="ja-JP" b="1" dirty="0" err="1"/>
              <a:t>tuatnet</a:t>
            </a:r>
            <a:r>
              <a:rPr lang="en-US" altLang="ja-JP" b="1" dirty="0"/>
              <a:t>”</a:t>
            </a:r>
            <a:r>
              <a:rPr lang="ja-JP" altLang="en-US" b="1" dirty="0"/>
              <a:t>を選択</a:t>
            </a:r>
            <a:endParaRPr lang="en-US" altLang="ja-JP" b="1" dirty="0"/>
          </a:p>
          <a:p>
            <a:r>
              <a:rPr kumimoji="1" lang="ja-JP" altLang="en-US" b="1" dirty="0"/>
              <a:t>「</a:t>
            </a:r>
            <a:r>
              <a:rPr kumimoji="1" lang="en-US" altLang="ja-JP" b="1" dirty="0"/>
              <a:t>TUAT-ID</a:t>
            </a:r>
            <a:r>
              <a:rPr kumimoji="1" lang="ja-JP" altLang="en-US" b="1" dirty="0"/>
              <a:t>」と「パスワード」を入力</a:t>
            </a:r>
            <a:endParaRPr kumimoji="1" lang="en-US" altLang="ja-JP" b="1" dirty="0"/>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仮想コンピューターへのログイン</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5475514" cy="4525963"/>
          </a:xfrm>
        </p:spPr>
        <p:txBody>
          <a:bodyPr/>
          <a:lstStyle/>
          <a:p>
            <a:pPr marL="0" indent="0">
              <a:buNone/>
            </a:pPr>
            <a:r>
              <a:rPr kumimoji="1" lang="en-US" altLang="ja-JP" dirty="0"/>
              <a:t> </a:t>
            </a:r>
            <a:endParaRPr kumimoji="1" lang="ja-JP" altLang="en-US" dirty="0"/>
          </a:p>
        </p:txBody>
      </p:sp>
      <p:pic>
        <p:nvPicPr>
          <p:cNvPr id="2050" name="Picture 2" descr="Z:\lecture\2016\computer\ppt\第一回資料\login.jpg"/>
          <p:cNvPicPr>
            <a:picLocks noChangeAspect="1" noChangeArrowheads="1"/>
          </p:cNvPicPr>
          <p:nvPr/>
        </p:nvPicPr>
        <p:blipFill>
          <a:blip r:embed="rId3"/>
          <a:srcRect/>
          <a:stretch>
            <a:fillRect/>
          </a:stretch>
        </p:blipFill>
        <p:spPr bwMode="auto">
          <a:xfrm>
            <a:off x="250372" y="1156787"/>
            <a:ext cx="5682342" cy="5075169"/>
          </a:xfrm>
          <a:prstGeom prst="rect">
            <a:avLst/>
          </a:prstGeom>
          <a:noFill/>
        </p:spPr>
      </p:pic>
      <p:sp>
        <p:nvSpPr>
          <p:cNvPr id="10" name="テキスト ボックス 9"/>
          <p:cNvSpPr txBox="1"/>
          <p:nvPr/>
        </p:nvSpPr>
        <p:spPr>
          <a:xfrm>
            <a:off x="5932714" y="1447800"/>
            <a:ext cx="3283132" cy="1754326"/>
          </a:xfrm>
          <a:prstGeom prst="rect">
            <a:avLst/>
          </a:prstGeom>
          <a:noFill/>
        </p:spPr>
        <p:txBody>
          <a:bodyPr wrap="square" rtlCol="0">
            <a:spAutoFit/>
          </a:bodyPr>
          <a:lstStyle/>
          <a:p>
            <a:pPr>
              <a:buFont typeface="Wingdings" pitchFamily="2" charset="2"/>
              <a:buChar char="Ø"/>
            </a:pPr>
            <a:r>
              <a:rPr lang="ja-JP" altLang="en-US" dirty="0"/>
              <a:t>ブラウザから</a:t>
            </a:r>
            <a:endParaRPr lang="en-US" altLang="ja-JP" dirty="0"/>
          </a:p>
          <a:p>
            <a:r>
              <a:rPr lang="ja-JP" altLang="en-US" dirty="0">
                <a:hlinkClick r:id="rId4"/>
              </a:rPr>
              <a:t>　</a:t>
            </a:r>
            <a:r>
              <a:rPr lang="en-US" altLang="ja-JP" dirty="0">
                <a:hlinkClick r:id="rId4"/>
              </a:rPr>
              <a:t>https://mydesk.ecs.tuat.ac.jp/</a:t>
            </a:r>
            <a:endParaRPr lang="en-US" altLang="ja-JP" dirty="0"/>
          </a:p>
          <a:p>
            <a:r>
              <a:rPr lang="ja-JP" altLang="en-US" dirty="0"/>
              <a:t>　　へアクセス</a:t>
            </a:r>
            <a:endParaRPr lang="en-US" altLang="ja-JP" dirty="0"/>
          </a:p>
          <a:p>
            <a:pPr>
              <a:buFont typeface="Wingdings" pitchFamily="2" charset="2"/>
              <a:buChar char="Ø"/>
            </a:pPr>
            <a:r>
              <a:rPr lang="ja-JP" altLang="en-US" dirty="0"/>
              <a:t>ユーザー</a:t>
            </a:r>
            <a:r>
              <a:rPr lang="en-US" altLang="ja-JP" dirty="0"/>
              <a:t>ID(TUAT-ID)</a:t>
            </a:r>
            <a:r>
              <a:rPr lang="ja-JP" altLang="en-US" dirty="0"/>
              <a:t>とパスワードを入力してログインボタンをクリック</a:t>
            </a:r>
            <a:endParaRPr lang="en-US" altLang="ja-JP" dirty="0"/>
          </a:p>
        </p:txBody>
      </p:sp>
      <p:cxnSp>
        <p:nvCxnSpPr>
          <p:cNvPr id="12" name="直線矢印コネクタ 11"/>
          <p:cNvCxnSpPr/>
          <p:nvPr/>
        </p:nvCxnSpPr>
        <p:spPr>
          <a:xfrm flipH="1">
            <a:off x="3755572" y="2849526"/>
            <a:ext cx="2177142" cy="60124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円/楕円 7"/>
          <p:cNvSpPr/>
          <p:nvPr/>
        </p:nvSpPr>
        <p:spPr>
          <a:xfrm>
            <a:off x="1578430" y="2849526"/>
            <a:ext cx="2177142" cy="1374131"/>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lecture\2016\computer\ppt\第一回資料\computer_basic.JPG"/>
          <p:cNvPicPr>
            <a:picLocks noChangeAspect="1" noChangeArrowheads="1"/>
          </p:cNvPicPr>
          <p:nvPr/>
        </p:nvPicPr>
        <p:blipFill>
          <a:blip r:embed="rId3"/>
          <a:srcRect/>
          <a:stretch>
            <a:fillRect/>
          </a:stretch>
        </p:blipFill>
        <p:spPr bwMode="auto">
          <a:xfrm>
            <a:off x="326571" y="1378657"/>
            <a:ext cx="5404378" cy="4768955"/>
          </a:xfrm>
          <a:prstGeom prst="rect">
            <a:avLst/>
          </a:prstGeom>
          <a:noFill/>
        </p:spPr>
      </p:pic>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仮想コンピューターへのログイン</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5475514" cy="4525963"/>
          </a:xfrm>
        </p:spPr>
        <p:txBody>
          <a:bodyPr/>
          <a:lstStyle/>
          <a:p>
            <a:pPr marL="0" indent="0">
              <a:buNone/>
            </a:pPr>
            <a:r>
              <a:rPr kumimoji="1" lang="en-US" altLang="ja-JP" dirty="0"/>
              <a:t> </a:t>
            </a:r>
            <a:endParaRPr kumimoji="1" lang="ja-JP" altLang="en-US" dirty="0"/>
          </a:p>
        </p:txBody>
      </p:sp>
      <p:sp>
        <p:nvSpPr>
          <p:cNvPr id="10" name="テキスト ボックス 9"/>
          <p:cNvSpPr txBox="1"/>
          <p:nvPr/>
        </p:nvSpPr>
        <p:spPr>
          <a:xfrm>
            <a:off x="5932714" y="1447800"/>
            <a:ext cx="3211286" cy="2031325"/>
          </a:xfrm>
          <a:prstGeom prst="rect">
            <a:avLst/>
          </a:prstGeom>
          <a:noFill/>
        </p:spPr>
        <p:txBody>
          <a:bodyPr wrap="square" rtlCol="0">
            <a:spAutoFit/>
          </a:bodyPr>
          <a:lstStyle/>
          <a:p>
            <a:pPr>
              <a:buFont typeface="Wingdings" pitchFamily="2" charset="2"/>
              <a:buChar char="Ø"/>
            </a:pPr>
            <a:r>
              <a:rPr lang="ja-JP" altLang="en-US" dirty="0"/>
              <a:t>「コンピュータ基礎実験」のボタンをクリック</a:t>
            </a:r>
            <a:endParaRPr lang="en-US" altLang="ja-JP" dirty="0"/>
          </a:p>
          <a:p>
            <a:pPr>
              <a:buFont typeface="Wingdings" pitchFamily="2" charset="2"/>
              <a:buChar char="Ø"/>
            </a:pPr>
            <a:r>
              <a:rPr lang="ja-JP" altLang="en-US" dirty="0"/>
              <a:t>授業以外の場合は「自習用をクリック</a:t>
            </a:r>
            <a:endParaRPr lang="en-US" altLang="ja-JP" dirty="0"/>
          </a:p>
          <a:p>
            <a:pPr>
              <a:buFont typeface="Wingdings" pitchFamily="2" charset="2"/>
              <a:buChar char="Ø"/>
            </a:pPr>
            <a:r>
              <a:rPr lang="ja-JP" altLang="en-US" dirty="0"/>
              <a:t>次の画面で「接続」をクリック</a:t>
            </a:r>
            <a:endParaRPr lang="en-US" altLang="ja-JP" dirty="0"/>
          </a:p>
          <a:p>
            <a:pPr lvl="1">
              <a:buFont typeface="Wingdings" pitchFamily="2" charset="2"/>
              <a:buChar char="Ø"/>
            </a:pPr>
            <a:r>
              <a:rPr lang="ja-JP" altLang="en-US" dirty="0"/>
              <a:t>パスワードは「</a:t>
            </a:r>
            <a:r>
              <a:rPr lang="en-US" altLang="ja-JP" dirty="0" err="1"/>
              <a:t>muroo</a:t>
            </a:r>
            <a:r>
              <a:rPr lang="ja-JP" altLang="en-US" dirty="0"/>
              <a:t>」</a:t>
            </a:r>
            <a:endParaRPr lang="en-US" altLang="ja-JP" dirty="0"/>
          </a:p>
          <a:p>
            <a:pPr lvl="1"/>
            <a:endParaRPr lang="en-US" altLang="ja-JP" dirty="0"/>
          </a:p>
        </p:txBody>
      </p:sp>
      <p:cxnSp>
        <p:nvCxnSpPr>
          <p:cNvPr id="12" name="直線矢印コネクタ 11"/>
          <p:cNvCxnSpPr/>
          <p:nvPr/>
        </p:nvCxnSpPr>
        <p:spPr>
          <a:xfrm flipH="1">
            <a:off x="2009808" y="1903228"/>
            <a:ext cx="3922906" cy="185006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241312" y="3551274"/>
            <a:ext cx="2717631" cy="923330"/>
          </a:xfrm>
          <a:prstGeom prst="rect">
            <a:avLst/>
          </a:prstGeom>
          <a:noFill/>
        </p:spPr>
        <p:txBody>
          <a:bodyPr wrap="square" rtlCol="0">
            <a:spAutoFit/>
          </a:bodyPr>
          <a:lstStyle/>
          <a:p>
            <a:r>
              <a:rPr kumimoji="1" lang="ja-JP" altLang="en-US" b="1" dirty="0">
                <a:solidFill>
                  <a:srgbClr val="FF0000"/>
                </a:solidFill>
              </a:rPr>
              <a:t>初回のログインでは結構時間がかかる（数分）のでじっくり待ってください</a:t>
            </a:r>
            <a:endParaRPr kumimoji="1" lang="en-US" altLang="ja-JP" b="1" dirty="0">
              <a:solidFill>
                <a:srgbClr val="FF0000"/>
              </a:solidFill>
            </a:endParaRPr>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ログイン完了時画面</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5475514" cy="4525963"/>
          </a:xfrm>
        </p:spPr>
        <p:txBody>
          <a:bodyPr/>
          <a:lstStyle/>
          <a:p>
            <a:pPr marL="0" indent="0">
              <a:buNone/>
            </a:pPr>
            <a:r>
              <a:rPr kumimoji="1" lang="en-US" altLang="ja-JP" dirty="0"/>
              <a:t> </a:t>
            </a:r>
            <a:endParaRPr kumimoji="1" lang="ja-JP" altLang="en-US" dirty="0"/>
          </a:p>
        </p:txBody>
      </p:sp>
      <p:sp>
        <p:nvSpPr>
          <p:cNvPr id="10" name="テキスト ボックス 9"/>
          <p:cNvSpPr txBox="1"/>
          <p:nvPr/>
        </p:nvSpPr>
        <p:spPr>
          <a:xfrm>
            <a:off x="5932714" y="1447800"/>
            <a:ext cx="3211286" cy="2308324"/>
          </a:xfrm>
          <a:prstGeom prst="rect">
            <a:avLst/>
          </a:prstGeom>
          <a:noFill/>
        </p:spPr>
        <p:txBody>
          <a:bodyPr wrap="square" rtlCol="0">
            <a:spAutoFit/>
          </a:bodyPr>
          <a:lstStyle/>
          <a:p>
            <a:pPr>
              <a:buFont typeface="Wingdings" pitchFamily="2" charset="2"/>
              <a:buChar char="Ø"/>
            </a:pPr>
            <a:r>
              <a:rPr lang="ja-JP" altLang="en-US" dirty="0"/>
              <a:t>ログオンが完了すると、ブラウザの画面がパソコンの画面のように変化します</a:t>
            </a:r>
            <a:endParaRPr lang="en-US" altLang="ja-JP" dirty="0"/>
          </a:p>
          <a:p>
            <a:pPr>
              <a:buFont typeface="Wingdings" pitchFamily="2" charset="2"/>
              <a:buChar char="Ø"/>
            </a:pPr>
            <a:r>
              <a:rPr lang="ja-JP" altLang="en-US" dirty="0"/>
              <a:t>仮想コンピューターは</a:t>
            </a:r>
            <a:r>
              <a:rPr lang="en-US" altLang="ja-JP" dirty="0"/>
              <a:t>Windows8.1</a:t>
            </a:r>
            <a:r>
              <a:rPr lang="ja-JP" altLang="en-US" dirty="0"/>
              <a:t>相当です</a:t>
            </a:r>
            <a:endParaRPr lang="en-US" altLang="ja-JP" dirty="0"/>
          </a:p>
          <a:p>
            <a:pPr>
              <a:buFont typeface="Wingdings" pitchFamily="2" charset="2"/>
              <a:buChar char="Ø"/>
            </a:pPr>
            <a:r>
              <a:rPr lang="ja-JP" altLang="en-US" dirty="0"/>
              <a:t>ブラウザの画面を最大化すると仮想コンピューターの画面を広く使えます</a:t>
            </a:r>
            <a:endParaRPr lang="en-US" altLang="ja-JP" dirty="0"/>
          </a:p>
        </p:txBody>
      </p:sp>
      <p:pic>
        <p:nvPicPr>
          <p:cNvPr id="4098" name="Picture 2" descr="Z:\lecture\2016\computer\ppt\第一回資料\justlogon.JPG"/>
          <p:cNvPicPr>
            <a:picLocks noChangeAspect="1" noChangeArrowheads="1"/>
          </p:cNvPicPr>
          <p:nvPr/>
        </p:nvPicPr>
        <p:blipFill>
          <a:blip r:embed="rId3"/>
          <a:srcRect/>
          <a:stretch>
            <a:fillRect/>
          </a:stretch>
        </p:blipFill>
        <p:spPr bwMode="auto">
          <a:xfrm>
            <a:off x="165326" y="1307432"/>
            <a:ext cx="5767388" cy="4991140"/>
          </a:xfrm>
          <a:prstGeom prst="rect">
            <a:avLst/>
          </a:prstGeom>
          <a:noFill/>
        </p:spPr>
      </p:pic>
      <p:sp>
        <p:nvSpPr>
          <p:cNvPr id="11" name="テキスト ボックス 10"/>
          <p:cNvSpPr txBox="1"/>
          <p:nvPr/>
        </p:nvSpPr>
        <p:spPr>
          <a:xfrm>
            <a:off x="6209415" y="4614530"/>
            <a:ext cx="2716872" cy="2031325"/>
          </a:xfrm>
          <a:prstGeom prst="rect">
            <a:avLst/>
          </a:prstGeom>
          <a:noFill/>
        </p:spPr>
        <p:txBody>
          <a:bodyPr wrap="square" rtlCol="0">
            <a:spAutoFit/>
          </a:bodyPr>
          <a:lstStyle/>
          <a:p>
            <a:r>
              <a:rPr kumimoji="1" lang="en-US" altLang="ja-JP" dirty="0"/>
              <a:t>Tips:</a:t>
            </a:r>
          </a:p>
          <a:p>
            <a:r>
              <a:rPr kumimoji="1" lang="ja-JP" altLang="en-US" dirty="0"/>
              <a:t>ホストのタスクバーを「タスクバーを自動的に隠す」設定にするとブラウザの画面最大化時にまるで全画面が仮想コンピューターになったようになります</a:t>
            </a:r>
          </a:p>
        </p:txBody>
      </p:sp>
    </p:spTree>
    <p:extLst>
      <p:ext uri="{BB962C8B-B14F-4D97-AF65-F5344CB8AC3E}">
        <p14:creationId xmlns:p14="http://schemas.microsoft.com/office/powerpoint/2010/main" val="6450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kumimoji="1" lang="ja-JP" altLang="en-US" dirty="0">
                <a:solidFill>
                  <a:srgbClr val="99FF9F"/>
                </a:solidFill>
              </a:rPr>
              <a:t>マイクロソフト・ワード</a:t>
            </a:r>
          </a:p>
        </p:txBody>
      </p:sp>
      <p:sp>
        <p:nvSpPr>
          <p:cNvPr id="3" name="コンテンツ プレースホルダ 2"/>
          <p:cNvSpPr>
            <a:spLocks noGrp="1"/>
          </p:cNvSpPr>
          <p:nvPr>
            <p:ph idx="1"/>
          </p:nvPr>
        </p:nvSpPr>
        <p:spPr/>
        <p:txBody>
          <a:bodyPr>
            <a:normAutofit/>
          </a:bodyPr>
          <a:lstStyle/>
          <a:p>
            <a:pPr>
              <a:buFont typeface="Wingdings" pitchFamily="2" charset="2"/>
              <a:buChar char="Ø"/>
            </a:pPr>
            <a:r>
              <a:rPr kumimoji="1" lang="ja-JP" altLang="en-US" dirty="0"/>
              <a:t>コンピューターで、「レポート」などの整形された「文書」を作成するソフトが「ワードプロセッサ」というソフトです</a:t>
            </a:r>
            <a:endParaRPr kumimoji="1" lang="en-US" altLang="ja-JP" dirty="0"/>
          </a:p>
          <a:p>
            <a:pPr>
              <a:buFont typeface="Wingdings" pitchFamily="2" charset="2"/>
              <a:buChar char="Ø"/>
            </a:pPr>
            <a:r>
              <a:rPr lang="ja-JP" altLang="en-US" dirty="0"/>
              <a:t>マイクロソフト・ワード（</a:t>
            </a:r>
            <a:r>
              <a:rPr lang="en-US" altLang="ja-JP" dirty="0"/>
              <a:t>Word</a:t>
            </a:r>
            <a:r>
              <a:rPr lang="ja-JP" altLang="en-US" dirty="0"/>
              <a:t>）はマイクロソフト社が販売している「ワードプロセッサ」です</a:t>
            </a:r>
            <a:endParaRPr lang="en-US" altLang="ja-JP" dirty="0"/>
          </a:p>
          <a:p>
            <a:pPr>
              <a:buFont typeface="Wingdings" pitchFamily="2" charset="2"/>
              <a:buChar char="Ø"/>
            </a:pPr>
            <a:r>
              <a:rPr lang="ja-JP" altLang="en-US" dirty="0"/>
              <a:t>「ワードプロセッサ」はマイクロソフト社以外にも、様々な組織が公開しています（有料無料）</a:t>
            </a:r>
            <a:endParaRPr lang="en-US" altLang="ja-JP" dirty="0"/>
          </a:p>
          <a:p>
            <a:pPr lvl="1">
              <a:buFont typeface="Wingdings" pitchFamily="2" charset="2"/>
              <a:buChar char="Ø"/>
            </a:pPr>
            <a:r>
              <a:rPr kumimoji="1" lang="en-US" altLang="ja-JP" dirty="0" err="1"/>
              <a:t>Libreoffice</a:t>
            </a:r>
            <a:r>
              <a:rPr kumimoji="1" lang="en-US" altLang="ja-JP" dirty="0"/>
              <a:t>(</a:t>
            </a:r>
            <a:r>
              <a:rPr kumimoji="1" lang="ja-JP" altLang="en-US" dirty="0"/>
              <a:t>無料</a:t>
            </a:r>
            <a:r>
              <a:rPr kumimoji="1" lang="en-US" altLang="ja-JP" dirty="0"/>
              <a:t>)</a:t>
            </a:r>
            <a:r>
              <a:rPr kumimoji="1" lang="ja-JP" altLang="en-US" dirty="0" err="1"/>
              <a:t>、</a:t>
            </a:r>
            <a:r>
              <a:rPr kumimoji="1" lang="ja-JP" altLang="en-US" dirty="0"/>
              <a:t>一太郎（有料）等</a:t>
            </a:r>
            <a:endParaRPr kumimoji="1" lang="en-US" altLang="ja-JP" dirty="0"/>
          </a:p>
          <a:p>
            <a:pPr lvl="1">
              <a:buFont typeface="Wingdings" pitchFamily="2" charset="2"/>
              <a:buChar char="Ø"/>
            </a:pP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lecture\2016\computer\ppt\第2回資料\スタート1.PNG"/>
          <p:cNvPicPr>
            <a:picLocks noChangeAspect="1" noChangeArrowheads="1"/>
          </p:cNvPicPr>
          <p:nvPr/>
        </p:nvPicPr>
        <p:blipFill>
          <a:blip r:embed="rId2"/>
          <a:stretch>
            <a:fillRect/>
          </a:stretch>
        </p:blipFill>
        <p:spPr bwMode="auto">
          <a:xfrm>
            <a:off x="1620000" y="1512000"/>
            <a:ext cx="5944430" cy="5189945"/>
          </a:xfrm>
          <a:prstGeom prst="rect">
            <a:avLst/>
          </a:prstGeom>
          <a:noFill/>
        </p:spPr>
      </p:pic>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ワードの起動</a:t>
            </a:r>
            <a:endParaRPr kumimoji="1" lang="ja-JP" altLang="en-US" dirty="0">
              <a:solidFill>
                <a:srgbClr val="99FF9F"/>
              </a:solidFill>
            </a:endParaRPr>
          </a:p>
        </p:txBody>
      </p:sp>
      <p:sp>
        <p:nvSpPr>
          <p:cNvPr id="7" name="円/楕円 6"/>
          <p:cNvSpPr/>
          <p:nvPr/>
        </p:nvSpPr>
        <p:spPr>
          <a:xfrm>
            <a:off x="1512000" y="6300000"/>
            <a:ext cx="574251" cy="487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Picture 3" descr="Z:\lecture\2016\computer\ppt\第2回資料\スタート２.PNG"/>
          <p:cNvPicPr>
            <a:picLocks noChangeAspect="1" noChangeArrowheads="1"/>
          </p:cNvPicPr>
          <p:nvPr/>
        </p:nvPicPr>
        <p:blipFill>
          <a:blip r:embed="rId3"/>
          <a:srcRect/>
          <a:stretch>
            <a:fillRect/>
          </a:stretch>
        </p:blipFill>
        <p:spPr bwMode="auto">
          <a:xfrm>
            <a:off x="1620000" y="1512000"/>
            <a:ext cx="5944430" cy="5189945"/>
          </a:xfrm>
          <a:prstGeom prst="rect">
            <a:avLst/>
          </a:prstGeom>
          <a:noFill/>
        </p:spPr>
      </p:pic>
      <p:pic>
        <p:nvPicPr>
          <p:cNvPr id="3076" name="Picture 4" descr="Z:\lecture\2016\computer\ppt\第2回資料\ワード１.PNG"/>
          <p:cNvPicPr>
            <a:picLocks noChangeAspect="1" noChangeArrowheads="1"/>
          </p:cNvPicPr>
          <p:nvPr/>
        </p:nvPicPr>
        <p:blipFill>
          <a:blip r:embed="rId4"/>
          <a:srcRect/>
          <a:stretch>
            <a:fillRect/>
          </a:stretch>
        </p:blipFill>
        <p:spPr bwMode="auto">
          <a:xfrm>
            <a:off x="1620000" y="1512000"/>
            <a:ext cx="5944430" cy="5189945"/>
          </a:xfrm>
          <a:prstGeom prst="rect">
            <a:avLst/>
          </a:prstGeom>
          <a:noFill/>
        </p:spPr>
      </p:pic>
      <p:pic>
        <p:nvPicPr>
          <p:cNvPr id="3077" name="Picture 5" descr="Z:\lecture\2016\computer\ppt\第2回資料\ワード２.PNG"/>
          <p:cNvPicPr>
            <a:picLocks noChangeAspect="1" noChangeArrowheads="1"/>
          </p:cNvPicPr>
          <p:nvPr/>
        </p:nvPicPr>
        <p:blipFill>
          <a:blip r:embed="rId5"/>
          <a:srcRect/>
          <a:stretch>
            <a:fillRect/>
          </a:stretch>
        </p:blipFill>
        <p:spPr bwMode="auto">
          <a:xfrm>
            <a:off x="1187406" y="1671404"/>
            <a:ext cx="6676052" cy="4412596"/>
          </a:xfrm>
          <a:prstGeom prst="rect">
            <a:avLst/>
          </a:prstGeom>
          <a:noFill/>
        </p:spPr>
      </p:pic>
      <p:pic>
        <p:nvPicPr>
          <p:cNvPr id="3078" name="Picture 6" descr="Z:\lecture\2016\computer\ppt\第2回資料\ワード３.PNG"/>
          <p:cNvPicPr>
            <a:picLocks noChangeAspect="1" noChangeArrowheads="1"/>
          </p:cNvPicPr>
          <p:nvPr/>
        </p:nvPicPr>
        <p:blipFill>
          <a:blip r:embed="rId6"/>
          <a:srcRect/>
          <a:stretch>
            <a:fillRect/>
          </a:stretch>
        </p:blipFill>
        <p:spPr bwMode="auto">
          <a:xfrm>
            <a:off x="1188000" y="1670400"/>
            <a:ext cx="6676052" cy="4412596"/>
          </a:xfrm>
          <a:prstGeom prst="rect">
            <a:avLst/>
          </a:prstGeom>
          <a:noFill/>
        </p:spPr>
      </p:pic>
      <p:sp>
        <p:nvSpPr>
          <p:cNvPr id="11" name="円/楕円 10"/>
          <p:cNvSpPr/>
          <p:nvPr/>
        </p:nvSpPr>
        <p:spPr>
          <a:xfrm>
            <a:off x="5868000" y="3780000"/>
            <a:ext cx="1995458" cy="6265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358000" y="6084000"/>
            <a:ext cx="574251" cy="487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335073" y="2766349"/>
            <a:ext cx="1995458" cy="226680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3074"/>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7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307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2"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78"/>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0" grpId="0" animBg="1"/>
      <p:bldP spid="10" grpId="2" animBg="1"/>
      <p:bldP spid="12" grpId="1" animBg="1"/>
      <p:bldP spid="1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ワード：</a:t>
            </a:r>
            <a:r>
              <a:rPr lang="ja-JP" altLang="en-US" dirty="0" err="1">
                <a:solidFill>
                  <a:srgbClr val="99FF9F"/>
                </a:solidFill>
              </a:rPr>
              <a:t>ー</a:t>
            </a:r>
            <a:r>
              <a:rPr lang="ja-JP" altLang="en-US" dirty="0">
                <a:solidFill>
                  <a:srgbClr val="99FF9F"/>
                </a:solidFill>
              </a:rPr>
              <a:t>文書作成</a:t>
            </a:r>
            <a:r>
              <a:rPr lang="ja-JP" altLang="en-US" dirty="0" err="1">
                <a:solidFill>
                  <a:srgbClr val="99FF9F"/>
                </a:solidFill>
              </a:rPr>
              <a:t>ー</a:t>
            </a:r>
            <a:endParaRPr kumimoji="1" lang="ja-JP" altLang="en-US" dirty="0">
              <a:solidFill>
                <a:srgbClr val="99FF9F"/>
              </a:solidFill>
            </a:endParaRPr>
          </a:p>
        </p:txBody>
      </p:sp>
      <p:pic>
        <p:nvPicPr>
          <p:cNvPr id="4098" name="Picture 2" descr="Z:\lecture\2016\computer\ppt\第2回資料\ワード４.PNG"/>
          <p:cNvPicPr>
            <a:picLocks noChangeAspect="1" noChangeArrowheads="1"/>
          </p:cNvPicPr>
          <p:nvPr/>
        </p:nvPicPr>
        <p:blipFill>
          <a:blip r:embed="rId2"/>
          <a:srcRect/>
          <a:stretch>
            <a:fillRect/>
          </a:stretch>
        </p:blipFill>
        <p:spPr bwMode="auto">
          <a:xfrm>
            <a:off x="1008000" y="1512000"/>
            <a:ext cx="7225912" cy="5237386"/>
          </a:xfrm>
          <a:prstGeom prst="rect">
            <a:avLst/>
          </a:prstGeom>
          <a:noFill/>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2332</TotalTime>
  <Words>1357</Words>
  <Application>Microsoft Office PowerPoint</Application>
  <PresentationFormat>画面に合わせる (4:3)</PresentationFormat>
  <Paragraphs>251</Paragraphs>
  <Slides>29</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HGP創英角ﾎﾟｯﾌﾟ体</vt:lpstr>
      <vt:lpstr>ＭＳ Ｐゴシック</vt:lpstr>
      <vt:lpstr>Arial</vt:lpstr>
      <vt:lpstr>Calibri</vt:lpstr>
      <vt:lpstr>Wingdings</vt:lpstr>
      <vt:lpstr>Office テーマ</vt:lpstr>
      <vt:lpstr>コンピュータ基礎実験　第２回</vt:lpstr>
      <vt:lpstr>ノートPCの無線LAN接続</vt:lpstr>
      <vt:lpstr>ノートPCの無線LAN接続</vt:lpstr>
      <vt:lpstr>仮想コンピューターへのログイン</vt:lpstr>
      <vt:lpstr>仮想コンピューターへのログイン</vt:lpstr>
      <vt:lpstr>ログイン完了時画面</vt:lpstr>
      <vt:lpstr>マイクロソフト・ワード</vt:lpstr>
      <vt:lpstr>ワードの起動</vt:lpstr>
      <vt:lpstr>ワード：ー文書作成ー</vt:lpstr>
      <vt:lpstr>練習１：ワードでの文章作成</vt:lpstr>
      <vt:lpstr>マイクロソフト・エクセル</vt:lpstr>
      <vt:lpstr>表計算とは</vt:lpstr>
      <vt:lpstr>計算結果とコピー</vt:lpstr>
      <vt:lpstr>エクセルのできること（本質）</vt:lpstr>
      <vt:lpstr>エクセルのできること（おまけ）</vt:lpstr>
      <vt:lpstr>エクセルの起動</vt:lpstr>
      <vt:lpstr>PowerPoint プレゼンテーション</vt:lpstr>
      <vt:lpstr>エクセルの各部名称</vt:lpstr>
      <vt:lpstr>セルへの入力</vt:lpstr>
      <vt:lpstr>計算操作の代表例</vt:lpstr>
      <vt:lpstr>セル番号、範囲の入力</vt:lpstr>
      <vt:lpstr>練習２：三角関数のグラフ作成</vt:lpstr>
      <vt:lpstr>練習：三角関数のグラフ作成</vt:lpstr>
      <vt:lpstr>練習：三角関数のグラフ作成</vt:lpstr>
      <vt:lpstr>練習：三角関数のグラフ作成</vt:lpstr>
      <vt:lpstr>練習：三角関数のグラフ作成</vt:lpstr>
      <vt:lpstr>ワードファイルへのグラフ貼り付け</vt:lpstr>
      <vt:lpstr>PowerPoint プレゼンテーション</vt:lpstr>
      <vt:lpstr>仮想コンピューターからのログアウト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工学基礎実験 （コンピュータ基礎実験　#1）</dc:title>
  <dc:creator>Sano Osamu</dc:creator>
  <cp:lastModifiedBy>muroo</cp:lastModifiedBy>
  <cp:revision>225</cp:revision>
  <cp:lastPrinted>2013-05-02T02:22:11Z</cp:lastPrinted>
  <dcterms:created xsi:type="dcterms:W3CDTF">2012-04-10T01:56:29Z</dcterms:created>
  <dcterms:modified xsi:type="dcterms:W3CDTF">2018-04-23T02:39:15Z</dcterms:modified>
</cp:coreProperties>
</file>