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29"/>
  </p:notesMasterIdLst>
  <p:handoutMasterIdLst>
    <p:handoutMasterId r:id="rId30"/>
  </p:handoutMasterIdLst>
  <p:sldIdLst>
    <p:sldId id="256" r:id="rId2"/>
    <p:sldId id="273" r:id="rId3"/>
    <p:sldId id="295" r:id="rId4"/>
    <p:sldId id="296" r:id="rId5"/>
    <p:sldId id="294" r:id="rId6"/>
    <p:sldId id="288" r:id="rId7"/>
    <p:sldId id="258" r:id="rId8"/>
    <p:sldId id="289" r:id="rId9"/>
    <p:sldId id="290" r:id="rId10"/>
    <p:sldId id="291" r:id="rId11"/>
    <p:sldId id="292" r:id="rId12"/>
    <p:sldId id="293" r:id="rId13"/>
    <p:sldId id="277" r:id="rId14"/>
    <p:sldId id="266" r:id="rId15"/>
    <p:sldId id="272" r:id="rId16"/>
    <p:sldId id="274" r:id="rId17"/>
    <p:sldId id="265" r:id="rId18"/>
    <p:sldId id="275" r:id="rId19"/>
    <p:sldId id="278" r:id="rId20"/>
    <p:sldId id="279" r:id="rId21"/>
    <p:sldId id="280" r:id="rId22"/>
    <p:sldId id="281" r:id="rId23"/>
    <p:sldId id="298" r:id="rId24"/>
    <p:sldId id="300" r:id="rId25"/>
    <p:sldId id="301" r:id="rId26"/>
    <p:sldId id="297" r:id="rId27"/>
    <p:sldId id="299" r:id="rId28"/>
  </p:sldIdLst>
  <p:sldSz cx="9144000" cy="6858000" type="screen4x3"/>
  <p:notesSz cx="9144000" cy="6858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99FF9F"/>
    <a:srgbClr val="FFFFFF"/>
    <a:srgbClr val="FFC5ED"/>
    <a:srgbClr val="FFEDB4"/>
    <a:srgbClr val="C900C9"/>
    <a:srgbClr val="FFCF70"/>
    <a:srgbClr val="FF3C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264" y="102"/>
      </p:cViewPr>
      <p:guideLst>
        <p:guide orient="horz" pos="2160"/>
        <p:guide pos="2880"/>
      </p:guideLst>
    </p:cSldViewPr>
  </p:slideViewPr>
  <p:notesTextViewPr>
    <p:cViewPr>
      <p:scale>
        <a:sx n="3" d="2"/>
        <a:sy n="3" d="2"/>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F8A45D0-4EE4-454C-BDEE-606B2A4B6DB3}" type="datetimeFigureOut">
              <a:rPr kumimoji="1" lang="ja-JP" altLang="en-US" smtClean="0"/>
              <a:pPr/>
              <a:t>2018/4/23</a:t>
            </a:fld>
            <a:endParaRPr kumimoji="1" lang="ja-JP" altLang="en-US"/>
          </a:p>
        </p:txBody>
      </p:sp>
      <p:sp>
        <p:nvSpPr>
          <p:cNvPr id="4" name="フッター プレースホルダー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1265B6E-6454-2949-A5FB-66DA78B3D687}" type="slidenum">
              <a:rPr kumimoji="1" lang="ja-JP" altLang="en-US" smtClean="0"/>
              <a:pPr/>
              <a:t>‹#›</a:t>
            </a:fld>
            <a:endParaRPr kumimoji="1" lang="ja-JP" altLang="en-US"/>
          </a:p>
        </p:txBody>
      </p:sp>
    </p:spTree>
    <p:extLst>
      <p:ext uri="{BB962C8B-B14F-4D97-AF65-F5344CB8AC3E}">
        <p14:creationId xmlns:p14="http://schemas.microsoft.com/office/powerpoint/2010/main" val="2484847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CEEDB72-36A1-8540-8A86-67DE3C73278F}" type="datetimeFigureOut">
              <a:rPr kumimoji="1" lang="ja-JP" altLang="en-US" smtClean="0"/>
              <a:pPr/>
              <a:t>2018/4/23</a:t>
            </a:fld>
            <a:endParaRPr kumimoji="1" lang="ja-JP" altLang="en-US"/>
          </a:p>
        </p:txBody>
      </p:sp>
      <p:sp>
        <p:nvSpPr>
          <p:cNvPr id="4" name="スライド イメージ プレースホルダー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9635E42-6013-A646-8C17-E730EC928D5A}" type="slidenum">
              <a:rPr kumimoji="1" lang="ja-JP" altLang="en-US" smtClean="0"/>
              <a:pPr/>
              <a:t>‹#›</a:t>
            </a:fld>
            <a:endParaRPr kumimoji="1" lang="ja-JP" altLang="en-US"/>
          </a:p>
        </p:txBody>
      </p:sp>
    </p:spTree>
    <p:extLst>
      <p:ext uri="{BB962C8B-B14F-4D97-AF65-F5344CB8AC3E}">
        <p14:creationId xmlns:p14="http://schemas.microsoft.com/office/powerpoint/2010/main" val="1979399865"/>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3</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26</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27</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4</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7</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8</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9</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10</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11</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12</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635E42-6013-A646-8C17-E730EC928D5A}" type="slidenum">
              <a:rPr kumimoji="1" lang="ja-JP" altLang="en-US" smtClean="0"/>
              <a:pPr/>
              <a:t>25</a:t>
            </a:fld>
            <a:endParaRPr kumimoji="1" lang="ja-JP" altLang="en-US"/>
          </a:p>
        </p:txBody>
      </p:sp>
    </p:spTree>
    <p:extLst>
      <p:ext uri="{BB962C8B-B14F-4D97-AF65-F5344CB8AC3E}">
        <p14:creationId xmlns:p14="http://schemas.microsoft.com/office/powerpoint/2010/main" val="264701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565E780-3062-CB48-91DF-9A78654A1D76}" type="datetimeFigureOut">
              <a:rPr kumimoji="1" lang="ja-JP" altLang="en-US" smtClean="0"/>
              <a:pPr/>
              <a:t>2018/4/23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7C0CC67-3CAD-1243-B36B-989AE276DA95}"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5E780-3062-CB48-91DF-9A78654A1D76}" type="datetimeFigureOut">
              <a:rPr kumimoji="1" lang="ja-JP" altLang="en-US" smtClean="0"/>
              <a:pPr/>
              <a:t>2018/4/23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0CC67-3CAD-1243-B36B-989AE276DA95}"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www.tuat.ac.jp/www.tuat.ac.jp"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muroo@cc.tuat.ac.j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cabinet.tuat.ac.j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s://mydesk.ecs.tuat.ac.j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mail.google.com/" TargetMode="External"/><Relationship Id="rId5" Type="http://schemas.openxmlformats.org/officeDocument/2006/relationships/hyperlink" Target="https://spica.gakumu.tuat.ac.jp/portal2/" TargetMode="External"/><Relationship Id="rId4" Type="http://schemas.openxmlformats.org/officeDocument/2006/relationships/hyperlink" Target="http://www.tuat.ac.jp/"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ydesk.ecs.tuat.ac.j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1863" y="584791"/>
            <a:ext cx="7772400" cy="1470025"/>
          </a:xfrm>
          <a:solidFill>
            <a:srgbClr val="99FF9F"/>
          </a:solidFill>
          <a:ln w="57150" cmpd="sng">
            <a:solidFill>
              <a:srgbClr val="3366FF"/>
            </a:solidFill>
          </a:ln>
        </p:spPr>
        <p:txBody>
          <a:bodyPr>
            <a:normAutofit/>
          </a:bodyPr>
          <a:lstStyle/>
          <a:p>
            <a:r>
              <a:rPr kumimoji="1" lang="ja-JP" altLang="en-US" dirty="0">
                <a:solidFill>
                  <a:srgbClr val="000090"/>
                </a:solidFill>
              </a:rPr>
              <a:t>コンピュータ基礎実験　</a:t>
            </a:r>
            <a:r>
              <a:rPr lang="ja-JP" altLang="en-US" dirty="0">
                <a:solidFill>
                  <a:srgbClr val="000090"/>
                </a:solidFill>
              </a:rPr>
              <a:t>第</a:t>
            </a:r>
            <a:r>
              <a:rPr lang="en-US" altLang="ja-JP" dirty="0">
                <a:solidFill>
                  <a:srgbClr val="000090"/>
                </a:solidFill>
              </a:rPr>
              <a:t>1</a:t>
            </a:r>
            <a:r>
              <a:rPr kumimoji="1" lang="ja-JP" altLang="en-US" dirty="0">
                <a:solidFill>
                  <a:srgbClr val="000090"/>
                </a:solidFill>
              </a:rPr>
              <a:t>回</a:t>
            </a:r>
          </a:p>
        </p:txBody>
      </p:sp>
      <p:sp>
        <p:nvSpPr>
          <p:cNvPr id="3" name="サブタイトル 2"/>
          <p:cNvSpPr>
            <a:spLocks noGrp="1"/>
          </p:cNvSpPr>
          <p:nvPr>
            <p:ph type="subTitle" idx="1"/>
          </p:nvPr>
        </p:nvSpPr>
        <p:spPr>
          <a:xfrm>
            <a:off x="1371599" y="2296633"/>
            <a:ext cx="6719777" cy="1992541"/>
          </a:xfrm>
          <a:solidFill>
            <a:srgbClr val="FFEDB4"/>
          </a:solidFill>
        </p:spPr>
        <p:txBody>
          <a:bodyPr>
            <a:normAutofit/>
          </a:bodyPr>
          <a:lstStyle/>
          <a:p>
            <a:r>
              <a:rPr lang="ja-JP" altLang="en-US" dirty="0">
                <a:solidFill>
                  <a:srgbClr val="000090"/>
                </a:solidFill>
              </a:rPr>
              <a:t>室尾和之</a:t>
            </a:r>
            <a:r>
              <a:rPr kumimoji="1" lang="en-US" altLang="ja-JP" dirty="0">
                <a:solidFill>
                  <a:srgbClr val="000090"/>
                </a:solidFill>
              </a:rPr>
              <a:t>(</a:t>
            </a:r>
            <a:r>
              <a:rPr lang="ja-JP" altLang="en-US" dirty="0">
                <a:solidFill>
                  <a:srgbClr val="000090"/>
                </a:solidFill>
              </a:rPr>
              <a:t>むろお</a:t>
            </a:r>
            <a:r>
              <a:rPr kumimoji="1" lang="ja-JP" altLang="en-US" dirty="0">
                <a:solidFill>
                  <a:srgbClr val="000090"/>
                </a:solidFill>
              </a:rPr>
              <a:t>　</a:t>
            </a:r>
            <a:r>
              <a:rPr lang="ja-JP" altLang="en-US" dirty="0">
                <a:solidFill>
                  <a:srgbClr val="000090"/>
                </a:solidFill>
              </a:rPr>
              <a:t>かずゆき</a:t>
            </a:r>
            <a:r>
              <a:rPr kumimoji="1" lang="en-US" altLang="ja-JP" dirty="0">
                <a:solidFill>
                  <a:srgbClr val="000090"/>
                </a:solidFill>
              </a:rPr>
              <a:t>)</a:t>
            </a:r>
            <a:r>
              <a:rPr lang="ja-JP" altLang="ja-JP" dirty="0">
                <a:solidFill>
                  <a:srgbClr val="000090"/>
                </a:solidFill>
                <a:effectLst/>
              </a:rPr>
              <a:t> </a:t>
            </a:r>
            <a:endParaRPr lang="en-US" altLang="ja-JP" dirty="0">
              <a:solidFill>
                <a:srgbClr val="000090"/>
              </a:solidFill>
              <a:effectLst/>
            </a:endParaRPr>
          </a:p>
          <a:p>
            <a:r>
              <a:rPr lang="en-US" altLang="ja-JP" dirty="0">
                <a:solidFill>
                  <a:srgbClr val="000090"/>
                </a:solidFill>
              </a:rPr>
              <a:t>TA: </a:t>
            </a:r>
            <a:r>
              <a:rPr lang="ja-JP" altLang="en-US" dirty="0">
                <a:solidFill>
                  <a:srgbClr val="000090"/>
                </a:solidFill>
              </a:rPr>
              <a:t>大木祐明（おおき　ひろあき）</a:t>
            </a:r>
            <a:endParaRPr lang="en-US" altLang="ja-JP" dirty="0">
              <a:solidFill>
                <a:srgbClr val="000090"/>
              </a:solidFill>
              <a:effectLst/>
            </a:endParaRPr>
          </a:p>
          <a:p>
            <a:r>
              <a:rPr lang="en-US" altLang="ja-JP" dirty="0">
                <a:solidFill>
                  <a:srgbClr val="000090"/>
                </a:solidFill>
              </a:rPr>
              <a:t>TA: </a:t>
            </a:r>
            <a:r>
              <a:rPr lang="ja-JP" altLang="en-US" dirty="0">
                <a:solidFill>
                  <a:srgbClr val="000090"/>
                </a:solidFill>
              </a:rPr>
              <a:t>丸山遥香</a:t>
            </a:r>
            <a:r>
              <a:rPr lang="en-US" altLang="ja-JP" dirty="0">
                <a:solidFill>
                  <a:srgbClr val="000090"/>
                </a:solidFill>
              </a:rPr>
              <a:t>(</a:t>
            </a:r>
            <a:r>
              <a:rPr lang="ja-JP" altLang="en-US" dirty="0">
                <a:solidFill>
                  <a:srgbClr val="000090"/>
                </a:solidFill>
              </a:rPr>
              <a:t>まるやま　はるか</a:t>
            </a:r>
            <a:r>
              <a:rPr lang="en-US" altLang="ja-JP" dirty="0">
                <a:solidFill>
                  <a:srgbClr val="000090"/>
                </a:solidFill>
              </a:rPr>
              <a:t>)</a:t>
            </a:r>
            <a:r>
              <a:rPr kumimoji="1" lang="ja-JP" altLang="en-US" dirty="0">
                <a:solidFill>
                  <a:srgbClr val="000090"/>
                </a:solidFill>
              </a:rPr>
              <a:t>　</a:t>
            </a:r>
            <a:endParaRPr kumimoji="1" lang="en-US" altLang="ja-JP" dirty="0">
              <a:solidFill>
                <a:srgbClr val="000090"/>
              </a:solidFill>
            </a:endParaRPr>
          </a:p>
          <a:p>
            <a:endParaRPr kumimoji="1" lang="ja-JP" altLang="en-US" dirty="0">
              <a:solidFill>
                <a:srgbClr val="000090"/>
              </a:solidFill>
            </a:endParaRPr>
          </a:p>
        </p:txBody>
      </p:sp>
      <p:sp>
        <p:nvSpPr>
          <p:cNvPr id="4" name="テキスト ボックス 3"/>
          <p:cNvSpPr txBox="1"/>
          <p:nvPr/>
        </p:nvSpPr>
        <p:spPr>
          <a:xfrm>
            <a:off x="935665" y="4614530"/>
            <a:ext cx="7618597" cy="1815882"/>
          </a:xfrm>
          <a:prstGeom prst="rect">
            <a:avLst/>
          </a:prstGeom>
          <a:solidFill>
            <a:srgbClr val="FFC5ED"/>
          </a:solidFill>
          <a:ln w="38100" cmpd="sng">
            <a:solidFill>
              <a:srgbClr val="FF3CE2"/>
            </a:solidFill>
          </a:ln>
        </p:spPr>
        <p:txBody>
          <a:bodyPr wrap="square" rtlCol="0">
            <a:spAutoFit/>
          </a:bodyPr>
          <a:lstStyle/>
          <a:p>
            <a:pPr algn="just"/>
            <a:r>
              <a:rPr kumimoji="1" lang="ja-JP" altLang="en-US" sz="2800" dirty="0">
                <a:solidFill>
                  <a:srgbClr val="0000FF"/>
                </a:solidFill>
              </a:rPr>
              <a:t>＜本日</a:t>
            </a:r>
            <a:r>
              <a:rPr kumimoji="1" lang="en-US" altLang="ja-JP" sz="2800">
                <a:solidFill>
                  <a:srgbClr val="0000FF"/>
                </a:solidFill>
              </a:rPr>
              <a:t>(4/19)</a:t>
            </a:r>
            <a:r>
              <a:rPr kumimoji="1" lang="ja-JP" altLang="en-US" sz="2800" dirty="0">
                <a:solidFill>
                  <a:srgbClr val="0000FF"/>
                </a:solidFill>
              </a:rPr>
              <a:t>の予定＞</a:t>
            </a:r>
            <a:endParaRPr kumimoji="1" lang="en-US" altLang="ja-JP" sz="2800" dirty="0">
              <a:solidFill>
                <a:srgbClr val="0000FF"/>
              </a:solidFill>
            </a:endParaRPr>
          </a:p>
          <a:p>
            <a:pPr algn="just"/>
            <a:r>
              <a:rPr lang="ja-JP" altLang="en-US" sz="2800" dirty="0">
                <a:solidFill>
                  <a:srgbClr val="0000FF"/>
                </a:solidFill>
              </a:rPr>
              <a:t>　　ノート</a:t>
            </a:r>
            <a:r>
              <a:rPr lang="en-US" altLang="ja-JP" sz="2800" dirty="0">
                <a:solidFill>
                  <a:srgbClr val="0000FF"/>
                </a:solidFill>
              </a:rPr>
              <a:t>PC</a:t>
            </a:r>
            <a:r>
              <a:rPr lang="ja-JP" altLang="en-US" sz="2800" dirty="0">
                <a:solidFill>
                  <a:srgbClr val="0000FF"/>
                </a:solidFill>
              </a:rPr>
              <a:t>の無線</a:t>
            </a:r>
            <a:r>
              <a:rPr lang="en-US" altLang="ja-JP" sz="2800" dirty="0">
                <a:solidFill>
                  <a:srgbClr val="0000FF"/>
                </a:solidFill>
              </a:rPr>
              <a:t>LAN</a:t>
            </a:r>
            <a:r>
              <a:rPr lang="ja-JP" altLang="en-US" sz="2800" dirty="0">
                <a:solidFill>
                  <a:srgbClr val="0000FF"/>
                </a:solidFill>
              </a:rPr>
              <a:t>接続</a:t>
            </a:r>
            <a:endParaRPr kumimoji="1" lang="en-US" altLang="ja-JP" sz="2800" dirty="0">
              <a:solidFill>
                <a:srgbClr val="0000FF"/>
              </a:solidFill>
            </a:endParaRPr>
          </a:p>
          <a:p>
            <a:r>
              <a:rPr lang="ja-JP" altLang="en-US" sz="2800" dirty="0">
                <a:solidFill>
                  <a:srgbClr val="0000FF"/>
                </a:solidFill>
              </a:rPr>
              <a:t>　　仮想端末へのログイン・ログアウト</a:t>
            </a:r>
            <a:endParaRPr lang="en-US" altLang="ja-JP" sz="2800" dirty="0">
              <a:solidFill>
                <a:srgbClr val="0000FF"/>
              </a:solidFill>
            </a:endParaRPr>
          </a:p>
          <a:p>
            <a:r>
              <a:rPr lang="ja-JP" altLang="en-US" sz="2800" dirty="0">
                <a:solidFill>
                  <a:srgbClr val="0000FF"/>
                </a:solidFill>
              </a:rPr>
              <a:t>　　</a:t>
            </a:r>
            <a:r>
              <a:rPr lang="en-US" altLang="ja-JP" sz="2800" dirty="0">
                <a:solidFill>
                  <a:srgbClr val="0000FF"/>
                </a:solidFill>
              </a:rPr>
              <a:t>WEB</a:t>
            </a:r>
            <a:r>
              <a:rPr lang="ja-JP" altLang="en-US" sz="2800" dirty="0">
                <a:solidFill>
                  <a:srgbClr val="0000FF"/>
                </a:solidFill>
              </a:rPr>
              <a:t>ブラウザ、履修登録システム、電子メール</a:t>
            </a:r>
            <a:endParaRPr lang="en-US" altLang="ja-JP" sz="2800" dirty="0">
              <a:solidFill>
                <a:srgbClr val="0000FF"/>
              </a:solidFill>
              <a:sym typeface="Wingdings"/>
            </a:endParaRPr>
          </a:p>
        </p:txBody>
      </p:sp>
    </p:spTree>
    <p:extLst>
      <p:ext uri="{BB962C8B-B14F-4D97-AF65-F5344CB8AC3E}">
        <p14:creationId xmlns:p14="http://schemas.microsoft.com/office/powerpoint/2010/main" val="394141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07931"/>
          </a:xfrm>
          <a:solidFill>
            <a:srgbClr val="000090"/>
          </a:solidFill>
        </p:spPr>
        <p:txBody>
          <a:bodyPr/>
          <a:lstStyle/>
          <a:p>
            <a:r>
              <a:rPr lang="ja-JP" altLang="en-US" dirty="0">
                <a:solidFill>
                  <a:srgbClr val="CCFFCC"/>
                </a:solidFill>
              </a:rPr>
              <a:t>ログイン完了時画面</a:t>
            </a:r>
            <a:endParaRPr kumimoji="1" lang="ja-JP" altLang="en-US" dirty="0">
              <a:solidFill>
                <a:srgbClr val="CCFFCC"/>
              </a:solidFill>
            </a:endParaRPr>
          </a:p>
        </p:txBody>
      </p:sp>
      <p:sp>
        <p:nvSpPr>
          <p:cNvPr id="3" name="コンテンツ プレースホルダー 2"/>
          <p:cNvSpPr>
            <a:spLocks noGrp="1"/>
          </p:cNvSpPr>
          <p:nvPr>
            <p:ph idx="1"/>
          </p:nvPr>
        </p:nvSpPr>
        <p:spPr>
          <a:xfrm>
            <a:off x="457200" y="1600200"/>
            <a:ext cx="5475514" cy="4525963"/>
          </a:xfrm>
        </p:spPr>
        <p:txBody>
          <a:bodyPr/>
          <a:lstStyle/>
          <a:p>
            <a:pPr marL="0" indent="0">
              <a:buNone/>
            </a:pPr>
            <a:r>
              <a:rPr kumimoji="1" lang="en-US" altLang="ja-JP" dirty="0"/>
              <a:t> </a:t>
            </a:r>
            <a:endParaRPr kumimoji="1" lang="ja-JP" altLang="en-US" dirty="0"/>
          </a:p>
        </p:txBody>
      </p:sp>
      <p:sp>
        <p:nvSpPr>
          <p:cNvPr id="10" name="テキスト ボックス 9"/>
          <p:cNvSpPr txBox="1"/>
          <p:nvPr/>
        </p:nvSpPr>
        <p:spPr>
          <a:xfrm>
            <a:off x="5932714" y="1447800"/>
            <a:ext cx="3211286" cy="2308324"/>
          </a:xfrm>
          <a:prstGeom prst="rect">
            <a:avLst/>
          </a:prstGeom>
          <a:noFill/>
        </p:spPr>
        <p:txBody>
          <a:bodyPr wrap="square" rtlCol="0">
            <a:spAutoFit/>
          </a:bodyPr>
          <a:lstStyle/>
          <a:p>
            <a:pPr>
              <a:buFont typeface="Wingdings" pitchFamily="2" charset="2"/>
              <a:buChar char="Ø"/>
            </a:pPr>
            <a:r>
              <a:rPr lang="ja-JP" altLang="en-US" dirty="0"/>
              <a:t>ログオンが完了すると、ブラウザの画面がパソコンの画面のように変化します</a:t>
            </a:r>
            <a:endParaRPr lang="en-US" altLang="ja-JP" dirty="0"/>
          </a:p>
          <a:p>
            <a:pPr>
              <a:buFont typeface="Wingdings" pitchFamily="2" charset="2"/>
              <a:buChar char="Ø"/>
            </a:pPr>
            <a:r>
              <a:rPr lang="ja-JP" altLang="en-US" dirty="0"/>
              <a:t>仮想コンピューターは</a:t>
            </a:r>
            <a:r>
              <a:rPr lang="en-US" altLang="ja-JP" dirty="0"/>
              <a:t>Windows8.1</a:t>
            </a:r>
            <a:r>
              <a:rPr lang="ja-JP" altLang="en-US" dirty="0"/>
              <a:t>相当です</a:t>
            </a:r>
            <a:endParaRPr lang="en-US" altLang="ja-JP" dirty="0"/>
          </a:p>
          <a:p>
            <a:pPr>
              <a:buFont typeface="Wingdings" pitchFamily="2" charset="2"/>
              <a:buChar char="Ø"/>
            </a:pPr>
            <a:r>
              <a:rPr lang="ja-JP" altLang="en-US" dirty="0"/>
              <a:t>ブラウザの画面を最大化すると仮想コンピューターの画面を広く使えます</a:t>
            </a:r>
            <a:endParaRPr lang="en-US" altLang="ja-JP" dirty="0"/>
          </a:p>
        </p:txBody>
      </p:sp>
      <p:pic>
        <p:nvPicPr>
          <p:cNvPr id="4098" name="Picture 2" descr="Z:\lecture\2016\computer\ppt\第一回資料\justlogon.JPG"/>
          <p:cNvPicPr>
            <a:picLocks noChangeAspect="1" noChangeArrowheads="1"/>
          </p:cNvPicPr>
          <p:nvPr/>
        </p:nvPicPr>
        <p:blipFill>
          <a:blip r:embed="rId3"/>
          <a:srcRect/>
          <a:stretch>
            <a:fillRect/>
          </a:stretch>
        </p:blipFill>
        <p:spPr bwMode="auto">
          <a:xfrm>
            <a:off x="165326" y="1307432"/>
            <a:ext cx="5767388" cy="4991140"/>
          </a:xfrm>
          <a:prstGeom prst="rect">
            <a:avLst/>
          </a:prstGeom>
          <a:noFill/>
        </p:spPr>
      </p:pic>
      <p:sp>
        <p:nvSpPr>
          <p:cNvPr id="11" name="テキスト ボックス 10"/>
          <p:cNvSpPr txBox="1"/>
          <p:nvPr/>
        </p:nvSpPr>
        <p:spPr>
          <a:xfrm>
            <a:off x="6209415" y="4614530"/>
            <a:ext cx="2716872" cy="2031325"/>
          </a:xfrm>
          <a:prstGeom prst="rect">
            <a:avLst/>
          </a:prstGeom>
          <a:noFill/>
        </p:spPr>
        <p:txBody>
          <a:bodyPr wrap="square" rtlCol="0">
            <a:spAutoFit/>
          </a:bodyPr>
          <a:lstStyle/>
          <a:p>
            <a:r>
              <a:rPr kumimoji="1" lang="en-US" altLang="ja-JP" dirty="0"/>
              <a:t>Tips:</a:t>
            </a:r>
          </a:p>
          <a:p>
            <a:r>
              <a:rPr kumimoji="1" lang="ja-JP" altLang="en-US" dirty="0"/>
              <a:t>ホストのタスクバーを「タスクバーを自動的に隠す」設定にするとブラウザの画面最大化時にまるで全画面が仮想コンピューターになったようになります</a:t>
            </a:r>
          </a:p>
        </p:txBody>
      </p:sp>
    </p:spTree>
    <p:extLst>
      <p:ext uri="{BB962C8B-B14F-4D97-AF65-F5344CB8AC3E}">
        <p14:creationId xmlns:p14="http://schemas.microsoft.com/office/powerpoint/2010/main" val="64507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07931"/>
          </a:xfrm>
          <a:solidFill>
            <a:srgbClr val="000090"/>
          </a:solidFill>
        </p:spPr>
        <p:txBody>
          <a:bodyPr/>
          <a:lstStyle/>
          <a:p>
            <a:r>
              <a:rPr lang="ja-JP" altLang="en-US" dirty="0">
                <a:solidFill>
                  <a:srgbClr val="CCFFCC"/>
                </a:solidFill>
              </a:rPr>
              <a:t>仮想コンピューターからのログアウト</a:t>
            </a:r>
            <a:endParaRPr kumimoji="1" lang="ja-JP" altLang="en-US" dirty="0">
              <a:solidFill>
                <a:srgbClr val="CCFFCC"/>
              </a:solidFill>
            </a:endParaRPr>
          </a:p>
        </p:txBody>
      </p:sp>
      <p:sp>
        <p:nvSpPr>
          <p:cNvPr id="3" name="コンテンツ プレースホルダー 2"/>
          <p:cNvSpPr>
            <a:spLocks noGrp="1"/>
          </p:cNvSpPr>
          <p:nvPr>
            <p:ph idx="1"/>
          </p:nvPr>
        </p:nvSpPr>
        <p:spPr>
          <a:xfrm>
            <a:off x="457200" y="1600200"/>
            <a:ext cx="5475514" cy="4525963"/>
          </a:xfrm>
        </p:spPr>
        <p:txBody>
          <a:bodyPr/>
          <a:lstStyle/>
          <a:p>
            <a:pPr marL="0" indent="0">
              <a:buNone/>
            </a:pPr>
            <a:r>
              <a:rPr kumimoji="1" lang="en-US" altLang="ja-JP" dirty="0"/>
              <a:t> </a:t>
            </a:r>
            <a:endParaRPr kumimoji="1" lang="ja-JP" altLang="en-US" dirty="0"/>
          </a:p>
        </p:txBody>
      </p:sp>
      <p:sp>
        <p:nvSpPr>
          <p:cNvPr id="10" name="テキスト ボックス 9"/>
          <p:cNvSpPr txBox="1"/>
          <p:nvPr/>
        </p:nvSpPr>
        <p:spPr>
          <a:xfrm>
            <a:off x="2879058" y="5202833"/>
            <a:ext cx="4776383" cy="923330"/>
          </a:xfrm>
          <a:prstGeom prst="rect">
            <a:avLst/>
          </a:prstGeom>
          <a:noFill/>
        </p:spPr>
        <p:txBody>
          <a:bodyPr wrap="square" rtlCol="0">
            <a:spAutoFit/>
          </a:bodyPr>
          <a:lstStyle/>
          <a:p>
            <a:pPr>
              <a:buFont typeface="Wingdings" pitchFamily="2" charset="2"/>
              <a:buChar char="Ø"/>
            </a:pPr>
            <a:r>
              <a:rPr lang="ja-JP" altLang="en-US" dirty="0"/>
              <a:t>　　　　　　　の順番でクリックするとログアウトして、最初の「ログイン画面」に戻ります</a:t>
            </a:r>
            <a:endParaRPr lang="en-US" altLang="ja-JP" dirty="0"/>
          </a:p>
          <a:p>
            <a:pPr>
              <a:buFont typeface="Wingdings" pitchFamily="2" charset="2"/>
              <a:buChar char="Ø"/>
            </a:pPr>
            <a:r>
              <a:rPr lang="ja-JP" altLang="en-US" dirty="0"/>
              <a:t>その後ブラウザを終了してください</a:t>
            </a:r>
            <a:endParaRPr lang="en-US" altLang="ja-JP" dirty="0"/>
          </a:p>
        </p:txBody>
      </p:sp>
      <p:pic>
        <p:nvPicPr>
          <p:cNvPr id="5122" name="Picture 2" descr="Z:\lecture\2016\computer\ppt\第一回資料\logout1.JPG"/>
          <p:cNvPicPr>
            <a:picLocks noChangeAspect="1" noChangeArrowheads="1"/>
          </p:cNvPicPr>
          <p:nvPr/>
        </p:nvPicPr>
        <p:blipFill>
          <a:blip r:embed="rId3"/>
          <a:srcRect/>
          <a:stretch>
            <a:fillRect/>
          </a:stretch>
        </p:blipFill>
        <p:spPr bwMode="auto">
          <a:xfrm>
            <a:off x="457200" y="1447800"/>
            <a:ext cx="4063425" cy="3537857"/>
          </a:xfrm>
          <a:prstGeom prst="rect">
            <a:avLst/>
          </a:prstGeom>
          <a:noFill/>
        </p:spPr>
      </p:pic>
      <p:pic>
        <p:nvPicPr>
          <p:cNvPr id="5124" name="Picture 4" descr="Z:\lecture\2016\computer\ppt\第一回資料\logout1-large.JPG"/>
          <p:cNvPicPr>
            <a:picLocks noChangeAspect="1" noChangeArrowheads="1"/>
          </p:cNvPicPr>
          <p:nvPr/>
        </p:nvPicPr>
        <p:blipFill>
          <a:blip r:embed="rId4"/>
          <a:srcRect/>
          <a:stretch>
            <a:fillRect/>
          </a:stretch>
        </p:blipFill>
        <p:spPr bwMode="auto">
          <a:xfrm>
            <a:off x="457200" y="5369441"/>
            <a:ext cx="1371600" cy="1099159"/>
          </a:xfrm>
          <a:prstGeom prst="rect">
            <a:avLst/>
          </a:prstGeom>
          <a:noFill/>
        </p:spPr>
      </p:pic>
      <p:pic>
        <p:nvPicPr>
          <p:cNvPr id="5125" name="Picture 5" descr="Z:\lecture\2016\computer\ppt\第一回資料\logout2.JPG"/>
          <p:cNvPicPr>
            <a:picLocks noChangeAspect="1" noChangeArrowheads="1"/>
          </p:cNvPicPr>
          <p:nvPr/>
        </p:nvPicPr>
        <p:blipFill>
          <a:blip r:embed="rId5"/>
          <a:srcRect/>
          <a:stretch>
            <a:fillRect/>
          </a:stretch>
        </p:blipFill>
        <p:spPr bwMode="auto">
          <a:xfrm>
            <a:off x="4876799" y="1447800"/>
            <a:ext cx="4079515" cy="3537857"/>
          </a:xfrm>
          <a:prstGeom prst="rect">
            <a:avLst/>
          </a:prstGeom>
          <a:noFill/>
        </p:spPr>
      </p:pic>
      <p:sp>
        <p:nvSpPr>
          <p:cNvPr id="11" name="テキスト ボックス 10"/>
          <p:cNvSpPr txBox="1"/>
          <p:nvPr/>
        </p:nvSpPr>
        <p:spPr>
          <a:xfrm>
            <a:off x="115440" y="1078468"/>
            <a:ext cx="341760" cy="369332"/>
          </a:xfrm>
          <a:prstGeom prst="rect">
            <a:avLst/>
          </a:prstGeom>
          <a:solidFill>
            <a:schemeClr val="accent6">
              <a:lumMod val="20000"/>
              <a:lumOff val="80000"/>
            </a:schemeClr>
          </a:solidFill>
          <a:ln w="38100">
            <a:solidFill>
              <a:srgbClr val="FF0000"/>
            </a:solidFill>
          </a:ln>
        </p:spPr>
        <p:txBody>
          <a:bodyPr wrap="none" rtlCol="0">
            <a:spAutoFit/>
          </a:bodyPr>
          <a:lstStyle/>
          <a:p>
            <a:r>
              <a:rPr kumimoji="1" lang="ja-JP" altLang="en-US" b="1" dirty="0"/>
              <a:t>１</a:t>
            </a:r>
          </a:p>
        </p:txBody>
      </p:sp>
      <p:sp>
        <p:nvSpPr>
          <p:cNvPr id="13" name="テキスト ボックス 12"/>
          <p:cNvSpPr txBox="1"/>
          <p:nvPr/>
        </p:nvSpPr>
        <p:spPr>
          <a:xfrm>
            <a:off x="4705919" y="1078468"/>
            <a:ext cx="343364" cy="369332"/>
          </a:xfrm>
          <a:prstGeom prst="rect">
            <a:avLst/>
          </a:prstGeom>
          <a:solidFill>
            <a:schemeClr val="accent6">
              <a:lumMod val="20000"/>
              <a:lumOff val="80000"/>
            </a:schemeClr>
          </a:solidFill>
          <a:ln w="38100">
            <a:solidFill>
              <a:srgbClr val="FF0000"/>
            </a:solidFill>
          </a:ln>
        </p:spPr>
        <p:txBody>
          <a:bodyPr wrap="none" rtlCol="0">
            <a:spAutoFit/>
          </a:bodyPr>
          <a:lstStyle/>
          <a:p>
            <a:r>
              <a:rPr kumimoji="1" lang="ja-JP" altLang="en-US" b="1" dirty="0"/>
              <a:t>２</a:t>
            </a:r>
          </a:p>
        </p:txBody>
      </p:sp>
      <p:sp>
        <p:nvSpPr>
          <p:cNvPr id="14" name="円/楕円 13"/>
          <p:cNvSpPr/>
          <p:nvPr/>
        </p:nvSpPr>
        <p:spPr>
          <a:xfrm>
            <a:off x="341774" y="4444409"/>
            <a:ext cx="647054" cy="600790"/>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592645" y="5525372"/>
            <a:ext cx="792366" cy="744799"/>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 name="直線矢印コネクタ 11"/>
          <p:cNvCxnSpPr>
            <a:endCxn id="15" idx="0"/>
          </p:cNvCxnSpPr>
          <p:nvPr/>
        </p:nvCxnSpPr>
        <p:spPr>
          <a:xfrm>
            <a:off x="808074" y="5045199"/>
            <a:ext cx="180754" cy="48017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円/楕円 18"/>
          <p:cNvSpPr/>
          <p:nvPr/>
        </p:nvSpPr>
        <p:spPr>
          <a:xfrm>
            <a:off x="6505113" y="2105247"/>
            <a:ext cx="1777650" cy="1010093"/>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191793" y="5110500"/>
            <a:ext cx="341760" cy="369332"/>
          </a:xfrm>
          <a:prstGeom prst="rect">
            <a:avLst/>
          </a:prstGeom>
          <a:solidFill>
            <a:schemeClr val="accent6">
              <a:lumMod val="20000"/>
              <a:lumOff val="80000"/>
            </a:schemeClr>
          </a:solidFill>
          <a:ln w="38100">
            <a:solidFill>
              <a:srgbClr val="FF0000"/>
            </a:solidFill>
          </a:ln>
        </p:spPr>
        <p:txBody>
          <a:bodyPr wrap="none" rtlCol="0">
            <a:spAutoFit/>
          </a:bodyPr>
          <a:lstStyle/>
          <a:p>
            <a:r>
              <a:rPr kumimoji="1" lang="ja-JP" altLang="en-US" b="1" dirty="0"/>
              <a:t>１</a:t>
            </a:r>
          </a:p>
        </p:txBody>
      </p:sp>
      <p:sp>
        <p:nvSpPr>
          <p:cNvPr id="21" name="テキスト ボックス 20"/>
          <p:cNvSpPr txBox="1"/>
          <p:nvPr/>
        </p:nvSpPr>
        <p:spPr>
          <a:xfrm>
            <a:off x="3689920" y="5110500"/>
            <a:ext cx="343364" cy="369332"/>
          </a:xfrm>
          <a:prstGeom prst="rect">
            <a:avLst/>
          </a:prstGeom>
          <a:solidFill>
            <a:schemeClr val="accent6">
              <a:lumMod val="20000"/>
              <a:lumOff val="80000"/>
            </a:schemeClr>
          </a:solidFill>
          <a:ln w="38100">
            <a:solidFill>
              <a:srgbClr val="FF0000"/>
            </a:solidFill>
          </a:ln>
        </p:spPr>
        <p:txBody>
          <a:bodyPr wrap="none" rtlCol="0">
            <a:spAutoFit/>
          </a:bodyPr>
          <a:lstStyle/>
          <a:p>
            <a:r>
              <a:rPr kumimoji="1" lang="ja-JP" altLang="en-US" b="1" dirty="0"/>
              <a:t>２</a:t>
            </a:r>
          </a:p>
        </p:txBody>
      </p:sp>
    </p:spTree>
    <p:extLst>
      <p:ext uri="{BB962C8B-B14F-4D97-AF65-F5344CB8AC3E}">
        <p14:creationId xmlns:p14="http://schemas.microsoft.com/office/powerpoint/2010/main" val="645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07931"/>
          </a:xfrm>
          <a:solidFill>
            <a:srgbClr val="000090"/>
          </a:solidFill>
        </p:spPr>
        <p:txBody>
          <a:bodyPr>
            <a:normAutofit/>
          </a:bodyPr>
          <a:lstStyle/>
          <a:p>
            <a:r>
              <a:rPr lang="ja-JP" altLang="en-US" sz="3600" dirty="0">
                <a:solidFill>
                  <a:srgbClr val="CCFFCC"/>
                </a:solidFill>
              </a:rPr>
              <a:t>仮想コンピューター上でのインターネット利用</a:t>
            </a:r>
            <a:endParaRPr kumimoji="1" lang="ja-JP" altLang="en-US" sz="3600" dirty="0">
              <a:solidFill>
                <a:srgbClr val="CCFFCC"/>
              </a:solidFill>
            </a:endParaRPr>
          </a:p>
        </p:txBody>
      </p:sp>
      <p:sp>
        <p:nvSpPr>
          <p:cNvPr id="10" name="テキスト ボックス 9"/>
          <p:cNvSpPr txBox="1"/>
          <p:nvPr/>
        </p:nvSpPr>
        <p:spPr>
          <a:xfrm>
            <a:off x="6124353" y="3506881"/>
            <a:ext cx="2753833" cy="1477328"/>
          </a:xfrm>
          <a:prstGeom prst="rect">
            <a:avLst/>
          </a:prstGeom>
          <a:noFill/>
        </p:spPr>
        <p:txBody>
          <a:bodyPr wrap="square" rtlCol="0">
            <a:spAutoFit/>
          </a:bodyPr>
          <a:lstStyle/>
          <a:p>
            <a:pPr>
              <a:buFont typeface="Wingdings" pitchFamily="2" charset="2"/>
              <a:buChar char="Ø"/>
            </a:pPr>
            <a:r>
              <a:rPr lang="ja-JP" altLang="en-US" dirty="0"/>
              <a:t>「</a:t>
            </a:r>
            <a:r>
              <a:rPr lang="en-US" altLang="ja-JP" dirty="0"/>
              <a:t>Internet Explorer</a:t>
            </a:r>
            <a:r>
              <a:rPr lang="ja-JP" altLang="en-US" dirty="0"/>
              <a:t>」のボタンを押すと、マイクロソフト製のインターネットブラウザ（インターネットエクスプローラー）が起動する</a:t>
            </a:r>
            <a:endParaRPr lang="en-US" altLang="ja-JP" dirty="0"/>
          </a:p>
        </p:txBody>
      </p:sp>
      <p:pic>
        <p:nvPicPr>
          <p:cNvPr id="5124" name="Picture 4" descr="Z:\lecture\2016\computer\ppt\第一回資料\logout1-large.JPG"/>
          <p:cNvPicPr>
            <a:picLocks noChangeAspect="1" noChangeArrowheads="1"/>
          </p:cNvPicPr>
          <p:nvPr/>
        </p:nvPicPr>
        <p:blipFill>
          <a:blip r:embed="rId3"/>
          <a:srcRect/>
          <a:stretch>
            <a:fillRect/>
          </a:stretch>
        </p:blipFill>
        <p:spPr bwMode="auto">
          <a:xfrm>
            <a:off x="457200" y="3498112"/>
            <a:ext cx="1371600" cy="1099159"/>
          </a:xfrm>
          <a:prstGeom prst="rect">
            <a:avLst/>
          </a:prstGeom>
          <a:noFill/>
        </p:spPr>
      </p:pic>
      <p:sp>
        <p:nvSpPr>
          <p:cNvPr id="15" name="円/楕円 14"/>
          <p:cNvSpPr/>
          <p:nvPr/>
        </p:nvSpPr>
        <p:spPr>
          <a:xfrm>
            <a:off x="457200" y="3700130"/>
            <a:ext cx="792366" cy="744799"/>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コンテンツ プレースホルダ 12"/>
          <p:cNvSpPr>
            <a:spLocks noGrp="1"/>
          </p:cNvSpPr>
          <p:nvPr>
            <p:ph idx="1"/>
          </p:nvPr>
        </p:nvSpPr>
        <p:spPr>
          <a:xfrm>
            <a:off x="457200" y="1007931"/>
            <a:ext cx="8420986" cy="3237614"/>
          </a:xfrm>
        </p:spPr>
        <p:txBody>
          <a:bodyPr>
            <a:normAutofit/>
          </a:bodyPr>
          <a:lstStyle/>
          <a:p>
            <a:r>
              <a:rPr kumimoji="1" lang="ja-JP" altLang="en-US" sz="2800" dirty="0"/>
              <a:t>コンピューター基礎実験では仮想コンピューター上でプログラミング作業を行い、結果をメールで報告してもらいます</a:t>
            </a:r>
            <a:endParaRPr kumimoji="1" lang="en-US" altLang="ja-JP" sz="2800" dirty="0"/>
          </a:p>
          <a:p>
            <a:r>
              <a:rPr lang="ja-JP" altLang="en-US" sz="2800" dirty="0"/>
              <a:t>このため、仮想コンピューター上でメールや</a:t>
            </a:r>
            <a:r>
              <a:rPr lang="en-US" altLang="ja-JP" sz="2800" dirty="0"/>
              <a:t>WEB</a:t>
            </a:r>
            <a:r>
              <a:rPr lang="ja-JP" altLang="en-US" sz="2800" dirty="0"/>
              <a:t>閲覧などのインターネット利用を行ったほうが便利です</a:t>
            </a:r>
            <a:endParaRPr kumimoji="1" lang="ja-JP" altLang="en-US" sz="2800" dirty="0"/>
          </a:p>
        </p:txBody>
      </p:sp>
      <p:pic>
        <p:nvPicPr>
          <p:cNvPr id="2050" name="Picture 2" descr="C:\Users\muroo\Desktop\start.JPG"/>
          <p:cNvPicPr>
            <a:picLocks noChangeAspect="1" noChangeArrowheads="1"/>
          </p:cNvPicPr>
          <p:nvPr/>
        </p:nvPicPr>
        <p:blipFill>
          <a:blip r:embed="rId4"/>
          <a:srcRect/>
          <a:stretch>
            <a:fillRect/>
          </a:stretch>
        </p:blipFill>
        <p:spPr bwMode="auto">
          <a:xfrm>
            <a:off x="2569436" y="3478428"/>
            <a:ext cx="3334292" cy="2903648"/>
          </a:xfrm>
          <a:prstGeom prst="rect">
            <a:avLst/>
          </a:prstGeom>
          <a:noFill/>
        </p:spPr>
      </p:pic>
      <p:sp>
        <p:nvSpPr>
          <p:cNvPr id="16" name="テキスト ボックス 15"/>
          <p:cNvSpPr txBox="1"/>
          <p:nvPr/>
        </p:nvSpPr>
        <p:spPr>
          <a:xfrm>
            <a:off x="265815" y="4904748"/>
            <a:ext cx="1935126" cy="1477328"/>
          </a:xfrm>
          <a:prstGeom prst="rect">
            <a:avLst/>
          </a:prstGeom>
          <a:noFill/>
        </p:spPr>
        <p:txBody>
          <a:bodyPr wrap="square" rtlCol="0">
            <a:spAutoFit/>
          </a:bodyPr>
          <a:lstStyle/>
          <a:p>
            <a:r>
              <a:rPr kumimoji="1" lang="ja-JP" altLang="en-US" b="1" dirty="0"/>
              <a:t>画面左下のボタン（スタートボタン）を押すと右の画面（スタート画面）が現れる</a:t>
            </a:r>
          </a:p>
        </p:txBody>
      </p:sp>
      <p:cxnSp>
        <p:nvCxnSpPr>
          <p:cNvPr id="17" name="直線矢印コネクタ 16"/>
          <p:cNvCxnSpPr>
            <a:endCxn id="15" idx="4"/>
          </p:cNvCxnSpPr>
          <p:nvPr/>
        </p:nvCxnSpPr>
        <p:spPr>
          <a:xfrm flipV="1">
            <a:off x="853383" y="4444929"/>
            <a:ext cx="0" cy="45981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a:stCxn id="16" idx="3"/>
          </p:cNvCxnSpPr>
          <p:nvPr/>
        </p:nvCxnSpPr>
        <p:spPr>
          <a:xfrm>
            <a:off x="2200941" y="5643412"/>
            <a:ext cx="368495" cy="1425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円/楕円 27"/>
          <p:cNvSpPr/>
          <p:nvPr/>
        </p:nvSpPr>
        <p:spPr>
          <a:xfrm>
            <a:off x="3432303" y="5135527"/>
            <a:ext cx="969575" cy="894544"/>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9" name="直線矢印コネクタ 28"/>
          <p:cNvCxnSpPr/>
          <p:nvPr/>
        </p:nvCxnSpPr>
        <p:spPr>
          <a:xfrm flipH="1">
            <a:off x="4401878" y="4597271"/>
            <a:ext cx="1722475" cy="78280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6124353" y="5135527"/>
            <a:ext cx="2753833" cy="1477328"/>
          </a:xfrm>
          <a:prstGeom prst="rect">
            <a:avLst/>
          </a:prstGeom>
          <a:noFill/>
        </p:spPr>
        <p:txBody>
          <a:bodyPr wrap="square" rtlCol="0">
            <a:spAutoFit/>
          </a:bodyPr>
          <a:lstStyle/>
          <a:p>
            <a:r>
              <a:rPr lang="ja-JP" altLang="en-US" dirty="0"/>
              <a:t>注）最初の画面（デスクトップ画面）に戻るには、「デスクトップ」と書いてあるあたりを押す（見ずらいですが、黒い長方形がある）</a:t>
            </a:r>
            <a:endParaRPr lang="en-US" altLang="ja-JP" dirty="0"/>
          </a:p>
        </p:txBody>
      </p:sp>
    </p:spTree>
    <p:extLst>
      <p:ext uri="{BB962C8B-B14F-4D97-AF65-F5344CB8AC3E}">
        <p14:creationId xmlns:p14="http://schemas.microsoft.com/office/powerpoint/2010/main" val="645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75442"/>
          </a:xfrm>
          <a:solidFill>
            <a:srgbClr val="000090"/>
          </a:solidFill>
        </p:spPr>
        <p:txBody>
          <a:bodyPr>
            <a:normAutofit/>
          </a:bodyPr>
          <a:lstStyle/>
          <a:p>
            <a:r>
              <a:rPr lang="ja-JP" altLang="en-US" sz="3600" dirty="0">
                <a:solidFill>
                  <a:srgbClr val="CCFFCC"/>
                </a:solidFill>
              </a:rPr>
              <a:t>大学ホームページ　履修登録（</a:t>
            </a:r>
            <a:r>
              <a:rPr lang="en-US" altLang="ja-JP" sz="3600" dirty="0">
                <a:solidFill>
                  <a:srgbClr val="CCFFCC"/>
                </a:solidFill>
              </a:rPr>
              <a:t>SPICA</a:t>
            </a:r>
            <a:r>
              <a:rPr lang="ja-JP" altLang="en-US" sz="3600" dirty="0">
                <a:solidFill>
                  <a:srgbClr val="CCFFCC"/>
                </a:solidFill>
              </a:rPr>
              <a:t>）ページ</a:t>
            </a:r>
            <a:endParaRPr kumimoji="1" lang="ja-JP" altLang="en-US" sz="3600" dirty="0">
              <a:solidFill>
                <a:srgbClr val="CCFFCC"/>
              </a:solidFill>
            </a:endParaRPr>
          </a:p>
        </p:txBody>
      </p:sp>
      <p:pic>
        <p:nvPicPr>
          <p:cNvPr id="3074" name="Picture 2" descr="Z:\lecture\2016\computer\ppt\第一回資料\IE.JPG"/>
          <p:cNvPicPr>
            <a:picLocks noChangeAspect="1" noChangeArrowheads="1"/>
          </p:cNvPicPr>
          <p:nvPr/>
        </p:nvPicPr>
        <p:blipFill>
          <a:blip r:embed="rId2"/>
          <a:srcRect/>
          <a:stretch>
            <a:fillRect/>
          </a:stretch>
        </p:blipFill>
        <p:spPr bwMode="auto">
          <a:xfrm>
            <a:off x="440987" y="1221739"/>
            <a:ext cx="4921366" cy="4285742"/>
          </a:xfrm>
          <a:prstGeom prst="rect">
            <a:avLst/>
          </a:prstGeom>
          <a:noFill/>
        </p:spPr>
      </p:pic>
      <p:sp>
        <p:nvSpPr>
          <p:cNvPr id="8" name="円/楕円 7"/>
          <p:cNvSpPr/>
          <p:nvPr/>
        </p:nvSpPr>
        <p:spPr>
          <a:xfrm>
            <a:off x="1241996" y="1743740"/>
            <a:ext cx="1777650" cy="1010093"/>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698798" y="1221739"/>
            <a:ext cx="3211286" cy="3970318"/>
          </a:xfrm>
          <a:prstGeom prst="rect">
            <a:avLst/>
          </a:prstGeom>
          <a:noFill/>
        </p:spPr>
        <p:txBody>
          <a:bodyPr wrap="square" rtlCol="0">
            <a:spAutoFit/>
          </a:bodyPr>
          <a:lstStyle/>
          <a:p>
            <a:pPr>
              <a:buFont typeface="Wingdings" pitchFamily="2" charset="2"/>
              <a:buChar char="Ø"/>
            </a:pPr>
            <a:r>
              <a:rPr lang="ja-JP" altLang="en-US" b="1" dirty="0"/>
              <a:t>最初に開くページはマイクロソフトネットワーク（</a:t>
            </a:r>
            <a:r>
              <a:rPr lang="en-US" altLang="ja-JP" b="1" dirty="0"/>
              <a:t>MSN</a:t>
            </a:r>
            <a:r>
              <a:rPr lang="ja-JP" altLang="en-US" b="1" dirty="0"/>
              <a:t>）に設定されています</a:t>
            </a:r>
            <a:endParaRPr lang="en-US" altLang="ja-JP" b="1" dirty="0"/>
          </a:p>
          <a:p>
            <a:pPr>
              <a:buFont typeface="Wingdings" pitchFamily="2" charset="2"/>
              <a:buChar char="Ø"/>
            </a:pPr>
            <a:r>
              <a:rPr lang="ja-JP" altLang="en-US" b="1" dirty="0"/>
              <a:t>左のピンク楕円に示す欄に「</a:t>
            </a:r>
            <a:r>
              <a:rPr lang="en-US" altLang="ja-JP" b="1" dirty="0"/>
              <a:t>TUAT</a:t>
            </a:r>
            <a:r>
              <a:rPr lang="ja-JP" altLang="en-US" b="1" dirty="0"/>
              <a:t>」と打ち込んで指示に従うと、「農工大ホームページ」に移動します</a:t>
            </a:r>
            <a:endParaRPr lang="en-US" altLang="ja-JP" b="1" dirty="0"/>
          </a:p>
          <a:p>
            <a:pPr>
              <a:buFont typeface="Wingdings" pitchFamily="2" charset="2"/>
              <a:buChar char="Ø"/>
            </a:pPr>
            <a:r>
              <a:rPr lang="ja-JP" altLang="en-US" b="1" dirty="0"/>
              <a:t>右上の星形マークを押して、ブックマークに登録してください</a:t>
            </a:r>
            <a:endParaRPr lang="en-US" altLang="ja-JP" b="1" dirty="0"/>
          </a:p>
          <a:p>
            <a:pPr>
              <a:buFont typeface="Wingdings" pitchFamily="2" charset="2"/>
              <a:buChar char="Ø"/>
            </a:pPr>
            <a:r>
              <a:rPr lang="ja-JP" altLang="en-US" dirty="0"/>
              <a:t>ピンク楕円内の欄に</a:t>
            </a:r>
            <a:endParaRPr lang="en-US" altLang="ja-JP" dirty="0"/>
          </a:p>
          <a:p>
            <a:pPr lvl="1"/>
            <a:r>
              <a:rPr lang="en-US" altLang="ja-JP" dirty="0">
                <a:hlinkClick r:id="rId3"/>
              </a:rPr>
              <a:t>http://web.tuat.ac.jp</a:t>
            </a:r>
          </a:p>
          <a:p>
            <a:pPr lvl="1"/>
            <a:r>
              <a:rPr lang="en-US" altLang="ja-JP" dirty="0">
                <a:hlinkClick r:id="rId3"/>
              </a:rPr>
              <a:t>//web.tuat.ac.jp</a:t>
            </a:r>
            <a:endParaRPr lang="en-US" altLang="ja-JP" dirty="0"/>
          </a:p>
          <a:p>
            <a:r>
              <a:rPr lang="ja-JP" altLang="en-US" dirty="0"/>
              <a:t>と直接打ち込んで移動することもできます</a:t>
            </a:r>
            <a:endParaRPr lang="en-US" altLang="ja-JP" dirty="0"/>
          </a:p>
        </p:txBody>
      </p:sp>
    </p:spTree>
    <p:extLst>
      <p:ext uri="{BB962C8B-B14F-4D97-AF65-F5344CB8AC3E}">
        <p14:creationId xmlns:p14="http://schemas.microsoft.com/office/powerpoint/2010/main" val="85538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a:blip r:embed="rId2"/>
          <a:stretch>
            <a:fillRect/>
          </a:stretch>
        </p:blipFill>
        <p:spPr>
          <a:xfrm>
            <a:off x="1168965" y="1576541"/>
            <a:ext cx="6806070" cy="5281459"/>
          </a:xfrm>
        </p:spPr>
      </p:pic>
      <p:sp>
        <p:nvSpPr>
          <p:cNvPr id="4" name="タイトル 1"/>
          <p:cNvSpPr>
            <a:spLocks noGrp="1"/>
          </p:cNvSpPr>
          <p:nvPr>
            <p:ph type="title"/>
          </p:nvPr>
        </p:nvSpPr>
        <p:spPr>
          <a:xfrm>
            <a:off x="0" y="0"/>
            <a:ext cx="9144000" cy="1408999"/>
          </a:xfrm>
          <a:solidFill>
            <a:srgbClr val="000090"/>
          </a:solidFill>
        </p:spPr>
        <p:txBody>
          <a:bodyPr>
            <a:normAutofit fontScale="90000"/>
          </a:bodyPr>
          <a:lstStyle/>
          <a:p>
            <a:r>
              <a:rPr kumimoji="1" lang="en-US" altLang="ja-JP" dirty="0">
                <a:solidFill>
                  <a:srgbClr val="99FF9F"/>
                </a:solidFill>
              </a:rPr>
              <a:t>SPICA  </a:t>
            </a:r>
            <a:r>
              <a:rPr kumimoji="1" lang="ja-JP" altLang="en-US" dirty="0">
                <a:solidFill>
                  <a:srgbClr val="99FF9F"/>
                </a:solidFill>
              </a:rPr>
              <a:t>への</a:t>
            </a:r>
            <a:r>
              <a:rPr kumimoji="1" lang="en-US" altLang="ja-JP" dirty="0">
                <a:solidFill>
                  <a:srgbClr val="99FF9F"/>
                </a:solidFill>
              </a:rPr>
              <a:t> </a:t>
            </a:r>
            <a:r>
              <a:rPr kumimoji="1" lang="ja-JP" altLang="en-US" dirty="0">
                <a:solidFill>
                  <a:srgbClr val="99FF9F"/>
                </a:solidFill>
              </a:rPr>
              <a:t>ログイン</a:t>
            </a:r>
            <a:br>
              <a:rPr kumimoji="1" lang="en-US" altLang="ja-JP" dirty="0">
                <a:solidFill>
                  <a:srgbClr val="99FF9F"/>
                </a:solidFill>
              </a:rPr>
            </a:br>
            <a:r>
              <a:rPr lang="ja-JP" altLang="en-US" dirty="0">
                <a:solidFill>
                  <a:srgbClr val="99FF9F"/>
                </a:solidFill>
              </a:rPr>
              <a:t>（農工大トップページから）</a:t>
            </a:r>
            <a:endParaRPr kumimoji="1" lang="ja-JP" altLang="en-US" dirty="0">
              <a:solidFill>
                <a:srgbClr val="99FF9F"/>
              </a:solidFill>
            </a:endParaRPr>
          </a:p>
        </p:txBody>
      </p:sp>
      <p:sp>
        <p:nvSpPr>
          <p:cNvPr id="6" name="円/楕円 5"/>
          <p:cNvSpPr/>
          <p:nvPr/>
        </p:nvSpPr>
        <p:spPr>
          <a:xfrm>
            <a:off x="5650890" y="3001183"/>
            <a:ext cx="1213908" cy="67226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82957" y="1576541"/>
            <a:ext cx="4031873" cy="584776"/>
          </a:xfrm>
          <a:prstGeom prst="rect">
            <a:avLst/>
          </a:prstGeom>
          <a:solidFill>
            <a:schemeClr val="accent5">
              <a:lumMod val="60000"/>
              <a:lumOff val="40000"/>
            </a:schemeClr>
          </a:solidFill>
        </p:spPr>
        <p:txBody>
          <a:bodyPr wrap="none" rtlCol="0">
            <a:spAutoFit/>
          </a:bodyPr>
          <a:lstStyle/>
          <a:p>
            <a:r>
              <a:rPr lang="pl-PL" altLang="ja-JP" sz="3200" dirty="0">
                <a:solidFill>
                  <a:srgbClr val="FF0000"/>
                </a:solidFill>
              </a:rPr>
              <a:t>http://</a:t>
            </a:r>
            <a:r>
              <a:rPr lang="pl-PL" altLang="ja-JP" sz="3200" dirty="0" err="1">
                <a:solidFill>
                  <a:srgbClr val="FF0000"/>
                </a:solidFill>
              </a:rPr>
              <a:t>www.tuat.ac.jp</a:t>
            </a:r>
            <a:r>
              <a:rPr lang="pl-PL" altLang="ja-JP" sz="3200" dirty="0">
                <a:solidFill>
                  <a:srgbClr val="FF0000"/>
                </a:solidFill>
              </a:rPr>
              <a:t>/</a:t>
            </a:r>
            <a:endParaRPr kumimoji="1" lang="ja-JP" altLang="en-US" sz="3200" dirty="0">
              <a:solidFill>
                <a:srgbClr val="FF0000"/>
              </a:solidFill>
            </a:endParaRPr>
          </a:p>
        </p:txBody>
      </p:sp>
    </p:spTree>
    <p:extLst>
      <p:ext uri="{BB962C8B-B14F-4D97-AF65-F5344CB8AC3E}">
        <p14:creationId xmlns:p14="http://schemas.microsoft.com/office/powerpoint/2010/main" val="390783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99415" y="366285"/>
            <a:ext cx="8745170" cy="6125430"/>
          </a:xfrm>
          <a:prstGeom prst="rect">
            <a:avLst/>
          </a:prstGeom>
        </p:spPr>
      </p:pic>
      <p:sp>
        <p:nvSpPr>
          <p:cNvPr id="5" name="円/楕円 4"/>
          <p:cNvSpPr/>
          <p:nvPr/>
        </p:nvSpPr>
        <p:spPr>
          <a:xfrm>
            <a:off x="66343" y="2756738"/>
            <a:ext cx="1940075" cy="67226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739544" y="3674262"/>
            <a:ext cx="3964622" cy="1015663"/>
          </a:xfrm>
          <a:prstGeom prst="rect">
            <a:avLst/>
          </a:prstGeom>
          <a:noFill/>
        </p:spPr>
        <p:txBody>
          <a:bodyPr wrap="none" rtlCol="0">
            <a:spAutoFit/>
          </a:bodyPr>
          <a:lstStyle/>
          <a:p>
            <a:r>
              <a:rPr kumimoji="1" lang="en-US" altLang="ja-JP" sz="6000" dirty="0">
                <a:solidFill>
                  <a:srgbClr val="FF0000"/>
                </a:solidFill>
              </a:rPr>
              <a:t>Web</a:t>
            </a:r>
            <a:r>
              <a:rPr kumimoji="1" lang="ja-JP" altLang="en-US" sz="6000" dirty="0">
                <a:solidFill>
                  <a:srgbClr val="FF0000"/>
                </a:solidFill>
              </a:rPr>
              <a:t>掲示板</a:t>
            </a:r>
          </a:p>
        </p:txBody>
      </p:sp>
    </p:spTree>
    <p:extLst>
      <p:ext uri="{BB962C8B-B14F-4D97-AF65-F5344CB8AC3E}">
        <p14:creationId xmlns:p14="http://schemas.microsoft.com/office/powerpoint/2010/main" val="282995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99415" y="366285"/>
            <a:ext cx="8745170" cy="6125430"/>
          </a:xfrm>
          <a:prstGeom prst="rect">
            <a:avLst/>
          </a:prstGeom>
        </p:spPr>
      </p:pic>
      <p:sp>
        <p:nvSpPr>
          <p:cNvPr id="5" name="円/楕円 4"/>
          <p:cNvSpPr/>
          <p:nvPr/>
        </p:nvSpPr>
        <p:spPr>
          <a:xfrm>
            <a:off x="6591189" y="2820179"/>
            <a:ext cx="2135711" cy="98141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57541" y="4751369"/>
            <a:ext cx="5833648" cy="1015663"/>
          </a:xfrm>
          <a:prstGeom prst="rect">
            <a:avLst/>
          </a:prstGeom>
          <a:solidFill>
            <a:srgbClr val="92D050">
              <a:alpha val="28000"/>
            </a:srgbClr>
          </a:solidFill>
        </p:spPr>
        <p:txBody>
          <a:bodyPr wrap="none" rtlCol="0">
            <a:spAutoFit/>
          </a:bodyPr>
          <a:lstStyle/>
          <a:p>
            <a:r>
              <a:rPr lang="en-US" altLang="ja-JP" sz="6000" dirty="0">
                <a:solidFill>
                  <a:srgbClr val="FF0000"/>
                </a:solidFill>
              </a:rPr>
              <a:t>SPICA</a:t>
            </a:r>
            <a:r>
              <a:rPr lang="ja-JP" altLang="en-US" sz="6000" dirty="0">
                <a:solidFill>
                  <a:srgbClr val="FF0000"/>
                </a:solidFill>
              </a:rPr>
              <a:t>（履修登録）</a:t>
            </a:r>
            <a:endParaRPr kumimoji="1" lang="ja-JP" altLang="en-US" sz="6000" dirty="0">
              <a:solidFill>
                <a:srgbClr val="FF0000"/>
              </a:solidFill>
            </a:endParaRPr>
          </a:p>
        </p:txBody>
      </p:sp>
    </p:spTree>
    <p:extLst>
      <p:ext uri="{BB962C8B-B14F-4D97-AF65-F5344CB8AC3E}">
        <p14:creationId xmlns:p14="http://schemas.microsoft.com/office/powerpoint/2010/main" val="282995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99415" y="366285"/>
            <a:ext cx="8745170" cy="6125430"/>
          </a:xfrm>
          <a:prstGeom prst="rect">
            <a:avLst/>
          </a:prstGeom>
        </p:spPr>
      </p:pic>
      <p:sp>
        <p:nvSpPr>
          <p:cNvPr id="10" name="円/楕円 9"/>
          <p:cNvSpPr/>
          <p:nvPr/>
        </p:nvSpPr>
        <p:spPr>
          <a:xfrm>
            <a:off x="0" y="5589704"/>
            <a:ext cx="3640015" cy="67226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199415" y="366285"/>
            <a:ext cx="8745170" cy="6125430"/>
          </a:xfrm>
          <a:prstGeom prst="rect">
            <a:avLst/>
          </a:prstGeom>
        </p:spPr>
      </p:pic>
      <p:sp>
        <p:nvSpPr>
          <p:cNvPr id="12" name="円/楕円 11"/>
          <p:cNvSpPr/>
          <p:nvPr/>
        </p:nvSpPr>
        <p:spPr>
          <a:xfrm>
            <a:off x="3500159" y="3454529"/>
            <a:ext cx="2143681" cy="93198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572681" y="4456853"/>
            <a:ext cx="2242922" cy="646331"/>
          </a:xfrm>
          <a:prstGeom prst="rect">
            <a:avLst/>
          </a:prstGeom>
          <a:solidFill>
            <a:schemeClr val="accent6">
              <a:lumMod val="20000"/>
              <a:lumOff val="80000"/>
            </a:schemeClr>
          </a:solidFill>
          <a:ln w="25400">
            <a:solidFill>
              <a:srgbClr val="FF0000"/>
            </a:solidFill>
          </a:ln>
        </p:spPr>
        <p:txBody>
          <a:bodyPr wrap="none" rtlCol="0">
            <a:spAutoFit/>
          </a:bodyPr>
          <a:lstStyle/>
          <a:p>
            <a:r>
              <a:rPr kumimoji="1" lang="en-US" altLang="ja-JP" b="1" dirty="0">
                <a:solidFill>
                  <a:srgbClr val="FF0000"/>
                </a:solidFill>
              </a:rPr>
              <a:t>TUAT-ID</a:t>
            </a:r>
            <a:r>
              <a:rPr kumimoji="1" lang="ja-JP" altLang="en-US" b="1" dirty="0">
                <a:solidFill>
                  <a:srgbClr val="FF0000"/>
                </a:solidFill>
              </a:rPr>
              <a:t>ではなく</a:t>
            </a:r>
            <a:endParaRPr kumimoji="1" lang="en-US" altLang="ja-JP" b="1" dirty="0">
              <a:solidFill>
                <a:srgbClr val="FF0000"/>
              </a:solidFill>
            </a:endParaRPr>
          </a:p>
          <a:p>
            <a:r>
              <a:rPr lang="en-US" altLang="ja-JP" b="1" dirty="0">
                <a:solidFill>
                  <a:srgbClr val="FF0000"/>
                </a:solidFill>
              </a:rPr>
              <a:t>SPICA-ID</a:t>
            </a:r>
            <a:r>
              <a:rPr lang="ja-JP" altLang="en-US" b="1" dirty="0">
                <a:solidFill>
                  <a:srgbClr val="FF0000"/>
                </a:solidFill>
              </a:rPr>
              <a:t>を入れること</a:t>
            </a:r>
            <a:endParaRPr kumimoji="1" lang="ja-JP" altLang="en-US" b="1" dirty="0">
              <a:solidFill>
                <a:srgbClr val="FF0000"/>
              </a:solidFill>
            </a:endParaRPr>
          </a:p>
        </p:txBody>
      </p:sp>
    </p:spTree>
    <p:extLst>
      <p:ext uri="{BB962C8B-B14F-4D97-AF65-F5344CB8AC3E}">
        <p14:creationId xmlns:p14="http://schemas.microsoft.com/office/powerpoint/2010/main" val="366412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lstStyle/>
          <a:p>
            <a:r>
              <a:rPr lang="ja-JP" altLang="en-US" dirty="0">
                <a:solidFill>
                  <a:srgbClr val="99FF9F"/>
                </a:solidFill>
              </a:rPr>
              <a:t>電子メール</a:t>
            </a:r>
            <a:endParaRPr kumimoji="1" lang="ja-JP" altLang="en-US" dirty="0">
              <a:solidFill>
                <a:srgbClr val="99FF9F"/>
              </a:solidFill>
            </a:endParaRPr>
          </a:p>
        </p:txBody>
      </p:sp>
      <p:sp>
        <p:nvSpPr>
          <p:cNvPr id="3" name="コンテンツ プレースホルダ 2"/>
          <p:cNvSpPr>
            <a:spLocks noGrp="1"/>
          </p:cNvSpPr>
          <p:nvPr>
            <p:ph idx="1"/>
          </p:nvPr>
        </p:nvSpPr>
        <p:spPr/>
        <p:txBody>
          <a:bodyPr>
            <a:normAutofit/>
          </a:bodyPr>
          <a:lstStyle/>
          <a:p>
            <a:pPr>
              <a:buFont typeface="Wingdings" pitchFamily="2" charset="2"/>
              <a:buChar char="Ø"/>
            </a:pPr>
            <a:r>
              <a:rPr lang="ja-JP" altLang="en-US" dirty="0"/>
              <a:t>電子メールは情報ネットワークを通じてメール（電子郵便）をやりとりする、情報ネットワークで最も重要なツールの一つです</a:t>
            </a:r>
            <a:endParaRPr kumimoji="1" lang="en-US" altLang="ja-JP" dirty="0"/>
          </a:p>
          <a:p>
            <a:pPr>
              <a:buFont typeface="Wingdings" pitchFamily="2" charset="2"/>
              <a:buChar char="Ø"/>
            </a:pPr>
            <a:r>
              <a:rPr lang="ja-JP" altLang="en-US" dirty="0"/>
              <a:t>大学から個人への連絡は、</a:t>
            </a:r>
            <a:r>
              <a:rPr lang="ja-JP" altLang="en-US" dirty="0">
                <a:solidFill>
                  <a:srgbClr val="FF0000"/>
                </a:solidFill>
              </a:rPr>
              <a:t>大学から配布した</a:t>
            </a:r>
            <a:r>
              <a:rPr lang="ja-JP" altLang="en-US" dirty="0"/>
              <a:t>電子メールアドレスに対して行われます</a:t>
            </a:r>
            <a:endParaRPr lang="en-US" altLang="ja-JP" dirty="0"/>
          </a:p>
          <a:p>
            <a:pPr>
              <a:buFont typeface="Wingdings" pitchFamily="2" charset="2"/>
              <a:buChar char="Ø"/>
            </a:pPr>
            <a:r>
              <a:rPr lang="ja-JP" altLang="en-US" dirty="0"/>
              <a:t>スマートフォーンや家庭の</a:t>
            </a:r>
            <a:r>
              <a:rPr lang="en-US" altLang="ja-JP" dirty="0"/>
              <a:t>PC</a:t>
            </a:r>
            <a:r>
              <a:rPr lang="ja-JP" altLang="en-US" dirty="0"/>
              <a:t>等で、別の電子メールアドレスを利用している人は、必ず</a:t>
            </a:r>
            <a:r>
              <a:rPr lang="ja-JP" altLang="en-US" dirty="0">
                <a:solidFill>
                  <a:srgbClr val="FF0000"/>
                </a:solidFill>
              </a:rPr>
              <a:t>転送設定</a:t>
            </a:r>
            <a:r>
              <a:rPr lang="ja-JP" altLang="en-US" dirty="0"/>
              <a:t>をしてください</a:t>
            </a:r>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75442"/>
          </a:xfrm>
          <a:solidFill>
            <a:srgbClr val="000090"/>
          </a:solidFill>
        </p:spPr>
        <p:txBody>
          <a:bodyPr>
            <a:normAutofit/>
          </a:bodyPr>
          <a:lstStyle/>
          <a:p>
            <a:r>
              <a:rPr lang="ja-JP" altLang="en-US" dirty="0">
                <a:solidFill>
                  <a:srgbClr val="CCFFCC"/>
                </a:solidFill>
              </a:rPr>
              <a:t>電子メール（</a:t>
            </a:r>
            <a:r>
              <a:rPr lang="en-US" altLang="ja-JP" dirty="0">
                <a:solidFill>
                  <a:srgbClr val="CCFFCC"/>
                </a:solidFill>
              </a:rPr>
              <a:t>Web</a:t>
            </a:r>
            <a:r>
              <a:rPr lang="ja-JP" altLang="en-US" dirty="0">
                <a:solidFill>
                  <a:srgbClr val="CCFFCC"/>
                </a:solidFill>
              </a:rPr>
              <a:t>メール）</a:t>
            </a:r>
            <a:endParaRPr kumimoji="1" lang="ja-JP" altLang="en-US" dirty="0">
              <a:solidFill>
                <a:srgbClr val="CCFFCC"/>
              </a:solidFill>
            </a:endParaRPr>
          </a:p>
        </p:txBody>
      </p:sp>
      <p:sp>
        <p:nvSpPr>
          <p:cNvPr id="8" name="コンテンツ プレースホルダ 2"/>
          <p:cNvSpPr>
            <a:spLocks noGrp="1"/>
          </p:cNvSpPr>
          <p:nvPr>
            <p:ph idx="1"/>
          </p:nvPr>
        </p:nvSpPr>
        <p:spPr>
          <a:xfrm>
            <a:off x="457200" y="1122744"/>
            <a:ext cx="8385858" cy="2858947"/>
          </a:xfrm>
        </p:spPr>
        <p:txBody>
          <a:bodyPr>
            <a:normAutofit fontScale="92500" lnSpcReduction="10000"/>
          </a:bodyPr>
          <a:lstStyle/>
          <a:p>
            <a:pPr>
              <a:buFont typeface="Wingdings" pitchFamily="2" charset="2"/>
              <a:buChar char="Ø"/>
            </a:pPr>
            <a:r>
              <a:rPr kumimoji="1" lang="ja-JP" altLang="en-US" dirty="0"/>
              <a:t>メールアクセス先：</a:t>
            </a:r>
            <a:endParaRPr kumimoji="1" lang="en-US" altLang="ja-JP" dirty="0"/>
          </a:p>
          <a:p>
            <a:pPr lvl="1">
              <a:buNone/>
            </a:pPr>
            <a:r>
              <a:rPr lang="en-US" altLang="ja-JP" dirty="0"/>
              <a:t>https://mail.google.com/</a:t>
            </a:r>
            <a:endParaRPr kumimoji="1" lang="en-US" altLang="ja-JP" dirty="0"/>
          </a:p>
          <a:p>
            <a:pPr algn="just">
              <a:buFont typeface="Wingdings" pitchFamily="2" charset="2"/>
              <a:buChar char="Ø"/>
            </a:pPr>
            <a:r>
              <a:rPr lang="ja-JP" altLang="en-US" dirty="0"/>
              <a:t>メールアドレス、パスワード</a:t>
            </a:r>
            <a:endParaRPr lang="en-US" altLang="ja-JP" dirty="0"/>
          </a:p>
          <a:p>
            <a:pPr lvl="1" algn="just">
              <a:buNone/>
            </a:pPr>
            <a:r>
              <a:rPr lang="ja-JP" altLang="en-US" dirty="0"/>
              <a:t>アドレス</a:t>
            </a:r>
            <a:r>
              <a:rPr lang="en-US" altLang="ja-JP" dirty="0"/>
              <a:t>: &lt;TUAT-ID&gt;@</a:t>
            </a:r>
            <a:r>
              <a:rPr lang="en-US" altLang="ja-JP" dirty="0" err="1"/>
              <a:t>st.go.tuat.ac.jp</a:t>
            </a:r>
            <a:endParaRPr lang="en-US" altLang="ja-JP" dirty="0"/>
          </a:p>
          <a:p>
            <a:pPr lvl="2" algn="just">
              <a:buNone/>
            </a:pPr>
            <a:r>
              <a:rPr lang="en-US" altLang="ja-JP" dirty="0"/>
              <a:t>TUAT-ID</a:t>
            </a:r>
            <a:r>
              <a:rPr lang="ja-JP" altLang="en-US" dirty="0"/>
              <a:t>が「</a:t>
            </a:r>
            <a:r>
              <a:rPr lang="en-US" altLang="ja-JP" dirty="0">
                <a:solidFill>
                  <a:srgbClr val="FF0000"/>
                </a:solidFill>
              </a:rPr>
              <a:t>s123456a</a:t>
            </a:r>
            <a:r>
              <a:rPr lang="ja-JP" altLang="en-US" dirty="0"/>
              <a:t>」なら「</a:t>
            </a:r>
            <a:r>
              <a:rPr lang="en-US" altLang="ja-JP" dirty="0">
                <a:solidFill>
                  <a:srgbClr val="FF0000"/>
                </a:solidFill>
              </a:rPr>
              <a:t>s123456a</a:t>
            </a:r>
            <a:r>
              <a:rPr lang="en-US" altLang="ja-JP" dirty="0"/>
              <a:t>@st.go.tuat.ac.jp</a:t>
            </a:r>
            <a:r>
              <a:rPr lang="ja-JP" altLang="en-US" dirty="0"/>
              <a:t>」</a:t>
            </a:r>
            <a:endParaRPr lang="en-US" altLang="ja-JP" dirty="0"/>
          </a:p>
          <a:p>
            <a:pPr lvl="1" algn="just">
              <a:buNone/>
            </a:pPr>
            <a:r>
              <a:rPr lang="ja-JP" altLang="en-US" dirty="0"/>
              <a:t>パスワード：</a:t>
            </a:r>
            <a:r>
              <a:rPr lang="en-US" altLang="ja-JP" dirty="0"/>
              <a:t>TUAT-ID</a:t>
            </a:r>
            <a:r>
              <a:rPr lang="ja-JP" altLang="en-US" dirty="0"/>
              <a:t>用パスワードと共通</a:t>
            </a:r>
            <a:endParaRPr lang="en-US" altLang="ja-JP" dirty="0"/>
          </a:p>
        </p:txBody>
      </p:sp>
      <p:pic>
        <p:nvPicPr>
          <p:cNvPr id="5122" name="Picture 2" descr="Z:\lecture\2016\computer\ppt\第一回資料\gmaillogin.JPG"/>
          <p:cNvPicPr>
            <a:picLocks noChangeAspect="1" noChangeArrowheads="1"/>
          </p:cNvPicPr>
          <p:nvPr/>
        </p:nvPicPr>
        <p:blipFill>
          <a:blip r:embed="rId2"/>
          <a:srcRect/>
          <a:stretch>
            <a:fillRect/>
          </a:stretch>
        </p:blipFill>
        <p:spPr bwMode="auto">
          <a:xfrm>
            <a:off x="1000473" y="3773346"/>
            <a:ext cx="3302898" cy="2876309"/>
          </a:xfrm>
          <a:prstGeom prst="rect">
            <a:avLst/>
          </a:prstGeom>
          <a:noFill/>
        </p:spPr>
      </p:pic>
      <p:pic>
        <p:nvPicPr>
          <p:cNvPr id="5123" name="Picture 3" descr="Z:\lecture\2016\computer\ppt\第一回資料\gmaillogon2.JPG"/>
          <p:cNvPicPr>
            <a:picLocks noChangeAspect="1" noChangeArrowheads="1"/>
          </p:cNvPicPr>
          <p:nvPr/>
        </p:nvPicPr>
        <p:blipFill>
          <a:blip r:embed="rId3"/>
          <a:srcRect/>
          <a:stretch>
            <a:fillRect/>
          </a:stretch>
        </p:blipFill>
        <p:spPr bwMode="auto">
          <a:xfrm>
            <a:off x="5236323" y="3773346"/>
            <a:ext cx="3606735" cy="2876309"/>
          </a:xfrm>
          <a:prstGeom prst="rect">
            <a:avLst/>
          </a:prstGeom>
          <a:noFill/>
        </p:spPr>
      </p:pic>
    </p:spTree>
    <p:extLst>
      <p:ext uri="{BB962C8B-B14F-4D97-AF65-F5344CB8AC3E}">
        <p14:creationId xmlns:p14="http://schemas.microsoft.com/office/powerpoint/2010/main" val="85538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lstStyle/>
          <a:p>
            <a:r>
              <a:rPr lang="ja-JP" altLang="en-US" dirty="0">
                <a:solidFill>
                  <a:srgbClr val="99FF9F"/>
                </a:solidFill>
              </a:rPr>
              <a:t>ノート</a:t>
            </a:r>
            <a:r>
              <a:rPr lang="en-US" altLang="ja-JP" dirty="0">
                <a:solidFill>
                  <a:srgbClr val="99FF9F"/>
                </a:solidFill>
              </a:rPr>
              <a:t>PC</a:t>
            </a:r>
            <a:r>
              <a:rPr lang="ja-JP" altLang="en-US" dirty="0">
                <a:solidFill>
                  <a:srgbClr val="99FF9F"/>
                </a:solidFill>
              </a:rPr>
              <a:t>の無線</a:t>
            </a:r>
            <a:r>
              <a:rPr lang="en-US" altLang="ja-JP" dirty="0">
                <a:solidFill>
                  <a:srgbClr val="99FF9F"/>
                </a:solidFill>
              </a:rPr>
              <a:t>LAN</a:t>
            </a:r>
            <a:r>
              <a:rPr lang="ja-JP" altLang="en-US" dirty="0">
                <a:solidFill>
                  <a:srgbClr val="99FF9F"/>
                </a:solidFill>
              </a:rPr>
              <a:t>接続</a:t>
            </a:r>
            <a:endParaRPr kumimoji="1" lang="ja-JP" altLang="en-US" dirty="0">
              <a:solidFill>
                <a:srgbClr val="99FF9F"/>
              </a:solidFill>
            </a:endParaRPr>
          </a:p>
        </p:txBody>
      </p:sp>
      <p:sp>
        <p:nvSpPr>
          <p:cNvPr id="3" name="コンテンツ プレースホルダ 2"/>
          <p:cNvSpPr>
            <a:spLocks noGrp="1"/>
          </p:cNvSpPr>
          <p:nvPr>
            <p:ph idx="1"/>
          </p:nvPr>
        </p:nvSpPr>
        <p:spPr>
          <a:xfrm>
            <a:off x="457199" y="1600200"/>
            <a:ext cx="8229601" cy="4841240"/>
          </a:xfrm>
        </p:spPr>
        <p:txBody>
          <a:bodyPr>
            <a:normAutofit/>
          </a:bodyPr>
          <a:lstStyle/>
          <a:p>
            <a:pPr>
              <a:buFont typeface="Wingdings" pitchFamily="2" charset="2"/>
              <a:buChar char="Ø"/>
            </a:pPr>
            <a:r>
              <a:rPr lang="ja-JP" altLang="en-US" dirty="0"/>
              <a:t>コンピュータ基礎実験では、個人個人のノート</a:t>
            </a:r>
            <a:r>
              <a:rPr lang="en-US" altLang="ja-JP" dirty="0"/>
              <a:t>PC</a:t>
            </a:r>
            <a:r>
              <a:rPr lang="ja-JP" altLang="en-US" dirty="0"/>
              <a:t>を無線</a:t>
            </a:r>
            <a:r>
              <a:rPr lang="en-US" altLang="ja-JP" dirty="0"/>
              <a:t>LAN</a:t>
            </a:r>
            <a:r>
              <a:rPr lang="ja-JP" altLang="en-US" dirty="0"/>
              <a:t>に接続して授業を行います</a:t>
            </a:r>
            <a:endParaRPr kumimoji="1" lang="en-US" altLang="ja-JP" dirty="0"/>
          </a:p>
          <a:p>
            <a:pPr>
              <a:buFont typeface="Wingdings" pitchFamily="2" charset="2"/>
              <a:buChar char="Ø"/>
            </a:pPr>
            <a:r>
              <a:rPr lang="ja-JP" altLang="en-US" dirty="0"/>
              <a:t>無線</a:t>
            </a:r>
            <a:r>
              <a:rPr lang="en-US" altLang="ja-JP" dirty="0"/>
              <a:t>LAN</a:t>
            </a:r>
            <a:r>
              <a:rPr lang="ja-JP" altLang="en-US" dirty="0"/>
              <a:t>に接続した後、電子メールや</a:t>
            </a:r>
            <a:r>
              <a:rPr lang="en-US" altLang="ja-JP" dirty="0"/>
              <a:t>WEB</a:t>
            </a:r>
            <a:r>
              <a:rPr lang="ja-JP" altLang="en-US" dirty="0"/>
              <a:t>ブラウザによる</a:t>
            </a:r>
            <a:r>
              <a:rPr lang="en-US" altLang="ja-JP" dirty="0"/>
              <a:t>WEB</a:t>
            </a:r>
            <a:r>
              <a:rPr lang="ja-JP" altLang="en-US" dirty="0"/>
              <a:t>ページ閲覧、仮想コンピューターへの</a:t>
            </a:r>
            <a:r>
              <a:rPr lang="en-US" altLang="ja-JP" dirty="0"/>
              <a:t>LAN</a:t>
            </a:r>
            <a:r>
              <a:rPr lang="ja-JP" altLang="en-US" dirty="0"/>
              <a:t>接続によるプログラミング実習を行います</a:t>
            </a:r>
            <a:endParaRPr lang="en-US" altLang="ja-JP" dirty="0"/>
          </a:p>
          <a:p>
            <a:pPr>
              <a:buFont typeface="Wingdings" pitchFamily="2" charset="2"/>
              <a:buChar char="Ø"/>
            </a:pPr>
            <a:r>
              <a:rPr lang="ja-JP" altLang="en-US" dirty="0"/>
              <a:t>まずは自分のノート</a:t>
            </a:r>
            <a:r>
              <a:rPr lang="en-US" altLang="ja-JP" dirty="0"/>
              <a:t>PC</a:t>
            </a:r>
            <a:r>
              <a:rPr lang="ja-JP" altLang="en-US" dirty="0" err="1"/>
              <a:t>を農</a:t>
            </a:r>
            <a:r>
              <a:rPr lang="ja-JP" altLang="en-US" dirty="0"/>
              <a:t>工大の無線</a:t>
            </a:r>
            <a:r>
              <a:rPr lang="en-US" altLang="ja-JP" dirty="0"/>
              <a:t>LAN</a:t>
            </a:r>
            <a:r>
              <a:rPr lang="ja-JP" altLang="en-US" dirty="0"/>
              <a:t>に接続する設定を行いましょう</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lstStyle/>
          <a:p>
            <a:r>
              <a:rPr lang="ja-JP" altLang="en-US" dirty="0">
                <a:solidFill>
                  <a:srgbClr val="99FF9F"/>
                </a:solidFill>
              </a:rPr>
              <a:t>電子メールのマナー</a:t>
            </a:r>
            <a:endParaRPr kumimoji="1" lang="ja-JP" altLang="en-US" dirty="0">
              <a:solidFill>
                <a:srgbClr val="99FF9F"/>
              </a:solidFill>
            </a:endParaRPr>
          </a:p>
        </p:txBody>
      </p:sp>
      <p:sp>
        <p:nvSpPr>
          <p:cNvPr id="3" name="コンテンツ プレースホルダ 2"/>
          <p:cNvSpPr>
            <a:spLocks noGrp="1"/>
          </p:cNvSpPr>
          <p:nvPr>
            <p:ph idx="1"/>
          </p:nvPr>
        </p:nvSpPr>
        <p:spPr/>
        <p:txBody>
          <a:bodyPr>
            <a:normAutofit/>
          </a:bodyPr>
          <a:lstStyle/>
          <a:p>
            <a:pPr>
              <a:buFont typeface="Wingdings" pitchFamily="2" charset="2"/>
              <a:buChar char="Ø"/>
            </a:pPr>
            <a:r>
              <a:rPr lang="ja-JP" altLang="en-US" dirty="0"/>
              <a:t>必ず「件名」をいれる</a:t>
            </a:r>
            <a:endParaRPr lang="en-US" altLang="ja-JP" dirty="0"/>
          </a:p>
          <a:p>
            <a:pPr lvl="1">
              <a:buFont typeface="Wingdings" pitchFamily="2" charset="2"/>
              <a:buChar char="Ø"/>
            </a:pPr>
            <a:r>
              <a:rPr kumimoji="1" lang="ja-JP" altLang="en-US" dirty="0"/>
              <a:t>件名がないと、</a:t>
            </a:r>
            <a:r>
              <a:rPr kumimoji="1" lang="ja-JP" altLang="en-US" dirty="0">
                <a:solidFill>
                  <a:srgbClr val="FF0000"/>
                </a:solidFill>
              </a:rPr>
              <a:t>迷惑メール</a:t>
            </a:r>
            <a:r>
              <a:rPr kumimoji="1" lang="ja-JP" altLang="en-US" dirty="0"/>
              <a:t>と</a:t>
            </a:r>
            <a:r>
              <a:rPr kumimoji="1" lang="ja-JP" altLang="en-US" dirty="0">
                <a:solidFill>
                  <a:srgbClr val="FF0000"/>
                </a:solidFill>
              </a:rPr>
              <a:t>間違われる</a:t>
            </a:r>
            <a:r>
              <a:rPr kumimoji="1" lang="ja-JP" altLang="en-US" dirty="0"/>
              <a:t>かも</a:t>
            </a:r>
            <a:endParaRPr kumimoji="1" lang="en-US" altLang="ja-JP" dirty="0"/>
          </a:p>
          <a:p>
            <a:pPr>
              <a:buFont typeface="Wingdings" pitchFamily="2" charset="2"/>
              <a:buChar char="Ø"/>
            </a:pPr>
            <a:r>
              <a:rPr lang="ja-JP" altLang="en-US" dirty="0"/>
              <a:t>本文冒頭で自分が誰かを示す</a:t>
            </a:r>
            <a:endParaRPr lang="en-US" altLang="ja-JP" dirty="0"/>
          </a:p>
          <a:p>
            <a:pPr lvl="1">
              <a:buFont typeface="Wingdings" pitchFamily="2" charset="2"/>
              <a:buChar char="Ø"/>
            </a:pPr>
            <a:r>
              <a:rPr lang="ja-JP" altLang="en-US" dirty="0"/>
              <a:t>送信者のメールアドレスだけでは</a:t>
            </a:r>
            <a:r>
              <a:rPr lang="ja-JP" altLang="en-US" dirty="0">
                <a:solidFill>
                  <a:srgbClr val="FF0000"/>
                </a:solidFill>
              </a:rPr>
              <a:t>誰だかわかりません</a:t>
            </a:r>
            <a:endParaRPr lang="en-US" altLang="ja-JP" dirty="0">
              <a:solidFill>
                <a:srgbClr val="FF0000"/>
              </a:solidFill>
            </a:endParaRPr>
          </a:p>
          <a:p>
            <a:pPr>
              <a:buFont typeface="Wingdings" pitchFamily="2" charset="2"/>
              <a:buChar char="Ø"/>
            </a:pPr>
            <a:r>
              <a:rPr lang="ja-JP" altLang="en-US" dirty="0"/>
              <a:t>スマートフォーンのメールマナーとは異なる</a:t>
            </a:r>
            <a:endParaRPr lang="en-US" altLang="ja-JP" dirty="0"/>
          </a:p>
          <a:p>
            <a:pPr lvl="1">
              <a:buFont typeface="Wingdings" pitchFamily="2" charset="2"/>
              <a:buChar char="Ø"/>
            </a:pPr>
            <a:r>
              <a:rPr lang="ja-JP" altLang="en-US" dirty="0"/>
              <a:t>「メッセージ」や「</a:t>
            </a:r>
            <a:r>
              <a:rPr lang="en-US" altLang="ja-JP" dirty="0"/>
              <a:t>LINE</a:t>
            </a:r>
            <a:r>
              <a:rPr lang="ja-JP" altLang="en-US" dirty="0"/>
              <a:t>」とは常識が異なります</a:t>
            </a:r>
            <a:endParaRPr lang="en-US" altLang="ja-JP" dirty="0"/>
          </a:p>
          <a:p>
            <a:pPr>
              <a:buFont typeface="Wingdings" pitchFamily="2" charset="2"/>
              <a:buChar char="Ø"/>
            </a:pPr>
            <a:r>
              <a:rPr lang="ja-JP" altLang="en-US" dirty="0"/>
              <a:t>社会人としての常識を！</a:t>
            </a:r>
            <a:endParaRPr lang="en-US" altLang="ja-JP"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lstStyle/>
          <a:p>
            <a:r>
              <a:rPr lang="ja-JP" altLang="en-US" dirty="0">
                <a:solidFill>
                  <a:srgbClr val="99FF9F"/>
                </a:solidFill>
              </a:rPr>
              <a:t>電子メールの練習</a:t>
            </a:r>
            <a:endParaRPr kumimoji="1" lang="ja-JP" altLang="en-US" dirty="0">
              <a:solidFill>
                <a:srgbClr val="99FF9F"/>
              </a:solidFill>
            </a:endParaRPr>
          </a:p>
        </p:txBody>
      </p:sp>
      <p:sp>
        <p:nvSpPr>
          <p:cNvPr id="3" name="コンテンツ プレースホルダ 2"/>
          <p:cNvSpPr>
            <a:spLocks noGrp="1"/>
          </p:cNvSpPr>
          <p:nvPr>
            <p:ph idx="1"/>
          </p:nvPr>
        </p:nvSpPr>
        <p:spPr/>
        <p:txBody>
          <a:bodyPr>
            <a:normAutofit fontScale="92500" lnSpcReduction="20000"/>
          </a:bodyPr>
          <a:lstStyle/>
          <a:p>
            <a:pPr marL="514350" indent="-514350">
              <a:buFont typeface="+mj-lt"/>
              <a:buAutoNum type="arabicPeriod"/>
            </a:pPr>
            <a:r>
              <a:rPr kumimoji="1" lang="ja-JP" altLang="en-US" dirty="0"/>
              <a:t>自分宛にメールを出す</a:t>
            </a:r>
            <a:endParaRPr kumimoji="1" lang="en-US" altLang="ja-JP" dirty="0"/>
          </a:p>
          <a:p>
            <a:pPr marL="514350" indent="-514350">
              <a:buFont typeface="+mj-lt"/>
              <a:buAutoNum type="arabicPeriod"/>
            </a:pPr>
            <a:r>
              <a:rPr lang="ja-JP" altLang="en-US" dirty="0"/>
              <a:t>自分宛のメールに返信を出す</a:t>
            </a:r>
            <a:endParaRPr lang="en-US" altLang="ja-JP" dirty="0"/>
          </a:p>
          <a:p>
            <a:pPr marL="514350" indent="-514350">
              <a:buFont typeface="+mj-lt"/>
              <a:buAutoNum type="arabicPeriod"/>
            </a:pPr>
            <a:r>
              <a:rPr lang="ja-JP" altLang="en-US" dirty="0"/>
              <a:t>となりの席の人にメールを出す</a:t>
            </a:r>
            <a:endParaRPr lang="en-US" altLang="ja-JP" dirty="0"/>
          </a:p>
          <a:p>
            <a:pPr marL="514350" indent="-514350">
              <a:buFont typeface="+mj-lt"/>
              <a:buAutoNum type="arabicPeriod"/>
            </a:pPr>
            <a:r>
              <a:rPr lang="ja-JP" altLang="en-US" dirty="0"/>
              <a:t>となりの席の人からのメールに返信を出す</a:t>
            </a:r>
            <a:endParaRPr lang="en-US" altLang="ja-JP" dirty="0"/>
          </a:p>
          <a:p>
            <a:pPr marL="514350" indent="-514350">
              <a:buFont typeface="+mj-lt"/>
              <a:buAutoNum type="arabicPeriod"/>
            </a:pPr>
            <a:r>
              <a:rPr lang="en-US" altLang="ja-JP" dirty="0">
                <a:hlinkClick r:id="rId2"/>
              </a:rPr>
              <a:t>muroo@cc.tuat.ac.jp</a:t>
            </a:r>
            <a:r>
              <a:rPr lang="ja-JP" altLang="en-US" dirty="0"/>
              <a:t>宛にメールを出す</a:t>
            </a:r>
            <a:endParaRPr lang="en-US" altLang="ja-JP" dirty="0"/>
          </a:p>
          <a:p>
            <a:pPr marL="514350" indent="-514350">
              <a:buNone/>
            </a:pPr>
            <a:endParaRPr lang="en-US" altLang="ja-JP" dirty="0"/>
          </a:p>
          <a:p>
            <a:pPr marL="514350" indent="-514350">
              <a:buNone/>
            </a:pPr>
            <a:r>
              <a:rPr lang="en-US" altLang="ja-JP" dirty="0"/>
              <a:t>muroo@cc.tuat.ac.jp</a:t>
            </a:r>
            <a:r>
              <a:rPr lang="ja-JP" altLang="en-US" dirty="0" err="1"/>
              <a:t>への</a:t>
            </a:r>
            <a:r>
              <a:rPr lang="ja-JP" altLang="en-US" dirty="0"/>
              <a:t>メールの「件名」は、「コンピューター基礎実験メール練習」にしてください</a:t>
            </a:r>
            <a:endParaRPr lang="en-US" altLang="ja-JP" dirty="0"/>
          </a:p>
          <a:p>
            <a:pPr marL="514350" indent="-514350">
              <a:buNone/>
            </a:pPr>
            <a:endParaRPr lang="en-US" altLang="ja-JP" dirty="0"/>
          </a:p>
          <a:p>
            <a:pPr marL="514350" indent="-514350">
              <a:buNone/>
            </a:pPr>
            <a:r>
              <a:rPr lang="ja-JP" altLang="en-US" dirty="0"/>
              <a:t>「件名」、「自己紹介」を忘れるな！（前ページ）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lecture\2016\computer\ppt\第一回資料\tenso.JPG"/>
          <p:cNvPicPr>
            <a:picLocks noChangeAspect="1" noChangeArrowheads="1"/>
          </p:cNvPicPr>
          <p:nvPr/>
        </p:nvPicPr>
        <p:blipFill>
          <a:blip r:embed="rId2"/>
          <a:srcRect/>
          <a:stretch>
            <a:fillRect/>
          </a:stretch>
        </p:blipFill>
        <p:spPr bwMode="auto">
          <a:xfrm>
            <a:off x="1047508" y="1664538"/>
            <a:ext cx="6896415" cy="5063990"/>
          </a:xfrm>
          <a:prstGeom prst="rect">
            <a:avLst/>
          </a:prstGeom>
          <a:noFill/>
        </p:spPr>
      </p:pic>
      <p:sp>
        <p:nvSpPr>
          <p:cNvPr id="2" name="タイトル 1"/>
          <p:cNvSpPr>
            <a:spLocks noGrp="1"/>
          </p:cNvSpPr>
          <p:nvPr>
            <p:ph type="title"/>
          </p:nvPr>
        </p:nvSpPr>
        <p:spPr>
          <a:solidFill>
            <a:srgbClr val="002060"/>
          </a:solidFill>
          <a:ln>
            <a:solidFill>
              <a:schemeClr val="accent1"/>
            </a:solidFill>
          </a:ln>
        </p:spPr>
        <p:txBody>
          <a:bodyPr/>
          <a:lstStyle/>
          <a:p>
            <a:r>
              <a:rPr lang="ja-JP" altLang="en-US" dirty="0">
                <a:solidFill>
                  <a:srgbClr val="99FF9F"/>
                </a:solidFill>
              </a:rPr>
              <a:t>転送設定</a:t>
            </a:r>
            <a:endParaRPr kumimoji="1" lang="ja-JP" altLang="en-US" dirty="0">
              <a:solidFill>
                <a:srgbClr val="99FF9F"/>
              </a:solidFill>
            </a:endParaRPr>
          </a:p>
        </p:txBody>
      </p:sp>
      <p:sp>
        <p:nvSpPr>
          <p:cNvPr id="6" name="円/楕円 5"/>
          <p:cNvSpPr/>
          <p:nvPr/>
        </p:nvSpPr>
        <p:spPr>
          <a:xfrm>
            <a:off x="5405377" y="4803494"/>
            <a:ext cx="821803" cy="48768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7014258" y="3033180"/>
            <a:ext cx="790769" cy="67226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147" name="Picture 3" descr="Z:\lecture\2016\computer\ppt\第一回資料\tenso2.JPG"/>
          <p:cNvPicPr>
            <a:picLocks noChangeAspect="1" noChangeArrowheads="1"/>
          </p:cNvPicPr>
          <p:nvPr/>
        </p:nvPicPr>
        <p:blipFill>
          <a:blip r:embed="rId3"/>
          <a:srcRect/>
          <a:stretch>
            <a:fillRect/>
          </a:stretch>
        </p:blipFill>
        <p:spPr bwMode="auto">
          <a:xfrm>
            <a:off x="1047508" y="1664536"/>
            <a:ext cx="6896415" cy="5063991"/>
          </a:xfrm>
          <a:prstGeom prst="rect">
            <a:avLst/>
          </a:prstGeom>
          <a:noFill/>
        </p:spPr>
      </p:pic>
      <p:sp>
        <p:nvSpPr>
          <p:cNvPr id="8" name="円/楕円 7"/>
          <p:cNvSpPr/>
          <p:nvPr/>
        </p:nvSpPr>
        <p:spPr>
          <a:xfrm>
            <a:off x="2799312" y="3705442"/>
            <a:ext cx="1726389" cy="67226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lecture\2016\computer\ppt\第一回資料\tenso.JPG"/>
          <p:cNvPicPr>
            <a:picLocks noChangeAspect="1" noChangeArrowheads="1"/>
          </p:cNvPicPr>
          <p:nvPr/>
        </p:nvPicPr>
        <p:blipFill>
          <a:blip r:embed="rId2"/>
          <a:srcRect/>
          <a:stretch>
            <a:fillRect/>
          </a:stretch>
        </p:blipFill>
        <p:spPr bwMode="auto">
          <a:xfrm>
            <a:off x="1047508" y="1664538"/>
            <a:ext cx="6896415" cy="5063990"/>
          </a:xfrm>
          <a:prstGeom prst="rect">
            <a:avLst/>
          </a:prstGeom>
          <a:noFill/>
        </p:spPr>
      </p:pic>
      <p:sp>
        <p:nvSpPr>
          <p:cNvPr id="2" name="タイトル 1"/>
          <p:cNvSpPr>
            <a:spLocks noGrp="1"/>
          </p:cNvSpPr>
          <p:nvPr>
            <p:ph type="title"/>
          </p:nvPr>
        </p:nvSpPr>
        <p:spPr>
          <a:solidFill>
            <a:srgbClr val="002060"/>
          </a:solidFill>
          <a:ln>
            <a:solidFill>
              <a:schemeClr val="accent1"/>
            </a:solidFill>
          </a:ln>
        </p:spPr>
        <p:txBody>
          <a:bodyPr/>
          <a:lstStyle/>
          <a:p>
            <a:r>
              <a:rPr lang="ja-JP" altLang="en-US" dirty="0">
                <a:solidFill>
                  <a:srgbClr val="99FF9F"/>
                </a:solidFill>
              </a:rPr>
              <a:t>転送設定</a:t>
            </a:r>
            <a:endParaRPr kumimoji="1" lang="ja-JP" altLang="en-US" dirty="0">
              <a:solidFill>
                <a:srgbClr val="99FF9F"/>
              </a:solidFill>
            </a:endParaRPr>
          </a:p>
        </p:txBody>
      </p:sp>
      <p:sp>
        <p:nvSpPr>
          <p:cNvPr id="6" name="円/楕円 5"/>
          <p:cNvSpPr/>
          <p:nvPr/>
        </p:nvSpPr>
        <p:spPr>
          <a:xfrm>
            <a:off x="5405377" y="4803494"/>
            <a:ext cx="821803" cy="48768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7014258" y="3033180"/>
            <a:ext cx="790769" cy="67226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147" name="Picture 3" descr="Z:\lecture\2016\computer\ppt\第一回資料\tenso2.JPG"/>
          <p:cNvPicPr>
            <a:picLocks noChangeAspect="1" noChangeArrowheads="1"/>
          </p:cNvPicPr>
          <p:nvPr/>
        </p:nvPicPr>
        <p:blipFill>
          <a:blip r:embed="rId3"/>
          <a:srcRect/>
          <a:stretch>
            <a:fillRect/>
          </a:stretch>
        </p:blipFill>
        <p:spPr bwMode="auto">
          <a:xfrm>
            <a:off x="1047508" y="1664536"/>
            <a:ext cx="6896415" cy="5063991"/>
          </a:xfrm>
          <a:prstGeom prst="rect">
            <a:avLst/>
          </a:prstGeom>
          <a:noFill/>
        </p:spPr>
      </p:pic>
      <p:sp>
        <p:nvSpPr>
          <p:cNvPr id="8" name="円/楕円 7"/>
          <p:cNvSpPr/>
          <p:nvPr/>
        </p:nvSpPr>
        <p:spPr>
          <a:xfrm>
            <a:off x="2799312" y="3705442"/>
            <a:ext cx="1726389" cy="67226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490517" y="5291174"/>
            <a:ext cx="5196284" cy="954107"/>
          </a:xfrm>
          <a:prstGeom prst="rect">
            <a:avLst/>
          </a:prstGeom>
          <a:solidFill>
            <a:srgbClr val="FFFF00"/>
          </a:solidFill>
          <a:ln w="63500" cmpd="sng">
            <a:solidFill>
              <a:srgbClr val="FF0000"/>
            </a:solidFill>
          </a:ln>
        </p:spPr>
        <p:txBody>
          <a:bodyPr wrap="square" rtlCol="0">
            <a:spAutoFit/>
          </a:bodyPr>
          <a:lstStyle/>
          <a:p>
            <a:r>
              <a:rPr lang="ja-JP" altLang="en-US" sz="2800" dirty="0"/>
              <a:t>となりの人とメールを出し合って、転送されることを確かめなさい</a:t>
            </a:r>
            <a:endParaRPr kumimoji="1" lang="ja-JP"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sz="3600" dirty="0">
                <a:solidFill>
                  <a:srgbClr val="99FF9F"/>
                </a:solidFill>
              </a:rPr>
              <a:t>仮想コンピューターとのファイルやり取り</a:t>
            </a:r>
            <a:endParaRPr kumimoji="1" lang="ja-JP" altLang="en-US" sz="3600" dirty="0">
              <a:solidFill>
                <a:srgbClr val="99FF9F"/>
              </a:solidFill>
            </a:endParaRPr>
          </a:p>
        </p:txBody>
      </p:sp>
      <p:sp>
        <p:nvSpPr>
          <p:cNvPr id="3" name="コンテンツ プレースホルダ 2"/>
          <p:cNvSpPr>
            <a:spLocks noGrp="1"/>
          </p:cNvSpPr>
          <p:nvPr>
            <p:ph idx="1"/>
          </p:nvPr>
        </p:nvSpPr>
        <p:spPr/>
        <p:txBody>
          <a:bodyPr>
            <a:normAutofit fontScale="92500"/>
          </a:bodyPr>
          <a:lstStyle/>
          <a:p>
            <a:pPr>
              <a:buFont typeface="Wingdings" pitchFamily="2" charset="2"/>
              <a:buChar char="Ø"/>
            </a:pPr>
            <a:r>
              <a:rPr lang="ja-JP" altLang="en-US" dirty="0"/>
              <a:t>仮想コンピューターと自分のノート</a:t>
            </a:r>
            <a:r>
              <a:rPr lang="en-US" altLang="ja-JP" dirty="0"/>
              <a:t>PC</a:t>
            </a:r>
            <a:r>
              <a:rPr lang="ja-JP" altLang="en-US" dirty="0"/>
              <a:t>との間でファイルのやり取りを行うのはインターネットブラウザを利用します</a:t>
            </a:r>
            <a:endParaRPr kumimoji="1" lang="en-US" altLang="ja-JP" dirty="0"/>
          </a:p>
          <a:p>
            <a:pPr>
              <a:buFont typeface="Wingdings" pitchFamily="2" charset="2"/>
              <a:buChar char="Ø"/>
            </a:pPr>
            <a:r>
              <a:rPr lang="ja-JP" altLang="en-US" dirty="0"/>
              <a:t>仮想コンピューター上で作成したプログラムの結果のファイルを自分のノート</a:t>
            </a:r>
            <a:r>
              <a:rPr lang="en-US" altLang="ja-JP" dirty="0"/>
              <a:t>PC</a:t>
            </a:r>
            <a:r>
              <a:rPr lang="ja-JP" altLang="en-US" dirty="0"/>
              <a:t>に転送して家で利用したり、ノート</a:t>
            </a:r>
            <a:r>
              <a:rPr lang="en-US" altLang="ja-JP" dirty="0"/>
              <a:t>PC</a:t>
            </a:r>
            <a:r>
              <a:rPr lang="ja-JP" altLang="en-US" dirty="0"/>
              <a:t>から仮想コンピューターに転送してそのファイルを仮想コンピューターのプログラムで加工したりすることができます</a:t>
            </a:r>
            <a:endParaRPr lang="en-US" altLang="ja-JP" dirty="0"/>
          </a:p>
          <a:p>
            <a:pPr lvl="1">
              <a:buFont typeface="Wingdings" pitchFamily="2" charset="2"/>
              <a:buChar char="Ø"/>
            </a:pPr>
            <a:r>
              <a:rPr lang="en-US" altLang="ja-JP" dirty="0">
                <a:hlinkClick r:id="rId2"/>
              </a:rPr>
              <a:t>https://cabinet.tuat.ac.jp/</a:t>
            </a:r>
            <a:r>
              <a:rPr lang="ja-JP" altLang="en-US" dirty="0"/>
              <a:t>　　（</a:t>
            </a:r>
            <a:r>
              <a:rPr lang="en-US" altLang="ja-JP" dirty="0"/>
              <a:t>TUAT-ID, </a:t>
            </a:r>
            <a:r>
              <a:rPr lang="ja-JP" altLang="en-US" dirty="0"/>
              <a:t>パスワード）</a:t>
            </a:r>
            <a:endParaRPr lang="en-US" altLang="ja-JP"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07931"/>
          </a:xfrm>
          <a:solidFill>
            <a:srgbClr val="000090"/>
          </a:solidFill>
        </p:spPr>
        <p:txBody>
          <a:bodyPr>
            <a:normAutofit/>
          </a:bodyPr>
          <a:lstStyle/>
          <a:p>
            <a:r>
              <a:rPr lang="ja-JP" altLang="en-US" sz="3600" dirty="0">
                <a:solidFill>
                  <a:srgbClr val="CCFFCC"/>
                </a:solidFill>
              </a:rPr>
              <a:t>仮想コンピューターとのファイルのやり取り</a:t>
            </a:r>
            <a:endParaRPr kumimoji="1" lang="ja-JP" altLang="en-US" sz="3600" dirty="0">
              <a:solidFill>
                <a:srgbClr val="CCFFCC"/>
              </a:solidFill>
            </a:endParaRPr>
          </a:p>
        </p:txBody>
      </p:sp>
      <p:pic>
        <p:nvPicPr>
          <p:cNvPr id="1026" name="Picture 2" descr="Z:\lecture\2016\computer\ppt\第一回資料\transport.PNG"/>
          <p:cNvPicPr>
            <a:picLocks noChangeAspect="1" noChangeArrowheads="1"/>
          </p:cNvPicPr>
          <p:nvPr/>
        </p:nvPicPr>
        <p:blipFill>
          <a:blip r:embed="rId3"/>
          <a:srcRect/>
          <a:stretch>
            <a:fillRect/>
          </a:stretch>
        </p:blipFill>
        <p:spPr bwMode="auto">
          <a:xfrm>
            <a:off x="792000" y="1260000"/>
            <a:ext cx="5944430" cy="5189945"/>
          </a:xfrm>
          <a:prstGeom prst="rect">
            <a:avLst/>
          </a:prstGeom>
          <a:noFill/>
        </p:spPr>
      </p:pic>
      <p:sp>
        <p:nvSpPr>
          <p:cNvPr id="7" name="テキスト ボックス 6"/>
          <p:cNvSpPr txBox="1"/>
          <p:nvPr/>
        </p:nvSpPr>
        <p:spPr>
          <a:xfrm>
            <a:off x="3846243" y="1555161"/>
            <a:ext cx="5054269" cy="646331"/>
          </a:xfrm>
          <a:prstGeom prst="rect">
            <a:avLst/>
          </a:prstGeom>
          <a:solidFill>
            <a:schemeClr val="accent6">
              <a:lumMod val="20000"/>
              <a:lumOff val="80000"/>
            </a:schemeClr>
          </a:solidFill>
          <a:ln w="38100">
            <a:solidFill>
              <a:srgbClr val="00B050"/>
            </a:solidFill>
          </a:ln>
        </p:spPr>
        <p:txBody>
          <a:bodyPr wrap="none" rtlCol="0">
            <a:spAutoFit/>
          </a:bodyPr>
          <a:lstStyle/>
          <a:p>
            <a:r>
              <a:rPr kumimoji="1" lang="en-US" altLang="ja-JP" sz="3600" dirty="0"/>
              <a:t>https://cabinet.tuat.ac.jp/</a:t>
            </a:r>
            <a:endParaRPr kumimoji="1" lang="ja-JP" altLang="en-US" sz="3600" dirty="0"/>
          </a:p>
        </p:txBody>
      </p:sp>
      <p:pic>
        <p:nvPicPr>
          <p:cNvPr id="1027" name="Picture 3" descr="Z:\lecture\2016\computer\ppt\第一回資料\transport2.PNG"/>
          <p:cNvPicPr>
            <a:picLocks noChangeAspect="1" noChangeArrowheads="1"/>
          </p:cNvPicPr>
          <p:nvPr/>
        </p:nvPicPr>
        <p:blipFill>
          <a:blip r:embed="rId4"/>
          <a:srcRect/>
          <a:stretch>
            <a:fillRect/>
          </a:stretch>
        </p:blipFill>
        <p:spPr bwMode="auto">
          <a:xfrm>
            <a:off x="792000" y="1260000"/>
            <a:ext cx="5944430" cy="5189945"/>
          </a:xfrm>
          <a:prstGeom prst="rect">
            <a:avLst/>
          </a:prstGeom>
          <a:noFill/>
        </p:spPr>
      </p:pic>
      <p:sp>
        <p:nvSpPr>
          <p:cNvPr id="9" name="円/楕円 8"/>
          <p:cNvSpPr/>
          <p:nvPr/>
        </p:nvSpPr>
        <p:spPr>
          <a:xfrm>
            <a:off x="1836000" y="1764000"/>
            <a:ext cx="1461867" cy="49144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28" name="Picture 4" descr="Z:\lecture\2016\computer\ppt\第一回資料\transport3.PNG"/>
          <p:cNvPicPr>
            <a:picLocks noChangeAspect="1" noChangeArrowheads="1"/>
          </p:cNvPicPr>
          <p:nvPr/>
        </p:nvPicPr>
        <p:blipFill>
          <a:blip r:embed="rId5"/>
          <a:srcRect/>
          <a:stretch>
            <a:fillRect/>
          </a:stretch>
        </p:blipFill>
        <p:spPr bwMode="auto">
          <a:xfrm>
            <a:off x="792000" y="1260000"/>
            <a:ext cx="5944430" cy="5189945"/>
          </a:xfrm>
          <a:prstGeom prst="rect">
            <a:avLst/>
          </a:prstGeom>
          <a:noFill/>
        </p:spPr>
      </p:pic>
      <p:sp>
        <p:nvSpPr>
          <p:cNvPr id="11" name="円/楕円 10"/>
          <p:cNvSpPr/>
          <p:nvPr/>
        </p:nvSpPr>
        <p:spPr>
          <a:xfrm>
            <a:off x="1836000" y="3033180"/>
            <a:ext cx="1726389" cy="67226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089731" y="3382276"/>
            <a:ext cx="4810781" cy="2062103"/>
          </a:xfrm>
          <a:prstGeom prst="rect">
            <a:avLst/>
          </a:prstGeom>
          <a:solidFill>
            <a:schemeClr val="accent6">
              <a:lumMod val="20000"/>
              <a:lumOff val="80000"/>
            </a:schemeClr>
          </a:solidFill>
          <a:ln w="38100">
            <a:solidFill>
              <a:srgbClr val="00B050"/>
            </a:solidFill>
          </a:ln>
        </p:spPr>
        <p:txBody>
          <a:bodyPr wrap="square" rtlCol="0">
            <a:spAutoFit/>
          </a:bodyPr>
          <a:lstStyle/>
          <a:p>
            <a:r>
              <a:rPr lang="ja-JP" altLang="en-US" sz="3200" dirty="0"/>
              <a:t>「デスクトップ」と「マイドキュメント」のフォルダーとファイルのやり取りができます</a:t>
            </a:r>
            <a:endParaRPr kumimoji="1" lang="ja-JP" altLang="en-US" sz="3200" dirty="0"/>
          </a:p>
        </p:txBody>
      </p:sp>
    </p:spTree>
    <p:extLst>
      <p:ext uri="{BB962C8B-B14F-4D97-AF65-F5344CB8AC3E}">
        <p14:creationId xmlns:p14="http://schemas.microsoft.com/office/powerpoint/2010/main" val="645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1026"/>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1"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27"/>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1" animBg="1"/>
      <p:bldP spid="9" grpId="2"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07931"/>
          </a:xfrm>
          <a:solidFill>
            <a:srgbClr val="000090"/>
          </a:solidFill>
        </p:spPr>
        <p:txBody>
          <a:bodyPr>
            <a:normAutofit/>
          </a:bodyPr>
          <a:lstStyle/>
          <a:p>
            <a:r>
              <a:rPr lang="ja-JP" altLang="en-US" sz="3600" dirty="0">
                <a:solidFill>
                  <a:srgbClr val="CCFFCC"/>
                </a:solidFill>
              </a:rPr>
              <a:t>紹介した</a:t>
            </a:r>
            <a:r>
              <a:rPr lang="en-US" altLang="ja-JP" sz="3600" dirty="0">
                <a:solidFill>
                  <a:srgbClr val="CCFFCC"/>
                </a:solidFill>
              </a:rPr>
              <a:t>WEB</a:t>
            </a:r>
            <a:r>
              <a:rPr lang="ja-JP" altLang="en-US" sz="3600" dirty="0">
                <a:solidFill>
                  <a:srgbClr val="CCFFCC"/>
                </a:solidFill>
              </a:rPr>
              <a:t>ページのブックマーク</a:t>
            </a:r>
            <a:endParaRPr kumimoji="1" lang="ja-JP" altLang="en-US" sz="3600" dirty="0">
              <a:solidFill>
                <a:srgbClr val="CCFFCC"/>
              </a:solidFill>
            </a:endParaRPr>
          </a:p>
        </p:txBody>
      </p:sp>
      <p:sp>
        <p:nvSpPr>
          <p:cNvPr id="3" name="コンテンツ プレースホルダー 2"/>
          <p:cNvSpPr>
            <a:spLocks noGrp="1"/>
          </p:cNvSpPr>
          <p:nvPr>
            <p:ph idx="1"/>
          </p:nvPr>
        </p:nvSpPr>
        <p:spPr>
          <a:xfrm>
            <a:off x="276447" y="1201478"/>
            <a:ext cx="8452883" cy="5656521"/>
          </a:xfrm>
        </p:spPr>
        <p:txBody>
          <a:bodyPr>
            <a:normAutofit/>
          </a:bodyPr>
          <a:lstStyle/>
          <a:p>
            <a:pPr marL="514350" indent="-514350">
              <a:buFont typeface="Wingdings" pitchFamily="2" charset="2"/>
              <a:buChar char="Ø"/>
            </a:pPr>
            <a:r>
              <a:rPr lang="ja-JP" altLang="en-US" dirty="0"/>
              <a:t>これまで紹介した</a:t>
            </a:r>
            <a:r>
              <a:rPr lang="en-US" altLang="ja-JP" dirty="0"/>
              <a:t>WEB</a:t>
            </a:r>
            <a:r>
              <a:rPr lang="ja-JP" altLang="en-US" dirty="0"/>
              <a:t>ページは授業でよく使います。ブックマークに登録してください。</a:t>
            </a:r>
            <a:endParaRPr lang="en-US" altLang="ja-JP" dirty="0"/>
          </a:p>
          <a:p>
            <a:pPr marL="914400" lvl="1" indent="-514350">
              <a:buFont typeface="Wingdings" pitchFamily="2" charset="2"/>
              <a:buChar char="Ø"/>
            </a:pPr>
            <a:r>
              <a:rPr lang="ja-JP" altLang="en-US" dirty="0"/>
              <a:t>仮想コンピュータ：</a:t>
            </a:r>
            <a:r>
              <a:rPr lang="en-US" altLang="ja-JP" dirty="0">
                <a:hlinkClick r:id="rId3"/>
              </a:rPr>
              <a:t>https://mydesk.ecs.tuat.ac.jp/</a:t>
            </a:r>
            <a:endParaRPr lang="en-US" altLang="ja-JP" dirty="0"/>
          </a:p>
          <a:p>
            <a:pPr marL="914400" lvl="1" indent="-514350">
              <a:buFont typeface="Wingdings" pitchFamily="2" charset="2"/>
              <a:buChar char="Ø"/>
            </a:pPr>
            <a:r>
              <a:rPr lang="ja-JP" altLang="en-US" dirty="0"/>
              <a:t>農工大：</a:t>
            </a:r>
            <a:r>
              <a:rPr lang="en-US" altLang="ja-JP" dirty="0">
                <a:hlinkClick r:id="rId4"/>
              </a:rPr>
              <a:t>http://web.tuat.ac.jp/</a:t>
            </a:r>
            <a:endParaRPr lang="en-US" altLang="ja-JP" dirty="0"/>
          </a:p>
          <a:p>
            <a:pPr marL="914400" lvl="1" indent="-514350">
              <a:buFont typeface="Wingdings" pitchFamily="2" charset="2"/>
              <a:buChar char="Ø"/>
            </a:pPr>
            <a:r>
              <a:rPr lang="ja-JP" altLang="en-US" dirty="0"/>
              <a:t>履修登録システム（</a:t>
            </a:r>
            <a:r>
              <a:rPr lang="en-US" altLang="ja-JP" dirty="0"/>
              <a:t>SPICA</a:t>
            </a:r>
            <a:r>
              <a:rPr lang="ja-JP" altLang="en-US" dirty="0"/>
              <a:t>）：</a:t>
            </a:r>
            <a:r>
              <a:rPr lang="en-US" altLang="ja-JP" dirty="0">
                <a:hlinkClick r:id="rId5"/>
              </a:rPr>
              <a:t>https://spica.gakumu.tuat.ac.jp/portal2/</a:t>
            </a:r>
            <a:endParaRPr lang="en-US" altLang="ja-JP" dirty="0"/>
          </a:p>
          <a:p>
            <a:pPr marL="914400" lvl="1" indent="-514350">
              <a:buFont typeface="Wingdings" pitchFamily="2" charset="2"/>
              <a:buChar char="Ø"/>
            </a:pPr>
            <a:r>
              <a:rPr lang="en-US" altLang="ja-JP" dirty="0"/>
              <a:t>WEB</a:t>
            </a:r>
            <a:r>
              <a:rPr lang="ja-JP" altLang="en-US" dirty="0"/>
              <a:t>掲示板：</a:t>
            </a:r>
            <a:endParaRPr lang="en-US" altLang="ja-JP" dirty="0"/>
          </a:p>
          <a:p>
            <a:pPr marL="914400" lvl="1" indent="-514350">
              <a:buNone/>
            </a:pPr>
            <a:r>
              <a:rPr lang="en-US" altLang="ja-JP" dirty="0"/>
              <a:t>	http://t-board.office.tuat.ac.jp/T/menu.php/</a:t>
            </a:r>
          </a:p>
          <a:p>
            <a:pPr marL="914400" lvl="1" indent="-514350">
              <a:buFont typeface="Wingdings" pitchFamily="2" charset="2"/>
              <a:buChar char="Ø"/>
            </a:pPr>
            <a:r>
              <a:rPr lang="ja-JP" altLang="en-US" dirty="0"/>
              <a:t>電子メール：</a:t>
            </a:r>
            <a:r>
              <a:rPr lang="en-US" altLang="ja-JP" dirty="0">
                <a:hlinkClick r:id="rId6"/>
              </a:rPr>
              <a:t>https://mail.google.com/</a:t>
            </a:r>
            <a:endParaRPr lang="en-US" altLang="ja-JP" dirty="0"/>
          </a:p>
          <a:p>
            <a:pPr marL="914400" lvl="1" indent="-514350">
              <a:buFont typeface="Wingdings" pitchFamily="2" charset="2"/>
              <a:buChar char="Ø"/>
            </a:pPr>
            <a:r>
              <a:rPr lang="ja-JP" altLang="en-US" dirty="0"/>
              <a:t>コンピューター基礎実験</a:t>
            </a:r>
            <a:r>
              <a:rPr lang="en-US" altLang="ja-JP" dirty="0"/>
              <a:t>:</a:t>
            </a:r>
          </a:p>
          <a:p>
            <a:pPr marL="914400" lvl="1" indent="-514350">
              <a:buNone/>
            </a:pPr>
            <a:r>
              <a:rPr lang="en-US" altLang="ja-JP" dirty="0"/>
              <a:t>	http://web.tuat.ac.jp/~muroo/computer.html</a:t>
            </a:r>
          </a:p>
        </p:txBody>
      </p:sp>
    </p:spTree>
    <p:extLst>
      <p:ext uri="{BB962C8B-B14F-4D97-AF65-F5344CB8AC3E}">
        <p14:creationId xmlns:p14="http://schemas.microsoft.com/office/powerpoint/2010/main" val="64507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07931"/>
          </a:xfrm>
          <a:solidFill>
            <a:srgbClr val="000090"/>
          </a:solidFill>
        </p:spPr>
        <p:txBody>
          <a:bodyPr>
            <a:normAutofit/>
          </a:bodyPr>
          <a:lstStyle/>
          <a:p>
            <a:r>
              <a:rPr lang="ja-JP" altLang="en-US" sz="3600" dirty="0">
                <a:solidFill>
                  <a:srgbClr val="CCFFCC"/>
                </a:solidFill>
              </a:rPr>
              <a:t>自分のノート</a:t>
            </a:r>
            <a:r>
              <a:rPr lang="en-US" altLang="ja-JP" sz="3600" dirty="0">
                <a:solidFill>
                  <a:srgbClr val="CCFFCC"/>
                </a:solidFill>
              </a:rPr>
              <a:t>PC</a:t>
            </a:r>
            <a:r>
              <a:rPr lang="ja-JP" altLang="en-US" sz="3600" dirty="0">
                <a:solidFill>
                  <a:srgbClr val="CCFFCC"/>
                </a:solidFill>
              </a:rPr>
              <a:t>（ホスト）でのインターネット利用</a:t>
            </a:r>
            <a:endParaRPr kumimoji="1" lang="ja-JP" altLang="en-US" sz="3600" dirty="0">
              <a:solidFill>
                <a:srgbClr val="CCFFCC"/>
              </a:solidFill>
            </a:endParaRPr>
          </a:p>
        </p:txBody>
      </p:sp>
      <p:sp>
        <p:nvSpPr>
          <p:cNvPr id="3" name="コンテンツ プレースホルダー 2"/>
          <p:cNvSpPr>
            <a:spLocks noGrp="1"/>
          </p:cNvSpPr>
          <p:nvPr>
            <p:ph idx="1"/>
          </p:nvPr>
        </p:nvSpPr>
        <p:spPr>
          <a:xfrm>
            <a:off x="457200" y="1600200"/>
            <a:ext cx="8229600" cy="5098312"/>
          </a:xfrm>
        </p:spPr>
        <p:txBody>
          <a:bodyPr>
            <a:normAutofit lnSpcReduction="10000"/>
          </a:bodyPr>
          <a:lstStyle/>
          <a:p>
            <a:pPr marL="514350" indent="-514350">
              <a:buFont typeface="Wingdings" pitchFamily="2" charset="2"/>
              <a:buChar char="Ø"/>
            </a:pPr>
            <a:r>
              <a:rPr lang="ja-JP" altLang="en-US" dirty="0"/>
              <a:t>仮想コンピューターからではなく、自分のノート</a:t>
            </a:r>
            <a:r>
              <a:rPr lang="en-US" altLang="ja-JP" dirty="0"/>
              <a:t>PC(</a:t>
            </a:r>
            <a:r>
              <a:rPr lang="ja-JP" altLang="en-US" dirty="0"/>
              <a:t>ホスト</a:t>
            </a:r>
            <a:r>
              <a:rPr lang="en-US" altLang="ja-JP" dirty="0"/>
              <a:t>)</a:t>
            </a:r>
            <a:r>
              <a:rPr lang="ja-JP" altLang="en-US" dirty="0"/>
              <a:t>のインターネットブラウザを用いてもメールやインターネット閲覧（履修登録を含む）が可能です</a:t>
            </a:r>
            <a:endParaRPr lang="en-US" altLang="ja-JP" dirty="0"/>
          </a:p>
          <a:p>
            <a:pPr marL="514350" indent="-514350">
              <a:buFont typeface="Wingdings" pitchFamily="2" charset="2"/>
              <a:buChar char="Ø"/>
            </a:pPr>
            <a:r>
              <a:rPr lang="ja-JP" altLang="en-US" dirty="0"/>
              <a:t>自分の</a:t>
            </a:r>
            <a:r>
              <a:rPr lang="en-US" altLang="ja-JP" dirty="0"/>
              <a:t>PC</a:t>
            </a:r>
            <a:r>
              <a:rPr lang="ja-JP" altLang="en-US" dirty="0"/>
              <a:t>からのインターネット利用がどのようになるかは個人個人の</a:t>
            </a:r>
            <a:r>
              <a:rPr lang="en-US" altLang="ja-JP" dirty="0"/>
              <a:t>PC</a:t>
            </a:r>
            <a:r>
              <a:rPr lang="ja-JP" altLang="en-US" dirty="0"/>
              <a:t>によって状況がことなります</a:t>
            </a:r>
            <a:endParaRPr lang="en-US" altLang="ja-JP" dirty="0"/>
          </a:p>
          <a:p>
            <a:pPr marL="514350" indent="-514350">
              <a:buFont typeface="Wingdings" pitchFamily="2" charset="2"/>
              <a:buChar char="Ø"/>
            </a:pPr>
            <a:r>
              <a:rPr lang="ja-JP" altLang="en-US" dirty="0"/>
              <a:t>自分の</a:t>
            </a:r>
            <a:r>
              <a:rPr lang="en-US" altLang="ja-JP" dirty="0"/>
              <a:t>PC</a:t>
            </a:r>
            <a:r>
              <a:rPr lang="ja-JP" altLang="en-US" dirty="0"/>
              <a:t>から直接メールやインターネット閲覧、履修登録ページ（</a:t>
            </a:r>
            <a:r>
              <a:rPr lang="en-US" altLang="ja-JP" dirty="0"/>
              <a:t>SPICA</a:t>
            </a:r>
            <a:r>
              <a:rPr lang="ja-JP" altLang="en-US" dirty="0"/>
              <a:t>）の閲覧を練習しましょう</a:t>
            </a:r>
            <a:endParaRPr lang="en-US" altLang="ja-JP" dirty="0"/>
          </a:p>
        </p:txBody>
      </p:sp>
    </p:spTree>
    <p:extLst>
      <p:ext uri="{BB962C8B-B14F-4D97-AF65-F5344CB8AC3E}">
        <p14:creationId xmlns:p14="http://schemas.microsoft.com/office/powerpoint/2010/main" val="6450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07931"/>
          </a:xfrm>
          <a:solidFill>
            <a:srgbClr val="000090"/>
          </a:solidFill>
        </p:spPr>
        <p:txBody>
          <a:bodyPr/>
          <a:lstStyle/>
          <a:p>
            <a:r>
              <a:rPr lang="ja-JP" altLang="en-US" dirty="0">
                <a:solidFill>
                  <a:srgbClr val="CCFFCC"/>
                </a:solidFill>
              </a:rPr>
              <a:t>ノート</a:t>
            </a:r>
            <a:r>
              <a:rPr lang="en-US" altLang="ja-JP" dirty="0">
                <a:solidFill>
                  <a:srgbClr val="CCFFCC"/>
                </a:solidFill>
              </a:rPr>
              <a:t>PC</a:t>
            </a:r>
            <a:r>
              <a:rPr lang="ja-JP" altLang="en-US" dirty="0">
                <a:solidFill>
                  <a:srgbClr val="CCFFCC"/>
                </a:solidFill>
              </a:rPr>
              <a:t>の無線</a:t>
            </a:r>
            <a:r>
              <a:rPr lang="en-US" altLang="ja-JP" dirty="0">
                <a:solidFill>
                  <a:srgbClr val="CCFFCC"/>
                </a:solidFill>
              </a:rPr>
              <a:t>LAN</a:t>
            </a:r>
            <a:r>
              <a:rPr lang="ja-JP" altLang="en-US" dirty="0">
                <a:solidFill>
                  <a:srgbClr val="CCFFCC"/>
                </a:solidFill>
              </a:rPr>
              <a:t>接続</a:t>
            </a:r>
            <a:endParaRPr kumimoji="1" lang="ja-JP" altLang="en-US" dirty="0">
              <a:solidFill>
                <a:srgbClr val="CCFFCC"/>
              </a:solidFill>
            </a:endParaRPr>
          </a:p>
        </p:txBody>
      </p:sp>
      <p:sp>
        <p:nvSpPr>
          <p:cNvPr id="3" name="コンテンツ プレースホルダー 2"/>
          <p:cNvSpPr>
            <a:spLocks noGrp="1"/>
          </p:cNvSpPr>
          <p:nvPr>
            <p:ph idx="1"/>
          </p:nvPr>
        </p:nvSpPr>
        <p:spPr>
          <a:xfrm>
            <a:off x="457200" y="1600200"/>
            <a:ext cx="8229600" cy="2525233"/>
          </a:xfrm>
        </p:spPr>
        <p:txBody>
          <a:bodyPr/>
          <a:lstStyle/>
          <a:p>
            <a:pPr marL="514350" indent="-514350">
              <a:buFont typeface="Wingdings" pitchFamily="2" charset="2"/>
              <a:buChar char="Ø"/>
            </a:pPr>
            <a:r>
              <a:rPr lang="ja-JP" altLang="en-US" dirty="0"/>
              <a:t>無線</a:t>
            </a:r>
            <a:r>
              <a:rPr lang="en-US" altLang="ja-JP" dirty="0"/>
              <a:t>LAN</a:t>
            </a:r>
            <a:r>
              <a:rPr lang="ja-JP" altLang="en-US" dirty="0"/>
              <a:t>接続に必要なもの：</a:t>
            </a:r>
            <a:endParaRPr lang="en-US" altLang="ja-JP" dirty="0"/>
          </a:p>
          <a:p>
            <a:pPr marL="914400" lvl="1" indent="-514350">
              <a:buFont typeface="Wingdings" pitchFamily="2" charset="2"/>
              <a:buChar char="Ø"/>
            </a:pPr>
            <a:r>
              <a:rPr lang="en-US" altLang="ja-JP" dirty="0"/>
              <a:t>TUAT-ID(8</a:t>
            </a:r>
            <a:r>
              <a:rPr lang="ja-JP" altLang="en-US" dirty="0"/>
              <a:t>文字</a:t>
            </a:r>
            <a:r>
              <a:rPr lang="en-US" altLang="ja-JP" dirty="0"/>
              <a:t>)</a:t>
            </a:r>
            <a:r>
              <a:rPr lang="ja-JP" altLang="en-US" dirty="0" err="1"/>
              <a:t>、</a:t>
            </a:r>
            <a:r>
              <a:rPr lang="ja-JP" altLang="en-US" dirty="0"/>
              <a:t>パスワード（下と共通）</a:t>
            </a:r>
            <a:endParaRPr lang="en-US" altLang="ja-JP" dirty="0"/>
          </a:p>
          <a:p>
            <a:pPr marL="514350" indent="-514350">
              <a:buFont typeface="Wingdings" pitchFamily="2" charset="2"/>
              <a:buChar char="Ø"/>
            </a:pPr>
            <a:r>
              <a:rPr kumimoji="1" lang="ja-JP" altLang="en-US" dirty="0"/>
              <a:t>授業の履修登録に必要なもの：</a:t>
            </a:r>
            <a:endParaRPr kumimoji="1" lang="en-US" altLang="ja-JP" dirty="0"/>
          </a:p>
          <a:p>
            <a:pPr marL="914400" lvl="1" indent="-514350">
              <a:buFont typeface="Wingdings" pitchFamily="2" charset="2"/>
              <a:buChar char="Ø"/>
            </a:pPr>
            <a:r>
              <a:rPr kumimoji="1" lang="en-US" altLang="ja-JP" dirty="0"/>
              <a:t>SPICA-ID</a:t>
            </a:r>
            <a:r>
              <a:rPr kumimoji="1" lang="ja-JP" altLang="en-US" dirty="0"/>
              <a:t>（</a:t>
            </a:r>
            <a:r>
              <a:rPr kumimoji="1" lang="en-US" altLang="ja-JP" dirty="0"/>
              <a:t>11</a:t>
            </a:r>
            <a:r>
              <a:rPr kumimoji="1" lang="ja-JP" altLang="en-US" dirty="0"/>
              <a:t>文字</a:t>
            </a:r>
            <a:r>
              <a:rPr lang="ja-JP" altLang="en-US" dirty="0"/>
              <a:t>）、パスワード（上と共通）</a:t>
            </a:r>
            <a:endParaRPr kumimoji="1" lang="ja-JP" altLang="en-US" dirty="0"/>
          </a:p>
        </p:txBody>
      </p:sp>
      <p:sp>
        <p:nvSpPr>
          <p:cNvPr id="14" name="テキスト ボックス 13"/>
          <p:cNvSpPr txBox="1"/>
          <p:nvPr/>
        </p:nvSpPr>
        <p:spPr>
          <a:xfrm>
            <a:off x="1328057" y="4125433"/>
            <a:ext cx="6129039" cy="1815882"/>
          </a:xfrm>
          <a:prstGeom prst="rect">
            <a:avLst/>
          </a:prstGeom>
          <a:solidFill>
            <a:schemeClr val="accent6">
              <a:lumMod val="20000"/>
              <a:lumOff val="80000"/>
            </a:schemeClr>
          </a:solidFill>
          <a:ln w="69850" cmpd="thickThin">
            <a:solidFill>
              <a:srgbClr val="00B050"/>
            </a:solidFill>
          </a:ln>
        </p:spPr>
        <p:txBody>
          <a:bodyPr wrap="square" rtlCol="0">
            <a:spAutoFit/>
          </a:bodyPr>
          <a:lstStyle/>
          <a:p>
            <a:pPr algn="just"/>
            <a:r>
              <a:rPr kumimoji="1" lang="ja-JP" altLang="en-US" sz="2800" dirty="0"/>
              <a:t>ブラウザを立ち上げて「ネットワークに接続していません」とでたら、大学の無線ネットワークにはつながっていないので「無線</a:t>
            </a:r>
            <a:r>
              <a:rPr kumimoji="1" lang="en-US" altLang="ja-JP" sz="2800" dirty="0"/>
              <a:t>LAN</a:t>
            </a:r>
            <a:r>
              <a:rPr kumimoji="1" lang="ja-JP" altLang="en-US" sz="2800" dirty="0"/>
              <a:t>接続」の設定</a:t>
            </a:r>
            <a:r>
              <a:rPr lang="ja-JP" altLang="en-US" sz="2800" dirty="0"/>
              <a:t>が必要です</a:t>
            </a:r>
            <a:endParaRPr kumimoji="1" lang="ja-JP" altLang="en-US" sz="2800" dirty="0"/>
          </a:p>
        </p:txBody>
      </p:sp>
    </p:spTree>
    <p:extLst>
      <p:ext uri="{BB962C8B-B14F-4D97-AF65-F5344CB8AC3E}">
        <p14:creationId xmlns:p14="http://schemas.microsoft.com/office/powerpoint/2010/main" val="64507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Z:\lecture\2016\computer\ppt\第一回資料\connect4.PNG"/>
          <p:cNvPicPr>
            <a:picLocks noChangeAspect="1" noChangeArrowheads="1"/>
          </p:cNvPicPr>
          <p:nvPr/>
        </p:nvPicPr>
        <p:blipFill>
          <a:blip r:embed="rId3"/>
          <a:srcRect/>
          <a:stretch>
            <a:fillRect/>
          </a:stretch>
        </p:blipFill>
        <p:spPr bwMode="auto">
          <a:xfrm>
            <a:off x="6045246" y="1362850"/>
            <a:ext cx="2941702" cy="4825298"/>
          </a:xfrm>
          <a:prstGeom prst="rect">
            <a:avLst/>
          </a:prstGeom>
          <a:noFill/>
        </p:spPr>
      </p:pic>
      <p:pic>
        <p:nvPicPr>
          <p:cNvPr id="1028" name="Picture 4" descr="Z:\lecture\2016\computer\ppt\第一回資料\connect3.PNG"/>
          <p:cNvPicPr>
            <a:picLocks noChangeAspect="1" noChangeArrowheads="1"/>
          </p:cNvPicPr>
          <p:nvPr/>
        </p:nvPicPr>
        <p:blipFill>
          <a:blip r:embed="rId4"/>
          <a:srcRect/>
          <a:stretch>
            <a:fillRect/>
          </a:stretch>
        </p:blipFill>
        <p:spPr bwMode="auto">
          <a:xfrm>
            <a:off x="2784923" y="4730750"/>
            <a:ext cx="3124200" cy="1914525"/>
          </a:xfrm>
          <a:prstGeom prst="rect">
            <a:avLst/>
          </a:prstGeom>
          <a:noFill/>
        </p:spPr>
      </p:pic>
      <p:pic>
        <p:nvPicPr>
          <p:cNvPr id="1027" name="Picture 3" descr="Z:\lecture\2016\computer\ppt\第一回資料\connect2.PNG"/>
          <p:cNvPicPr>
            <a:picLocks noChangeAspect="1" noChangeArrowheads="1"/>
          </p:cNvPicPr>
          <p:nvPr/>
        </p:nvPicPr>
        <p:blipFill>
          <a:blip r:embed="rId5"/>
          <a:srcRect/>
          <a:stretch>
            <a:fillRect/>
          </a:stretch>
        </p:blipFill>
        <p:spPr bwMode="auto">
          <a:xfrm>
            <a:off x="138224" y="4730750"/>
            <a:ext cx="2466975" cy="914400"/>
          </a:xfrm>
          <a:prstGeom prst="rect">
            <a:avLst/>
          </a:prstGeom>
          <a:noFill/>
        </p:spPr>
      </p:pic>
      <p:pic>
        <p:nvPicPr>
          <p:cNvPr id="1026" name="Picture 2" descr="Z:\lecture\2016\computer\ppt\第一回資料\connect1.PNG"/>
          <p:cNvPicPr>
            <a:picLocks noChangeAspect="1" noChangeArrowheads="1"/>
          </p:cNvPicPr>
          <p:nvPr/>
        </p:nvPicPr>
        <p:blipFill>
          <a:blip r:embed="rId6"/>
          <a:srcRect/>
          <a:stretch>
            <a:fillRect/>
          </a:stretch>
        </p:blipFill>
        <p:spPr bwMode="auto">
          <a:xfrm>
            <a:off x="270655" y="1175867"/>
            <a:ext cx="4943635" cy="3089771"/>
          </a:xfrm>
          <a:prstGeom prst="rect">
            <a:avLst/>
          </a:prstGeom>
          <a:noFill/>
        </p:spPr>
      </p:pic>
      <p:sp>
        <p:nvSpPr>
          <p:cNvPr id="2" name="タイトル 1"/>
          <p:cNvSpPr>
            <a:spLocks noGrp="1"/>
          </p:cNvSpPr>
          <p:nvPr>
            <p:ph type="title"/>
          </p:nvPr>
        </p:nvSpPr>
        <p:spPr>
          <a:xfrm>
            <a:off x="0" y="0"/>
            <a:ext cx="9144000" cy="1007931"/>
          </a:xfrm>
          <a:solidFill>
            <a:srgbClr val="000090"/>
          </a:solidFill>
        </p:spPr>
        <p:txBody>
          <a:bodyPr/>
          <a:lstStyle/>
          <a:p>
            <a:r>
              <a:rPr lang="ja-JP" altLang="en-US" dirty="0">
                <a:solidFill>
                  <a:srgbClr val="CCFFCC"/>
                </a:solidFill>
              </a:rPr>
              <a:t>ノート</a:t>
            </a:r>
            <a:r>
              <a:rPr lang="en-US" altLang="ja-JP" dirty="0">
                <a:solidFill>
                  <a:srgbClr val="CCFFCC"/>
                </a:solidFill>
              </a:rPr>
              <a:t>PC</a:t>
            </a:r>
            <a:r>
              <a:rPr lang="ja-JP" altLang="en-US" dirty="0">
                <a:solidFill>
                  <a:srgbClr val="CCFFCC"/>
                </a:solidFill>
              </a:rPr>
              <a:t>の無線</a:t>
            </a:r>
            <a:r>
              <a:rPr lang="en-US" altLang="ja-JP" dirty="0">
                <a:solidFill>
                  <a:srgbClr val="CCFFCC"/>
                </a:solidFill>
              </a:rPr>
              <a:t>LAN</a:t>
            </a:r>
            <a:r>
              <a:rPr lang="ja-JP" altLang="en-US" dirty="0">
                <a:solidFill>
                  <a:srgbClr val="CCFFCC"/>
                </a:solidFill>
              </a:rPr>
              <a:t>接続</a:t>
            </a:r>
            <a:endParaRPr kumimoji="1" lang="ja-JP" altLang="en-US" dirty="0">
              <a:solidFill>
                <a:srgbClr val="CCFFCC"/>
              </a:solidFill>
            </a:endParaRPr>
          </a:p>
        </p:txBody>
      </p:sp>
      <p:sp>
        <p:nvSpPr>
          <p:cNvPr id="10" name="円/楕円 9"/>
          <p:cNvSpPr/>
          <p:nvPr/>
        </p:nvSpPr>
        <p:spPr>
          <a:xfrm>
            <a:off x="3838860" y="3817088"/>
            <a:ext cx="1375430" cy="583472"/>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109898" y="2254102"/>
            <a:ext cx="1359668" cy="369332"/>
          </a:xfrm>
          <a:prstGeom prst="rect">
            <a:avLst/>
          </a:prstGeom>
          <a:solidFill>
            <a:srgbClr val="FFFF00"/>
          </a:solidFill>
          <a:ln w="57150" cmpd="sng">
            <a:solidFill>
              <a:srgbClr val="99FF9F"/>
            </a:solidFill>
          </a:ln>
        </p:spPr>
        <p:txBody>
          <a:bodyPr wrap="none" rtlCol="0">
            <a:spAutoFit/>
          </a:bodyPr>
          <a:lstStyle/>
          <a:p>
            <a:r>
              <a:rPr kumimoji="1" lang="en-US" altLang="ja-JP" b="1" dirty="0"/>
              <a:t>PC</a:t>
            </a:r>
            <a:r>
              <a:rPr kumimoji="1" lang="ja-JP" altLang="en-US" b="1" dirty="0"/>
              <a:t>画面右下</a:t>
            </a:r>
            <a:endParaRPr kumimoji="1" lang="en-US" altLang="ja-JP" b="1" dirty="0"/>
          </a:p>
        </p:txBody>
      </p:sp>
      <p:sp>
        <p:nvSpPr>
          <p:cNvPr id="12" name="下矢印 11"/>
          <p:cNvSpPr/>
          <p:nvPr/>
        </p:nvSpPr>
        <p:spPr>
          <a:xfrm rot="19494452">
            <a:off x="3671364" y="2599367"/>
            <a:ext cx="343677" cy="1351757"/>
          </a:xfrm>
          <a:prstGeom prst="downArrow">
            <a:avLst/>
          </a:prstGeom>
          <a:solidFill>
            <a:srgbClr val="99F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4532979">
            <a:off x="2654723" y="3364132"/>
            <a:ext cx="343677" cy="2072858"/>
          </a:xfrm>
          <a:prstGeom prst="downArrow">
            <a:avLst/>
          </a:prstGeom>
          <a:solidFill>
            <a:srgbClr val="99F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04609" y="5214547"/>
            <a:ext cx="360935" cy="430603"/>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曲折矢印 15"/>
          <p:cNvSpPr/>
          <p:nvPr/>
        </p:nvSpPr>
        <p:spPr>
          <a:xfrm flipV="1">
            <a:off x="542260" y="5645150"/>
            <a:ext cx="2221650" cy="574526"/>
          </a:xfrm>
          <a:prstGeom prst="bentArrow">
            <a:avLst/>
          </a:prstGeom>
          <a:solidFill>
            <a:srgbClr val="99F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p:cNvSpPr/>
          <p:nvPr/>
        </p:nvSpPr>
        <p:spPr>
          <a:xfrm>
            <a:off x="3197537" y="5789073"/>
            <a:ext cx="524822" cy="601094"/>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13203397">
            <a:off x="5098052" y="2114531"/>
            <a:ext cx="343677" cy="4400650"/>
          </a:xfrm>
          <a:prstGeom prst="downArrow">
            <a:avLst/>
          </a:prstGeom>
          <a:solidFill>
            <a:srgbClr val="99F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045245" y="2039963"/>
            <a:ext cx="2014233" cy="583472"/>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775574" y="2893758"/>
            <a:ext cx="2028184" cy="923330"/>
          </a:xfrm>
          <a:prstGeom prst="rect">
            <a:avLst/>
          </a:prstGeom>
          <a:solidFill>
            <a:srgbClr val="FFFF00"/>
          </a:solidFill>
          <a:ln w="57150" cmpd="sng">
            <a:solidFill>
              <a:srgbClr val="99FF9F"/>
            </a:solidFill>
          </a:ln>
        </p:spPr>
        <p:txBody>
          <a:bodyPr wrap="square" rtlCol="0">
            <a:spAutoFit/>
          </a:bodyPr>
          <a:lstStyle/>
          <a:p>
            <a:r>
              <a:rPr lang="en-US" altLang="ja-JP" b="1" dirty="0"/>
              <a:t>“</a:t>
            </a:r>
            <a:r>
              <a:rPr lang="en-US" altLang="ja-JP" b="1" dirty="0" err="1"/>
              <a:t>tuatnet</a:t>
            </a:r>
            <a:r>
              <a:rPr lang="en-US" altLang="ja-JP" b="1" dirty="0"/>
              <a:t>”</a:t>
            </a:r>
            <a:r>
              <a:rPr lang="ja-JP" altLang="en-US" b="1" dirty="0"/>
              <a:t>を選択</a:t>
            </a:r>
            <a:endParaRPr lang="en-US" altLang="ja-JP" b="1" dirty="0"/>
          </a:p>
          <a:p>
            <a:r>
              <a:rPr kumimoji="1" lang="ja-JP" altLang="en-US" b="1" dirty="0"/>
              <a:t>「</a:t>
            </a:r>
            <a:r>
              <a:rPr kumimoji="1" lang="en-US" altLang="ja-JP" b="1" dirty="0"/>
              <a:t>TUAT-ID</a:t>
            </a:r>
            <a:r>
              <a:rPr kumimoji="1" lang="ja-JP" altLang="en-US" b="1" dirty="0"/>
              <a:t>」と「パスワード」を入力</a:t>
            </a:r>
            <a:endParaRPr kumimoji="1" lang="en-US" altLang="ja-JP" b="1" dirty="0"/>
          </a:p>
        </p:txBody>
      </p:sp>
    </p:spTree>
    <p:extLst>
      <p:ext uri="{BB962C8B-B14F-4D97-AF65-F5344CB8AC3E}">
        <p14:creationId xmlns:p14="http://schemas.microsoft.com/office/powerpoint/2010/main" val="645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lstStyle/>
          <a:p>
            <a:r>
              <a:rPr lang="ja-JP" altLang="en-US" dirty="0">
                <a:solidFill>
                  <a:srgbClr val="99FF9F"/>
                </a:solidFill>
              </a:rPr>
              <a:t>仮想端末（仮想コンピューター）</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841240"/>
          </a:xfrm>
        </p:spPr>
        <p:txBody>
          <a:bodyPr>
            <a:normAutofit fontScale="92500" lnSpcReduction="10000"/>
          </a:bodyPr>
          <a:lstStyle/>
          <a:p>
            <a:pPr>
              <a:buFont typeface="Wingdings" pitchFamily="2" charset="2"/>
              <a:buChar char="Ø"/>
            </a:pPr>
            <a:r>
              <a:rPr lang="ja-JP" altLang="en-US" dirty="0"/>
              <a:t>コンピュータ基礎実験では、誰でも同じ能力、環境で実習するために仮想コンピューターを利用します</a:t>
            </a:r>
            <a:endParaRPr kumimoji="1" lang="en-US" altLang="ja-JP" dirty="0"/>
          </a:p>
          <a:p>
            <a:pPr>
              <a:buFont typeface="Wingdings" pitchFamily="2" charset="2"/>
              <a:buChar char="Ø"/>
            </a:pPr>
            <a:r>
              <a:rPr lang="ja-JP" altLang="en-US" dirty="0"/>
              <a:t>仮想コンピューターとは、目の前のパソコンからインターネットを通して、遠くにある高性能なサーバーコンピューターをあたかも目の前にあるように利用できるシステムです</a:t>
            </a:r>
            <a:endParaRPr lang="en-US" altLang="ja-JP" dirty="0"/>
          </a:p>
          <a:p>
            <a:pPr>
              <a:buFont typeface="Wingdings" pitchFamily="2" charset="2"/>
              <a:buChar char="Ø"/>
            </a:pPr>
            <a:r>
              <a:rPr lang="ja-JP" altLang="en-US" dirty="0"/>
              <a:t>インターネットブラウザ（エクスプローラー、サファリ、ファイアーフォックスなど）さえあれば、いつでも学内のどこからでも同じ仮想コンピューターが利用できます</a:t>
            </a:r>
            <a:endParaRPr lang="en-US" altLang="ja-JP"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仮想端末へのログイン・ログアウト</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991986"/>
          </a:xfrm>
        </p:spPr>
        <p:txBody>
          <a:bodyPr>
            <a:normAutofit fontScale="92500"/>
          </a:bodyPr>
          <a:lstStyle/>
          <a:p>
            <a:pPr>
              <a:buFont typeface="Wingdings" pitchFamily="2" charset="2"/>
              <a:buChar char="Ø"/>
            </a:pPr>
            <a:r>
              <a:rPr lang="ja-JP" altLang="en-US" dirty="0"/>
              <a:t>仮想端末を</a:t>
            </a:r>
            <a:r>
              <a:rPr kumimoji="1" lang="ja-JP" altLang="en-US" dirty="0"/>
              <a:t>使うには、ブラウザを通して初めに</a:t>
            </a:r>
            <a:r>
              <a:rPr kumimoji="1" lang="ja-JP" altLang="en-US" dirty="0">
                <a:solidFill>
                  <a:srgbClr val="FF0000"/>
                </a:solidFill>
              </a:rPr>
              <a:t>ログイン</a:t>
            </a:r>
            <a:r>
              <a:rPr kumimoji="1" lang="ja-JP" altLang="en-US" dirty="0"/>
              <a:t>、最後に</a:t>
            </a:r>
            <a:r>
              <a:rPr kumimoji="1" lang="ja-JP" altLang="en-US" dirty="0">
                <a:solidFill>
                  <a:srgbClr val="FF0000"/>
                </a:solidFill>
              </a:rPr>
              <a:t>ログアウト</a:t>
            </a:r>
            <a:r>
              <a:rPr kumimoji="1" lang="ja-JP" altLang="en-US" dirty="0"/>
              <a:t>の操作が必要です。</a:t>
            </a:r>
            <a:endParaRPr kumimoji="1" lang="en-US" altLang="ja-JP" dirty="0"/>
          </a:p>
          <a:p>
            <a:pPr>
              <a:buFont typeface="Wingdings" pitchFamily="2" charset="2"/>
              <a:buChar char="Ø"/>
            </a:pPr>
            <a:r>
              <a:rPr lang="ja-JP" altLang="en-US" dirty="0"/>
              <a:t>ログインするとブラウザの中に別のパソコンが立ち上がり、動いているようになります。</a:t>
            </a:r>
            <a:endParaRPr kumimoji="1" lang="en-US" altLang="ja-JP" dirty="0"/>
          </a:p>
          <a:p>
            <a:pPr>
              <a:buFont typeface="Wingdings" pitchFamily="2" charset="2"/>
              <a:buChar char="Ø"/>
            </a:pPr>
            <a:r>
              <a:rPr lang="ja-JP" altLang="en-US" dirty="0"/>
              <a:t>ログイン・ログアウトは、</a:t>
            </a:r>
            <a:r>
              <a:rPr lang="en-US" altLang="ja-JP" dirty="0"/>
              <a:t>PC</a:t>
            </a:r>
            <a:r>
              <a:rPr lang="ja-JP" altLang="en-US" dirty="0"/>
              <a:t>を利用する人が本人かどうかを確認する操作です。</a:t>
            </a:r>
            <a:endParaRPr lang="en-US" altLang="ja-JP" dirty="0"/>
          </a:p>
          <a:p>
            <a:pPr>
              <a:buFont typeface="Wingdings" pitchFamily="2" charset="2"/>
              <a:buChar char="Ø"/>
            </a:pPr>
            <a:r>
              <a:rPr kumimoji="1" lang="ja-JP" altLang="en-US" dirty="0"/>
              <a:t>ログイン・ログアウトをちゃんとしないと、大事なデータを勝手に</a:t>
            </a:r>
            <a:r>
              <a:rPr kumimoji="1" lang="ja-JP" altLang="en-US" dirty="0">
                <a:solidFill>
                  <a:srgbClr val="FF0000"/>
                </a:solidFill>
              </a:rPr>
              <a:t>消され</a:t>
            </a:r>
            <a:r>
              <a:rPr kumimoji="1" lang="ja-JP" altLang="en-US" dirty="0"/>
              <a:t>たり、</a:t>
            </a:r>
            <a:r>
              <a:rPr kumimoji="1" lang="ja-JP" altLang="en-US" dirty="0">
                <a:solidFill>
                  <a:srgbClr val="FF0000"/>
                </a:solidFill>
              </a:rPr>
              <a:t>コピーされ</a:t>
            </a:r>
            <a:r>
              <a:rPr kumimoji="1" lang="ja-JP" altLang="en-US" dirty="0"/>
              <a:t>たり、</a:t>
            </a:r>
            <a:r>
              <a:rPr kumimoji="1" lang="ja-JP" altLang="en-US" dirty="0">
                <a:solidFill>
                  <a:srgbClr val="FF0000"/>
                </a:solidFill>
              </a:rPr>
              <a:t>改ざんされ</a:t>
            </a:r>
            <a:r>
              <a:rPr kumimoji="1" lang="ja-JP" altLang="en-US" dirty="0"/>
              <a:t>たりします。</a:t>
            </a:r>
            <a:r>
              <a:rPr lang="ja-JP" altLang="en-US" dirty="0"/>
              <a:t>また、</a:t>
            </a:r>
            <a:r>
              <a:rPr lang="ja-JP" altLang="en-US" dirty="0">
                <a:solidFill>
                  <a:srgbClr val="FF0000"/>
                </a:solidFill>
              </a:rPr>
              <a:t>なりすましメール</a:t>
            </a:r>
            <a:r>
              <a:rPr lang="ja-JP" altLang="en-US" dirty="0"/>
              <a:t>送信や</a:t>
            </a:r>
            <a:r>
              <a:rPr lang="ja-JP" altLang="en-US" dirty="0">
                <a:solidFill>
                  <a:srgbClr val="FF0000"/>
                </a:solidFill>
              </a:rPr>
              <a:t>ハッキング行為</a:t>
            </a:r>
            <a:r>
              <a:rPr lang="ja-JP" altLang="en-US" dirty="0"/>
              <a:t>をするかも</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lecture\2016\computer\ppt\第一回資料\virtualPC.JPG"/>
          <p:cNvPicPr>
            <a:picLocks noChangeAspect="1" noChangeArrowheads="1"/>
          </p:cNvPicPr>
          <p:nvPr/>
        </p:nvPicPr>
        <p:blipFill>
          <a:blip r:embed="rId3"/>
          <a:srcRect/>
          <a:stretch>
            <a:fillRect/>
          </a:stretch>
        </p:blipFill>
        <p:spPr bwMode="auto">
          <a:xfrm>
            <a:off x="457200" y="1201479"/>
            <a:ext cx="5934218" cy="4747374"/>
          </a:xfrm>
          <a:prstGeom prst="rect">
            <a:avLst/>
          </a:prstGeom>
          <a:noFill/>
        </p:spPr>
      </p:pic>
      <p:sp>
        <p:nvSpPr>
          <p:cNvPr id="2" name="タイトル 1"/>
          <p:cNvSpPr>
            <a:spLocks noGrp="1"/>
          </p:cNvSpPr>
          <p:nvPr>
            <p:ph type="title"/>
          </p:nvPr>
        </p:nvSpPr>
        <p:spPr>
          <a:xfrm>
            <a:off x="0" y="0"/>
            <a:ext cx="9144000" cy="1007931"/>
          </a:xfrm>
          <a:solidFill>
            <a:srgbClr val="000090"/>
          </a:solidFill>
        </p:spPr>
        <p:txBody>
          <a:bodyPr/>
          <a:lstStyle/>
          <a:p>
            <a:r>
              <a:rPr lang="ja-JP" altLang="en-US" dirty="0">
                <a:solidFill>
                  <a:srgbClr val="CCFFCC"/>
                </a:solidFill>
              </a:rPr>
              <a:t>仮想コンピューター</a:t>
            </a:r>
            <a:endParaRPr kumimoji="1" lang="ja-JP" altLang="en-US" dirty="0">
              <a:solidFill>
                <a:srgbClr val="CCFFCC"/>
              </a:solidFill>
            </a:endParaRPr>
          </a:p>
        </p:txBody>
      </p:sp>
      <p:sp>
        <p:nvSpPr>
          <p:cNvPr id="3" name="コンテンツ プレースホルダー 2"/>
          <p:cNvSpPr>
            <a:spLocks noGrp="1"/>
          </p:cNvSpPr>
          <p:nvPr>
            <p:ph idx="1"/>
          </p:nvPr>
        </p:nvSpPr>
        <p:spPr/>
        <p:txBody>
          <a:bodyPr/>
          <a:lstStyle/>
          <a:p>
            <a:pPr marL="0" indent="0">
              <a:buNone/>
            </a:pPr>
            <a:r>
              <a:rPr kumimoji="1" lang="en-US" altLang="ja-JP" dirty="0"/>
              <a:t> </a:t>
            </a:r>
            <a:endParaRPr kumimoji="1" lang="ja-JP" altLang="en-US" dirty="0"/>
          </a:p>
        </p:txBody>
      </p:sp>
      <p:sp>
        <p:nvSpPr>
          <p:cNvPr id="5" name="テキスト ボックス 4"/>
          <p:cNvSpPr txBox="1"/>
          <p:nvPr/>
        </p:nvSpPr>
        <p:spPr>
          <a:xfrm>
            <a:off x="393220" y="6126163"/>
            <a:ext cx="6335389" cy="584775"/>
          </a:xfrm>
          <a:prstGeom prst="rect">
            <a:avLst/>
          </a:prstGeom>
          <a:solidFill>
            <a:srgbClr val="FFCF70"/>
          </a:solidFill>
          <a:ln w="38100" cmpd="sng">
            <a:solidFill>
              <a:srgbClr val="FF0000"/>
            </a:solidFill>
          </a:ln>
        </p:spPr>
        <p:txBody>
          <a:bodyPr wrap="none" rtlCol="0">
            <a:spAutoFit/>
          </a:bodyPr>
          <a:lstStyle/>
          <a:p>
            <a:r>
              <a:rPr lang="ja-JP" altLang="en-US" sz="3200" dirty="0">
                <a:solidFill>
                  <a:srgbClr val="FF0000"/>
                </a:solidFill>
              </a:rPr>
              <a:t>コンピューターの中にコンピューター</a:t>
            </a:r>
            <a:endParaRPr kumimoji="1" lang="en-US" altLang="ja-JP" sz="3200" dirty="0">
              <a:solidFill>
                <a:srgbClr val="FF0000"/>
              </a:solidFill>
            </a:endParaRPr>
          </a:p>
        </p:txBody>
      </p:sp>
      <p:cxnSp>
        <p:nvCxnSpPr>
          <p:cNvPr id="7" name="直線矢印コネクタ 6"/>
          <p:cNvCxnSpPr/>
          <p:nvPr/>
        </p:nvCxnSpPr>
        <p:spPr>
          <a:xfrm flipV="1">
            <a:off x="1871330" y="3880884"/>
            <a:ext cx="1095154" cy="224527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円/楕円 8"/>
          <p:cNvSpPr/>
          <p:nvPr/>
        </p:nvSpPr>
        <p:spPr>
          <a:xfrm>
            <a:off x="393221" y="1201479"/>
            <a:ext cx="5998198" cy="4272970"/>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607728" y="1874138"/>
            <a:ext cx="2387416" cy="2585323"/>
          </a:xfrm>
          <a:prstGeom prst="rect">
            <a:avLst/>
          </a:prstGeom>
          <a:solidFill>
            <a:schemeClr val="accent6">
              <a:lumMod val="20000"/>
              <a:lumOff val="80000"/>
            </a:schemeClr>
          </a:solidFill>
          <a:ln w="38100">
            <a:solidFill>
              <a:schemeClr val="accent1"/>
            </a:solidFill>
          </a:ln>
        </p:spPr>
        <p:txBody>
          <a:bodyPr wrap="square" rtlCol="0">
            <a:spAutoFit/>
          </a:bodyPr>
          <a:lstStyle/>
          <a:p>
            <a:r>
              <a:rPr kumimoji="1" lang="ja-JP" altLang="en-US" b="1" dirty="0"/>
              <a:t>ブラウザ上で動いている仮想コンピューターに対し、区別のため皆さんの（ブラウザが動いている）ノートパソコンを「</a:t>
            </a:r>
            <a:r>
              <a:rPr kumimoji="1" lang="ja-JP" altLang="en-US" b="1" dirty="0">
                <a:solidFill>
                  <a:srgbClr val="FF0000"/>
                </a:solidFill>
              </a:rPr>
              <a:t>ホストコンピューター、ホスト</a:t>
            </a:r>
            <a:r>
              <a:rPr kumimoji="1" lang="en-US" altLang="ja-JP" b="1" dirty="0">
                <a:solidFill>
                  <a:srgbClr val="FF0000"/>
                </a:solidFill>
              </a:rPr>
              <a:t>PC</a:t>
            </a:r>
            <a:r>
              <a:rPr kumimoji="1" lang="ja-JP" altLang="en-US" b="1" dirty="0" err="1">
                <a:solidFill>
                  <a:srgbClr val="FF0000"/>
                </a:solidFill>
              </a:rPr>
              <a:t>、</a:t>
            </a:r>
            <a:r>
              <a:rPr kumimoji="1" lang="ja-JP" altLang="en-US" b="1" dirty="0">
                <a:solidFill>
                  <a:srgbClr val="FF0000"/>
                </a:solidFill>
              </a:rPr>
              <a:t>ホスト</a:t>
            </a:r>
            <a:r>
              <a:rPr kumimoji="1" lang="ja-JP" altLang="en-US" b="1" dirty="0"/>
              <a:t>」などと呼ぶことにします。</a:t>
            </a:r>
          </a:p>
        </p:txBody>
      </p:sp>
      <p:sp>
        <p:nvSpPr>
          <p:cNvPr id="12" name="テキスト ボックス 11"/>
          <p:cNvSpPr txBox="1"/>
          <p:nvPr/>
        </p:nvSpPr>
        <p:spPr>
          <a:xfrm>
            <a:off x="7435517" y="4859079"/>
            <a:ext cx="946093" cy="461665"/>
          </a:xfrm>
          <a:prstGeom prst="rect">
            <a:avLst/>
          </a:prstGeom>
          <a:solidFill>
            <a:schemeClr val="accent6">
              <a:lumMod val="20000"/>
              <a:lumOff val="80000"/>
            </a:schemeClr>
          </a:solidFill>
          <a:ln w="38100" cmpd="sng">
            <a:solidFill>
              <a:srgbClr val="0070C0"/>
            </a:solidFill>
          </a:ln>
        </p:spPr>
        <p:txBody>
          <a:bodyPr wrap="none" rtlCol="0">
            <a:spAutoFit/>
          </a:bodyPr>
          <a:lstStyle/>
          <a:p>
            <a:r>
              <a:rPr lang="ja-JP" altLang="en-US" sz="2400" dirty="0">
                <a:solidFill>
                  <a:srgbClr val="00B050"/>
                </a:solidFill>
              </a:rPr>
              <a:t>ホスト</a:t>
            </a:r>
            <a:endParaRPr kumimoji="1" lang="en-US" altLang="ja-JP" sz="2400" dirty="0">
              <a:solidFill>
                <a:srgbClr val="00B050"/>
              </a:solidFill>
            </a:endParaRPr>
          </a:p>
        </p:txBody>
      </p:sp>
      <p:cxnSp>
        <p:nvCxnSpPr>
          <p:cNvPr id="13" name="直線矢印コネクタ 12"/>
          <p:cNvCxnSpPr/>
          <p:nvPr/>
        </p:nvCxnSpPr>
        <p:spPr>
          <a:xfrm flipH="1">
            <a:off x="5878553" y="5061099"/>
            <a:ext cx="1556964" cy="72301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07931"/>
          </a:xfrm>
          <a:solidFill>
            <a:srgbClr val="000090"/>
          </a:solidFill>
        </p:spPr>
        <p:txBody>
          <a:bodyPr/>
          <a:lstStyle/>
          <a:p>
            <a:r>
              <a:rPr lang="ja-JP" altLang="en-US" dirty="0">
                <a:solidFill>
                  <a:srgbClr val="CCFFCC"/>
                </a:solidFill>
              </a:rPr>
              <a:t>仮想コンピューターへのログイン</a:t>
            </a:r>
            <a:endParaRPr kumimoji="1" lang="ja-JP" altLang="en-US" dirty="0">
              <a:solidFill>
                <a:srgbClr val="CCFFCC"/>
              </a:solidFill>
            </a:endParaRPr>
          </a:p>
        </p:txBody>
      </p:sp>
      <p:sp>
        <p:nvSpPr>
          <p:cNvPr id="3" name="コンテンツ プレースホルダー 2"/>
          <p:cNvSpPr>
            <a:spLocks noGrp="1"/>
          </p:cNvSpPr>
          <p:nvPr>
            <p:ph idx="1"/>
          </p:nvPr>
        </p:nvSpPr>
        <p:spPr>
          <a:xfrm>
            <a:off x="457200" y="1600200"/>
            <a:ext cx="5475514" cy="4525963"/>
          </a:xfrm>
        </p:spPr>
        <p:txBody>
          <a:bodyPr/>
          <a:lstStyle/>
          <a:p>
            <a:pPr marL="0" indent="0">
              <a:buNone/>
            </a:pPr>
            <a:r>
              <a:rPr kumimoji="1" lang="en-US" altLang="ja-JP" dirty="0"/>
              <a:t> </a:t>
            </a:r>
            <a:endParaRPr kumimoji="1" lang="ja-JP" altLang="en-US" dirty="0"/>
          </a:p>
        </p:txBody>
      </p:sp>
      <p:pic>
        <p:nvPicPr>
          <p:cNvPr id="2050" name="Picture 2" descr="Z:\lecture\2016\computer\ppt\第一回資料\login.jpg"/>
          <p:cNvPicPr>
            <a:picLocks noChangeAspect="1" noChangeArrowheads="1"/>
          </p:cNvPicPr>
          <p:nvPr/>
        </p:nvPicPr>
        <p:blipFill>
          <a:blip r:embed="rId3"/>
          <a:srcRect/>
          <a:stretch>
            <a:fillRect/>
          </a:stretch>
        </p:blipFill>
        <p:spPr bwMode="auto">
          <a:xfrm>
            <a:off x="250372" y="1156787"/>
            <a:ext cx="5682342" cy="5075169"/>
          </a:xfrm>
          <a:prstGeom prst="rect">
            <a:avLst/>
          </a:prstGeom>
          <a:noFill/>
        </p:spPr>
      </p:pic>
      <p:sp>
        <p:nvSpPr>
          <p:cNvPr id="10" name="テキスト ボックス 9"/>
          <p:cNvSpPr txBox="1"/>
          <p:nvPr/>
        </p:nvSpPr>
        <p:spPr>
          <a:xfrm>
            <a:off x="5932714" y="1447800"/>
            <a:ext cx="3283132" cy="1754326"/>
          </a:xfrm>
          <a:prstGeom prst="rect">
            <a:avLst/>
          </a:prstGeom>
          <a:noFill/>
        </p:spPr>
        <p:txBody>
          <a:bodyPr wrap="square" rtlCol="0">
            <a:spAutoFit/>
          </a:bodyPr>
          <a:lstStyle/>
          <a:p>
            <a:pPr>
              <a:buFont typeface="Wingdings" pitchFamily="2" charset="2"/>
              <a:buChar char="Ø"/>
            </a:pPr>
            <a:r>
              <a:rPr lang="ja-JP" altLang="en-US" dirty="0"/>
              <a:t>ブラウザから</a:t>
            </a:r>
            <a:endParaRPr lang="en-US" altLang="ja-JP" dirty="0"/>
          </a:p>
          <a:p>
            <a:r>
              <a:rPr lang="ja-JP" altLang="en-US" dirty="0">
                <a:hlinkClick r:id="rId4"/>
              </a:rPr>
              <a:t>　</a:t>
            </a:r>
            <a:r>
              <a:rPr lang="en-US" altLang="ja-JP" dirty="0">
                <a:hlinkClick r:id="rId4"/>
              </a:rPr>
              <a:t>https://mydesk.ecs.tuat.ac.jp/</a:t>
            </a:r>
            <a:endParaRPr lang="en-US" altLang="ja-JP" dirty="0"/>
          </a:p>
          <a:p>
            <a:r>
              <a:rPr lang="ja-JP" altLang="en-US" dirty="0"/>
              <a:t>　　へアクセス</a:t>
            </a:r>
            <a:endParaRPr lang="en-US" altLang="ja-JP" dirty="0"/>
          </a:p>
          <a:p>
            <a:pPr>
              <a:buFont typeface="Wingdings" pitchFamily="2" charset="2"/>
              <a:buChar char="Ø"/>
            </a:pPr>
            <a:r>
              <a:rPr lang="ja-JP" altLang="en-US" dirty="0"/>
              <a:t>ユーザー</a:t>
            </a:r>
            <a:r>
              <a:rPr lang="en-US" altLang="ja-JP" dirty="0"/>
              <a:t>ID(TUAT-ID)</a:t>
            </a:r>
            <a:r>
              <a:rPr lang="ja-JP" altLang="en-US" dirty="0"/>
              <a:t>とパスワードを入力してログインボタンをクリック</a:t>
            </a:r>
            <a:endParaRPr lang="en-US" altLang="ja-JP" dirty="0"/>
          </a:p>
        </p:txBody>
      </p:sp>
      <p:cxnSp>
        <p:nvCxnSpPr>
          <p:cNvPr id="12" name="直線矢印コネクタ 11"/>
          <p:cNvCxnSpPr/>
          <p:nvPr/>
        </p:nvCxnSpPr>
        <p:spPr>
          <a:xfrm flipH="1">
            <a:off x="3755572" y="2849526"/>
            <a:ext cx="2177142" cy="601245"/>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円/楕円 7"/>
          <p:cNvSpPr/>
          <p:nvPr/>
        </p:nvSpPr>
        <p:spPr>
          <a:xfrm>
            <a:off x="1578430" y="2849526"/>
            <a:ext cx="2177142" cy="1374131"/>
          </a:xfrm>
          <a:prstGeom prst="ellipse">
            <a:avLst/>
          </a:prstGeom>
          <a:noFill/>
          <a:ln w="38100" cmpd="sng">
            <a:solidFill>
              <a:srgbClr val="FF3C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45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lecture\2016\computer\ppt\第一回資料\computer_basic.JPG"/>
          <p:cNvPicPr>
            <a:picLocks noChangeAspect="1" noChangeArrowheads="1"/>
          </p:cNvPicPr>
          <p:nvPr/>
        </p:nvPicPr>
        <p:blipFill>
          <a:blip r:embed="rId3"/>
          <a:srcRect/>
          <a:stretch>
            <a:fillRect/>
          </a:stretch>
        </p:blipFill>
        <p:spPr bwMode="auto">
          <a:xfrm>
            <a:off x="326571" y="1378657"/>
            <a:ext cx="5404378" cy="4768955"/>
          </a:xfrm>
          <a:prstGeom prst="rect">
            <a:avLst/>
          </a:prstGeom>
          <a:noFill/>
        </p:spPr>
      </p:pic>
      <p:sp>
        <p:nvSpPr>
          <p:cNvPr id="2" name="タイトル 1"/>
          <p:cNvSpPr>
            <a:spLocks noGrp="1"/>
          </p:cNvSpPr>
          <p:nvPr>
            <p:ph type="title"/>
          </p:nvPr>
        </p:nvSpPr>
        <p:spPr>
          <a:xfrm>
            <a:off x="0" y="0"/>
            <a:ext cx="9144000" cy="1007931"/>
          </a:xfrm>
          <a:solidFill>
            <a:srgbClr val="000090"/>
          </a:solidFill>
        </p:spPr>
        <p:txBody>
          <a:bodyPr/>
          <a:lstStyle/>
          <a:p>
            <a:r>
              <a:rPr lang="ja-JP" altLang="en-US" dirty="0">
                <a:solidFill>
                  <a:srgbClr val="CCFFCC"/>
                </a:solidFill>
              </a:rPr>
              <a:t>仮想コンピューターへのログイン</a:t>
            </a:r>
            <a:endParaRPr kumimoji="1" lang="ja-JP" altLang="en-US" dirty="0">
              <a:solidFill>
                <a:srgbClr val="CCFFCC"/>
              </a:solidFill>
            </a:endParaRPr>
          </a:p>
        </p:txBody>
      </p:sp>
      <p:sp>
        <p:nvSpPr>
          <p:cNvPr id="3" name="コンテンツ プレースホルダー 2"/>
          <p:cNvSpPr>
            <a:spLocks noGrp="1"/>
          </p:cNvSpPr>
          <p:nvPr>
            <p:ph idx="1"/>
          </p:nvPr>
        </p:nvSpPr>
        <p:spPr>
          <a:xfrm>
            <a:off x="457200" y="1600200"/>
            <a:ext cx="5475514" cy="4525963"/>
          </a:xfrm>
        </p:spPr>
        <p:txBody>
          <a:bodyPr/>
          <a:lstStyle/>
          <a:p>
            <a:pPr marL="0" indent="0">
              <a:buNone/>
            </a:pPr>
            <a:r>
              <a:rPr kumimoji="1" lang="en-US" altLang="ja-JP" dirty="0"/>
              <a:t> </a:t>
            </a:r>
            <a:endParaRPr kumimoji="1" lang="ja-JP" altLang="en-US" dirty="0"/>
          </a:p>
        </p:txBody>
      </p:sp>
      <p:sp>
        <p:nvSpPr>
          <p:cNvPr id="10" name="テキスト ボックス 9"/>
          <p:cNvSpPr txBox="1"/>
          <p:nvPr/>
        </p:nvSpPr>
        <p:spPr>
          <a:xfrm>
            <a:off x="5932714" y="1447800"/>
            <a:ext cx="3211286" cy="2031325"/>
          </a:xfrm>
          <a:prstGeom prst="rect">
            <a:avLst/>
          </a:prstGeom>
          <a:noFill/>
        </p:spPr>
        <p:txBody>
          <a:bodyPr wrap="square" rtlCol="0">
            <a:spAutoFit/>
          </a:bodyPr>
          <a:lstStyle/>
          <a:p>
            <a:pPr>
              <a:buFont typeface="Wingdings" pitchFamily="2" charset="2"/>
              <a:buChar char="Ø"/>
            </a:pPr>
            <a:r>
              <a:rPr lang="ja-JP" altLang="en-US" dirty="0"/>
              <a:t>「コンピュータ基礎実験」のボタンをクリック</a:t>
            </a:r>
            <a:endParaRPr lang="en-US" altLang="ja-JP" dirty="0"/>
          </a:p>
          <a:p>
            <a:pPr>
              <a:buFont typeface="Wingdings" pitchFamily="2" charset="2"/>
              <a:buChar char="Ø"/>
            </a:pPr>
            <a:r>
              <a:rPr lang="ja-JP" altLang="en-US" dirty="0"/>
              <a:t>授業以外の場合は「自習用をクリック</a:t>
            </a:r>
            <a:endParaRPr lang="en-US" altLang="ja-JP" dirty="0"/>
          </a:p>
          <a:p>
            <a:pPr>
              <a:buFont typeface="Wingdings" pitchFamily="2" charset="2"/>
              <a:buChar char="Ø"/>
            </a:pPr>
            <a:r>
              <a:rPr lang="ja-JP" altLang="en-US" dirty="0"/>
              <a:t>次の画面で「接続」をクリック</a:t>
            </a:r>
            <a:endParaRPr lang="en-US" altLang="ja-JP" dirty="0"/>
          </a:p>
          <a:p>
            <a:pPr lvl="1">
              <a:buFont typeface="Wingdings" pitchFamily="2" charset="2"/>
              <a:buChar char="Ø"/>
            </a:pPr>
            <a:r>
              <a:rPr lang="ja-JP" altLang="en-US" dirty="0"/>
              <a:t>パスワードは「</a:t>
            </a:r>
            <a:r>
              <a:rPr lang="en-US" altLang="ja-JP" dirty="0" err="1"/>
              <a:t>muroo</a:t>
            </a:r>
            <a:r>
              <a:rPr lang="ja-JP" altLang="en-US" dirty="0"/>
              <a:t>」</a:t>
            </a:r>
            <a:endParaRPr lang="en-US" altLang="ja-JP" dirty="0"/>
          </a:p>
          <a:p>
            <a:pPr lvl="1"/>
            <a:endParaRPr lang="en-US" altLang="ja-JP" dirty="0"/>
          </a:p>
        </p:txBody>
      </p:sp>
      <p:cxnSp>
        <p:nvCxnSpPr>
          <p:cNvPr id="12" name="直線矢印コネクタ 11"/>
          <p:cNvCxnSpPr/>
          <p:nvPr/>
        </p:nvCxnSpPr>
        <p:spPr>
          <a:xfrm flipH="1">
            <a:off x="2009808" y="1903228"/>
            <a:ext cx="3922906" cy="1850065"/>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6241312" y="3551274"/>
            <a:ext cx="2717631" cy="923330"/>
          </a:xfrm>
          <a:prstGeom prst="rect">
            <a:avLst/>
          </a:prstGeom>
          <a:noFill/>
        </p:spPr>
        <p:txBody>
          <a:bodyPr wrap="square" rtlCol="0">
            <a:spAutoFit/>
          </a:bodyPr>
          <a:lstStyle/>
          <a:p>
            <a:r>
              <a:rPr kumimoji="1" lang="ja-JP" altLang="en-US" b="1" dirty="0">
                <a:solidFill>
                  <a:srgbClr val="FF0000"/>
                </a:solidFill>
              </a:rPr>
              <a:t>初回のログインでは結構時間がかかる（数分）のでじっくり待ってください</a:t>
            </a:r>
            <a:endParaRPr kumimoji="1" lang="en-US" altLang="ja-JP" b="1" dirty="0">
              <a:solidFill>
                <a:srgbClr val="FF0000"/>
              </a:solidFill>
            </a:endParaRPr>
          </a:p>
        </p:txBody>
      </p:sp>
    </p:spTree>
    <p:extLst>
      <p:ext uri="{BB962C8B-B14F-4D97-AF65-F5344CB8AC3E}">
        <p14:creationId xmlns:p14="http://schemas.microsoft.com/office/powerpoint/2010/main" val="645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1853</TotalTime>
  <Words>1400</Words>
  <Application>Microsoft Office PowerPoint</Application>
  <PresentationFormat>画面に合わせる (4:3)</PresentationFormat>
  <Paragraphs>148</Paragraphs>
  <Slides>27</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27</vt:i4>
      </vt:variant>
    </vt:vector>
  </HeadingPairs>
  <TitlesOfParts>
    <vt:vector size="32" baseType="lpstr">
      <vt:lpstr>ＭＳ Ｐゴシック</vt:lpstr>
      <vt:lpstr>Arial</vt:lpstr>
      <vt:lpstr>Calibri</vt:lpstr>
      <vt:lpstr>Wingdings</vt:lpstr>
      <vt:lpstr>Office テーマ</vt:lpstr>
      <vt:lpstr>コンピュータ基礎実験　第1回</vt:lpstr>
      <vt:lpstr>ノートPCの無線LAN接続</vt:lpstr>
      <vt:lpstr>ノートPCの無線LAN接続</vt:lpstr>
      <vt:lpstr>ノートPCの無線LAN接続</vt:lpstr>
      <vt:lpstr>仮想端末（仮想コンピューター）</vt:lpstr>
      <vt:lpstr>仮想端末へのログイン・ログアウト</vt:lpstr>
      <vt:lpstr>仮想コンピューター</vt:lpstr>
      <vt:lpstr>仮想コンピューターへのログイン</vt:lpstr>
      <vt:lpstr>仮想コンピューターへのログイン</vt:lpstr>
      <vt:lpstr>ログイン完了時画面</vt:lpstr>
      <vt:lpstr>仮想コンピューターからのログアウト</vt:lpstr>
      <vt:lpstr>仮想コンピューター上でのインターネット利用</vt:lpstr>
      <vt:lpstr>大学ホームページ　履修登録（SPICA）ページ</vt:lpstr>
      <vt:lpstr>SPICA  への ログイン （農工大トップページから）</vt:lpstr>
      <vt:lpstr>PowerPoint プレゼンテーション</vt:lpstr>
      <vt:lpstr>PowerPoint プレゼンテーション</vt:lpstr>
      <vt:lpstr>PowerPoint プレゼンテーション</vt:lpstr>
      <vt:lpstr>電子メール</vt:lpstr>
      <vt:lpstr>電子メール（Webメール）</vt:lpstr>
      <vt:lpstr>電子メールのマナー</vt:lpstr>
      <vt:lpstr>電子メールの練習</vt:lpstr>
      <vt:lpstr>転送設定</vt:lpstr>
      <vt:lpstr>転送設定</vt:lpstr>
      <vt:lpstr>仮想コンピューターとのファイルやり取り</vt:lpstr>
      <vt:lpstr>仮想コンピューターとのファイルのやり取り</vt:lpstr>
      <vt:lpstr>紹介したWEBページのブックマーク</vt:lpstr>
      <vt:lpstr>自分のノートPC（ホスト）でのインターネット利用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工学基礎実験 （コンピュータ基礎実験　#1）</dc:title>
  <dc:creator>Sano Osamu</dc:creator>
  <cp:lastModifiedBy>muroo</cp:lastModifiedBy>
  <cp:revision>179</cp:revision>
  <cp:lastPrinted>2013-05-02T02:22:11Z</cp:lastPrinted>
  <dcterms:created xsi:type="dcterms:W3CDTF">2012-04-10T01:56:29Z</dcterms:created>
  <dcterms:modified xsi:type="dcterms:W3CDTF">2018-04-23T02:36:07Z</dcterms:modified>
</cp:coreProperties>
</file>