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72" r:id="rId2"/>
    <p:sldId id="274" r:id="rId3"/>
    <p:sldId id="275" r:id="rId4"/>
    <p:sldId id="276" r:id="rId5"/>
    <p:sldId id="277" r:id="rId6"/>
    <p:sldId id="261" r:id="rId7"/>
    <p:sldId id="270" r:id="rId8"/>
    <p:sldId id="271" r:id="rId9"/>
    <p:sldId id="279" r:id="rId10"/>
    <p:sldId id="257" r:id="rId11"/>
    <p:sldId id="265" r:id="rId12"/>
    <p:sldId id="278" r:id="rId13"/>
    <p:sldId id="267" r:id="rId14"/>
    <p:sldId id="281" r:id="rId15"/>
    <p:sldId id="263" r:id="rId16"/>
    <p:sldId id="280" r:id="rId17"/>
    <p:sldId id="264" r:id="rId18"/>
    <p:sldId id="268" r:id="rId19"/>
    <p:sldId id="273" r:id="rId20"/>
  </p:sldIdLst>
  <p:sldSz cx="9144000" cy="6858000" type="screen4x3"/>
  <p:notesSz cx="9144000" cy="6858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D200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80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6" d="100"/>
        <a:sy n="10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VP531PC1\muroo\lecture\2014\computer\H26\&#31532;&#65297;&#65299;&#22238;&#36039;&#26009;\&#35492;&#24046;&#38306;&#25968;&#12498;&#12473;&#12488;&#12464;&#12521;&#12512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VP531PC1\muroo\lecture\2014\computer\H26\&#31532;&#65297;&#65299;&#22238;&#36039;&#26009;\&#35492;&#24046;&#38306;&#25968;&#12498;&#12473;&#12488;&#12464;&#12521;&#12512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VP531PC1\muroo\lecture\2014\computer\H26\&#31532;&#65297;&#65299;&#22238;&#36039;&#26009;\&#35492;&#24046;&#38306;&#25968;&#12498;&#12473;&#12488;&#12464;&#12521;&#12512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VP531PC1\muroo\lecture\2014\computer\H26\&#31532;&#65297;&#65299;&#22238;&#36039;&#26009;\&#35492;&#24046;&#38306;&#25968;&#12498;&#12473;&#12488;&#12464;&#12521;&#1251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altLang="ja-JP"/>
              <a:t>N=10</a:t>
            </a:r>
            <a:endParaRPr lang="ja-JP" altLang="en-US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20000"/>
                <a:lumOff val="80000"/>
              </a:schemeClr>
            </a:solidFill>
            <a:ln w="25400">
              <a:solidFill>
                <a:schemeClr val="tx1"/>
              </a:solidFill>
            </a:ln>
          </c:spPr>
          <c:invertIfNegative val="0"/>
          <c:cat>
            <c:numRef>
              <c:f>誤差関数ヒストグラム!$A$2:$A$21</c:f>
              <c:numCache>
                <c:formatCode>General</c:formatCode>
                <c:ptCount val="2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</c:numCache>
            </c:numRef>
          </c:cat>
          <c:val>
            <c:numRef>
              <c:f>誤差関数ヒストグラム!$B$2:$B$21</c:f>
              <c:numCache>
                <c:formatCode>General</c:formatCode>
                <c:ptCount val="2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3</c:v>
                </c:pt>
                <c:pt idx="10">
                  <c:v>3</c:v>
                </c:pt>
                <c:pt idx="11">
                  <c:v>2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2E-4301-852F-ACF29065D1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61754752"/>
        <c:axId val="112593152"/>
      </c:barChart>
      <c:catAx>
        <c:axId val="61754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12593152"/>
        <c:crosses val="autoZero"/>
        <c:auto val="1"/>
        <c:lblAlgn val="ctr"/>
        <c:lblOffset val="100"/>
        <c:noMultiLvlLbl val="0"/>
      </c:catAx>
      <c:valAx>
        <c:axId val="11259315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6175475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altLang="ja-JP"/>
              <a:t>N=50</a:t>
            </a:r>
            <a:endParaRPr lang="ja-JP" altLang="en-US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prstClr val="black"/>
              </a:solidFill>
            </a:ln>
          </c:spPr>
          <c:invertIfNegative val="0"/>
          <c:cat>
            <c:numRef>
              <c:f>誤差関数ヒストグラム!$C$2:$C$21</c:f>
              <c:numCache>
                <c:formatCode>General</c:formatCode>
                <c:ptCount val="2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</c:numCache>
            </c:numRef>
          </c:cat>
          <c:val>
            <c:numRef>
              <c:f>誤差関数ヒストグラム!$D$2:$D$21</c:f>
              <c:numCache>
                <c:formatCode>General</c:formatCode>
                <c:ptCount val="2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3</c:v>
                </c:pt>
                <c:pt idx="8">
                  <c:v>4</c:v>
                </c:pt>
                <c:pt idx="9">
                  <c:v>13</c:v>
                </c:pt>
                <c:pt idx="10">
                  <c:v>13</c:v>
                </c:pt>
                <c:pt idx="11">
                  <c:v>7</c:v>
                </c:pt>
                <c:pt idx="12">
                  <c:v>6</c:v>
                </c:pt>
                <c:pt idx="13">
                  <c:v>3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87-4870-BB53-44E7064D41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62936960"/>
        <c:axId val="62938496"/>
      </c:barChart>
      <c:catAx>
        <c:axId val="62936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62938496"/>
        <c:crosses val="autoZero"/>
        <c:auto val="1"/>
        <c:lblAlgn val="ctr"/>
        <c:lblOffset val="100"/>
        <c:noMultiLvlLbl val="0"/>
      </c:catAx>
      <c:valAx>
        <c:axId val="6293849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6293696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altLang="ja-JP"/>
              <a:t>N=200</a:t>
            </a:r>
            <a:endParaRPr lang="ja-JP" altLang="en-US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3">
                <a:lumMod val="20000"/>
                <a:lumOff val="80000"/>
              </a:schemeClr>
            </a:solidFill>
            <a:ln w="28575">
              <a:solidFill>
                <a:prstClr val="black"/>
              </a:solidFill>
            </a:ln>
          </c:spPr>
          <c:invertIfNegative val="0"/>
          <c:cat>
            <c:numRef>
              <c:f>誤差関数ヒストグラム!$E$2:$E$21</c:f>
              <c:numCache>
                <c:formatCode>General</c:formatCode>
                <c:ptCount val="2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</c:numCache>
            </c:numRef>
          </c:cat>
          <c:val>
            <c:numRef>
              <c:f>誤差関数ヒストグラム!$F$2:$F$21</c:f>
              <c:numCache>
                <c:formatCode>General</c:formatCode>
                <c:ptCount val="2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3</c:v>
                </c:pt>
                <c:pt idx="6">
                  <c:v>7</c:v>
                </c:pt>
                <c:pt idx="7">
                  <c:v>12</c:v>
                </c:pt>
                <c:pt idx="8">
                  <c:v>23</c:v>
                </c:pt>
                <c:pt idx="9">
                  <c:v>41</c:v>
                </c:pt>
                <c:pt idx="10">
                  <c:v>42</c:v>
                </c:pt>
                <c:pt idx="11">
                  <c:v>26</c:v>
                </c:pt>
                <c:pt idx="12">
                  <c:v>23</c:v>
                </c:pt>
                <c:pt idx="13">
                  <c:v>14</c:v>
                </c:pt>
                <c:pt idx="14">
                  <c:v>5</c:v>
                </c:pt>
                <c:pt idx="15">
                  <c:v>3</c:v>
                </c:pt>
                <c:pt idx="16">
                  <c:v>1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DE-41D0-9B08-509439A551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62950400"/>
        <c:axId val="62964480"/>
      </c:barChart>
      <c:catAx>
        <c:axId val="62950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62964480"/>
        <c:crosses val="autoZero"/>
        <c:auto val="1"/>
        <c:lblAlgn val="ctr"/>
        <c:lblOffset val="100"/>
        <c:noMultiLvlLbl val="0"/>
      </c:catAx>
      <c:valAx>
        <c:axId val="6296448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6295040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altLang="ja-JP"/>
              <a:t>N=2400</a:t>
            </a:r>
            <a:endParaRPr lang="ja-JP" altLang="en-US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4">
                <a:lumMod val="20000"/>
                <a:lumOff val="80000"/>
              </a:schemeClr>
            </a:solidFill>
            <a:ln w="28575">
              <a:solidFill>
                <a:prstClr val="black"/>
              </a:solidFill>
            </a:ln>
          </c:spPr>
          <c:invertIfNegative val="0"/>
          <c:cat>
            <c:numRef>
              <c:f>誤差関数ヒストグラム!$G$2:$G$21</c:f>
              <c:numCache>
                <c:formatCode>General</c:formatCode>
                <c:ptCount val="2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</c:numCache>
            </c:numRef>
          </c:cat>
          <c:val>
            <c:numRef>
              <c:f>誤差関数ヒストグラム!$H$2:$H$21</c:f>
              <c:numCache>
                <c:formatCode>General</c:formatCode>
                <c:ptCount val="20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6</c:v>
                </c:pt>
                <c:pt idx="5">
                  <c:v>18</c:v>
                </c:pt>
                <c:pt idx="6">
                  <c:v>57</c:v>
                </c:pt>
                <c:pt idx="7">
                  <c:v>172</c:v>
                </c:pt>
                <c:pt idx="8">
                  <c:v>294</c:v>
                </c:pt>
                <c:pt idx="9">
                  <c:v>403</c:v>
                </c:pt>
                <c:pt idx="10">
                  <c:v>527</c:v>
                </c:pt>
                <c:pt idx="11">
                  <c:v>394</c:v>
                </c:pt>
                <c:pt idx="12">
                  <c:v>287</c:v>
                </c:pt>
                <c:pt idx="13">
                  <c:v>146</c:v>
                </c:pt>
                <c:pt idx="14">
                  <c:v>65</c:v>
                </c:pt>
                <c:pt idx="15">
                  <c:v>23</c:v>
                </c:pt>
                <c:pt idx="16">
                  <c:v>4</c:v>
                </c:pt>
                <c:pt idx="17">
                  <c:v>2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90-4D54-B514-B00405D19D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63062400"/>
        <c:axId val="63063936"/>
      </c:barChart>
      <c:catAx>
        <c:axId val="63062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63063936"/>
        <c:crosses val="autoZero"/>
        <c:auto val="1"/>
        <c:lblAlgn val="ctr"/>
        <c:lblOffset val="100"/>
        <c:noMultiLvlLbl val="0"/>
      </c:catAx>
      <c:valAx>
        <c:axId val="6306393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6306240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3D34C-3B91-E045-80C7-C025BBA6CDF5}" type="datetimeFigureOut">
              <a:rPr kumimoji="1" lang="ja-JP" altLang="en-US" smtClean="0"/>
              <a:pPr/>
              <a:t>2018/7/9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917DFD-B45D-7846-AD7F-5500573831D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5406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B46FE-939F-204E-9464-D5592D6CB22F}" type="datetimeFigureOut">
              <a:rPr kumimoji="1" lang="ja-JP" altLang="en-US" smtClean="0"/>
              <a:pPr/>
              <a:t>2018/7/9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7C405-A5B5-BC4F-8A75-0C743B1A85E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5952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90BED-932B-6B45-9BD2-74B83EA51A05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783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0BB35-CDF5-B24D-86EE-A18B4E883FE3}" type="datetime1">
              <a:rPr kumimoji="1" lang="ja-JP" altLang="en-US" smtClean="0"/>
              <a:pPr/>
              <a:t>2018/7/9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06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FCCA-1A6D-5241-87A7-2FDB2A5063EA}" type="datetime1">
              <a:rPr kumimoji="1" lang="ja-JP" altLang="en-US" smtClean="0"/>
              <a:pPr/>
              <a:t>2018/7/9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017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DA0E-70AF-9D45-AA16-DB4DC1605327}" type="datetime1">
              <a:rPr kumimoji="1" lang="ja-JP" altLang="en-US" smtClean="0"/>
              <a:pPr/>
              <a:t>2018/7/9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459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C2F0A-29D4-5444-B24F-E88E6197C0FB}" type="datetime1">
              <a:rPr kumimoji="1" lang="ja-JP" altLang="en-US" smtClean="0"/>
              <a:pPr/>
              <a:t>2018/7/9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825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0FE6C-DF35-414C-A7BA-8D852A296CDC}" type="datetime1">
              <a:rPr kumimoji="1" lang="ja-JP" altLang="en-US" smtClean="0"/>
              <a:pPr/>
              <a:t>2018/7/9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6092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0FE6D-A94E-5540-9044-7F3EA1BADC6D}" type="datetime1">
              <a:rPr kumimoji="1" lang="ja-JP" altLang="en-US" smtClean="0"/>
              <a:pPr/>
              <a:t>2018/7/9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4281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E99B-F3A6-1B45-939B-B727F795F807}" type="datetime1">
              <a:rPr kumimoji="1" lang="ja-JP" altLang="en-US" smtClean="0"/>
              <a:pPr/>
              <a:t>2018/7/9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36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0859-9687-7148-B696-56EA41AAEEF0}" type="datetime1">
              <a:rPr kumimoji="1" lang="ja-JP" altLang="en-US" smtClean="0"/>
              <a:pPr/>
              <a:t>2018/7/9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0497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D76C-8CFF-BD40-82FB-1AD4405C3BDE}" type="datetime1">
              <a:rPr kumimoji="1" lang="ja-JP" altLang="en-US" smtClean="0"/>
              <a:pPr/>
              <a:t>2018/7/9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5361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6BAE-FECF-0145-A0E1-1B7811068AF4}" type="datetime1">
              <a:rPr kumimoji="1" lang="ja-JP" altLang="en-US" smtClean="0"/>
              <a:pPr/>
              <a:t>2018/7/9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5043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CBFF-3D9D-9D41-8F73-9067CBE401A2}" type="datetime1">
              <a:rPr kumimoji="1" lang="ja-JP" altLang="en-US" smtClean="0"/>
              <a:pPr/>
              <a:t>2018/7/9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4108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CDD82-BFCB-FC4F-877D-FFBD535D2ED2}" type="datetime1">
              <a:rPr kumimoji="1" lang="ja-JP" altLang="en-US" smtClean="0"/>
              <a:pPr/>
              <a:t>2018/7/9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77B7D-92E7-564C-982F-EDF9263C1B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644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http://web.tuat.ac.jp/~muroo/computer-ex/data10.tx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muroo@cc.tuat.ac.j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81863" y="819887"/>
            <a:ext cx="7772400" cy="1470025"/>
          </a:xfrm>
          <a:solidFill>
            <a:srgbClr val="99FF9F"/>
          </a:solidFill>
          <a:ln w="57150" cmpd="sng">
            <a:solidFill>
              <a:srgbClr val="3366FF"/>
            </a:solidFill>
          </a:ln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000090"/>
                </a:solidFill>
              </a:rPr>
              <a:t>コンピュータ基礎実験</a:t>
            </a:r>
            <a:r>
              <a:rPr kumimoji="1" lang="ja-JP" altLang="en-US">
                <a:solidFill>
                  <a:srgbClr val="000090"/>
                </a:solidFill>
              </a:rPr>
              <a:t>　</a:t>
            </a:r>
            <a:r>
              <a:rPr lang="ja-JP" altLang="en-US">
                <a:solidFill>
                  <a:srgbClr val="000090"/>
                </a:solidFill>
              </a:rPr>
              <a:t>第１２</a:t>
            </a:r>
            <a:r>
              <a:rPr kumimoji="1" lang="ja-JP" altLang="en-US">
                <a:solidFill>
                  <a:srgbClr val="000090"/>
                </a:solidFill>
              </a:rPr>
              <a:t>回</a:t>
            </a:r>
            <a:endParaRPr kumimoji="1" lang="ja-JP" altLang="en-US" dirty="0">
              <a:solidFill>
                <a:srgbClr val="000090"/>
              </a:solidFill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781863" y="3177540"/>
            <a:ext cx="7772400" cy="3223260"/>
          </a:xfrm>
          <a:solidFill>
            <a:srgbClr val="FFC5ED"/>
          </a:solidFill>
          <a:ln w="381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ja-JP" altLang="en-US" sz="4400" dirty="0">
                <a:solidFill>
                  <a:srgbClr val="7030A0"/>
                </a:solidFill>
              </a:rPr>
              <a:t>コンピュータープログラミング</a:t>
            </a:r>
            <a:endParaRPr lang="en-US" altLang="ja-JP" sz="4400" dirty="0">
              <a:solidFill>
                <a:srgbClr val="7030A0"/>
              </a:solidFill>
            </a:endParaRPr>
          </a:p>
          <a:p>
            <a:r>
              <a:rPr lang="ja-JP" altLang="en-US" sz="4400" dirty="0">
                <a:solidFill>
                  <a:srgbClr val="7030A0"/>
                </a:solidFill>
              </a:rPr>
              <a:t>（</a:t>
            </a:r>
            <a:r>
              <a:rPr lang="en-US" altLang="ja-JP" sz="4400" dirty="0">
                <a:solidFill>
                  <a:srgbClr val="7030A0"/>
                </a:solidFill>
              </a:rPr>
              <a:t>C</a:t>
            </a:r>
            <a:r>
              <a:rPr lang="ja-JP" altLang="en-US" sz="4400" dirty="0">
                <a:solidFill>
                  <a:srgbClr val="7030A0"/>
                </a:solidFill>
              </a:rPr>
              <a:t>言語）（１０）</a:t>
            </a:r>
            <a:endParaRPr lang="en-US" altLang="ja-JP" sz="4400" dirty="0">
              <a:solidFill>
                <a:srgbClr val="7030A0"/>
              </a:solidFill>
            </a:endParaRPr>
          </a:p>
          <a:p>
            <a:r>
              <a:rPr lang="ja-JP" altLang="en-US" sz="4400" dirty="0">
                <a:solidFill>
                  <a:srgbClr val="7030A0"/>
                </a:solidFill>
              </a:rPr>
              <a:t>１．ファイル入出力</a:t>
            </a:r>
            <a:endParaRPr lang="en-US" altLang="ja-JP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418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9484" y="165780"/>
            <a:ext cx="3842657" cy="516758"/>
          </a:xfrm>
        </p:spPr>
        <p:txBody>
          <a:bodyPr>
            <a:noAutofit/>
          </a:bodyPr>
          <a:lstStyle/>
          <a:p>
            <a:r>
              <a:rPr kumimoji="1" lang="ja-JP" altLang="en-US" sz="3200" dirty="0">
                <a:solidFill>
                  <a:srgbClr val="000090"/>
                </a:solidFill>
              </a:rPr>
              <a:t>データの読み込み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444810" y="168928"/>
            <a:ext cx="4118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rgbClr val="06F32B"/>
                </a:solidFill>
              </a:rPr>
              <a:t>■ </a:t>
            </a:r>
            <a:r>
              <a:rPr lang="ja-JP" altLang="ja-JP" dirty="0">
                <a:solidFill>
                  <a:srgbClr val="0000FF"/>
                </a:solidFill>
              </a:rPr>
              <a:t>次の例は，ファイル</a:t>
            </a:r>
            <a:r>
              <a:rPr lang="en-US" altLang="ja-JP" dirty="0">
                <a:solidFill>
                  <a:srgbClr val="0000FF"/>
                </a:solidFill>
              </a:rPr>
              <a:t>"</a:t>
            </a:r>
            <a:r>
              <a:rPr lang="en-US" altLang="ja-JP" dirty="0" err="1">
                <a:solidFill>
                  <a:srgbClr val="0000FF"/>
                </a:solidFill>
              </a:rPr>
              <a:t>kekka.txt</a:t>
            </a:r>
            <a:r>
              <a:rPr lang="en-US" altLang="ja-JP" dirty="0">
                <a:solidFill>
                  <a:srgbClr val="0000FF"/>
                </a:solidFill>
              </a:rPr>
              <a:t>"</a:t>
            </a:r>
            <a:r>
              <a:rPr lang="ja-JP" altLang="ja-JP" dirty="0">
                <a:solidFill>
                  <a:srgbClr val="0000FF"/>
                </a:solidFill>
              </a:rPr>
              <a:t>から</a:t>
            </a:r>
            <a:endParaRPr lang="en-US" altLang="ja-JP" dirty="0">
              <a:solidFill>
                <a:srgbClr val="0000FF"/>
              </a:solidFill>
            </a:endParaRPr>
          </a:p>
          <a:p>
            <a:r>
              <a:rPr lang="en-US" altLang="ja-JP" dirty="0">
                <a:solidFill>
                  <a:srgbClr val="0000FF"/>
                </a:solidFill>
              </a:rPr>
              <a:t>　</a:t>
            </a:r>
            <a:r>
              <a:rPr lang="ja-JP" altLang="en-US" dirty="0">
                <a:solidFill>
                  <a:srgbClr val="0000FF"/>
                </a:solidFill>
              </a:rPr>
              <a:t>　</a:t>
            </a:r>
            <a:r>
              <a:rPr lang="ja-JP" altLang="ja-JP" dirty="0">
                <a:solidFill>
                  <a:srgbClr val="0000FF"/>
                </a:solidFill>
              </a:rPr>
              <a:t>データの入力（読み込みを）している．</a:t>
            </a:r>
            <a:r>
              <a:rPr lang="ja-JP" altLang="ja-JP" dirty="0">
                <a:solidFill>
                  <a:srgbClr val="0000FF"/>
                </a:solidFill>
                <a:effectLst/>
              </a:rPr>
              <a:t> </a:t>
            </a:r>
            <a:endParaRPr lang="ja-JP" altLang="ja-JP" dirty="0">
              <a:solidFill>
                <a:srgbClr val="0000FF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2913" y="671356"/>
            <a:ext cx="4642618" cy="6247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/* File </a:t>
            </a:r>
            <a:r>
              <a:rPr lang="en-US" altLang="en-US" sz="2000" dirty="0">
                <a:latin typeface="HGPｺﾞｼｯｸE"/>
                <a:ea typeface="HGPｺﾞｼｯｸE"/>
                <a:cs typeface="HGPｺﾞｼｯｸE"/>
              </a:rPr>
              <a:t>読み</a:t>
            </a:r>
            <a:r>
              <a:rPr lang="ja-JP" altLang="en-US" sz="2000" dirty="0">
                <a:latin typeface="HGPｺﾞｼｯｸE"/>
                <a:ea typeface="HGPｺﾞｼｯｸE"/>
                <a:cs typeface="HGPｺﾞｼｯｸE"/>
              </a:rPr>
              <a:t>込み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 */</a:t>
            </a: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#include &lt;</a:t>
            </a:r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stdio.h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&gt;</a:t>
            </a:r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#include &lt;</a:t>
            </a:r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stdlib.h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&gt;</a:t>
            </a:r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int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main(void)</a:t>
            </a:r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{</a:t>
            </a:r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  FILE *f;</a:t>
            </a:r>
            <a:endParaRPr lang="ja-JP" altLang="ja-JP" sz="2000" dirty="0">
              <a:solidFill>
                <a:srgbClr val="FF0000"/>
              </a:solidFill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 </a:t>
            </a:r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int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</a:t>
            </a:r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, …;</a:t>
            </a:r>
          </a:p>
          <a:p>
            <a:r>
              <a:rPr lang="en-US" altLang="ja-JP" sz="2000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   </a:t>
            </a:r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 If((</a:t>
            </a:r>
            <a:r>
              <a:rPr lang="en-US" altLang="ja-JP" sz="2000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f=</a:t>
            </a:r>
            <a:r>
              <a:rPr lang="en-US" altLang="ja-JP" sz="2000" dirty="0" err="1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fopen</a:t>
            </a:r>
            <a:r>
              <a:rPr lang="en-US" altLang="ja-JP" sz="2000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("</a:t>
            </a:r>
            <a:r>
              <a:rPr lang="en-US" altLang="ja-JP" sz="2000" dirty="0" err="1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kekka.txt","r</a:t>
            </a:r>
            <a:r>
              <a:rPr lang="en-US" altLang="ja-JP" sz="2000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"))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== NULL){</a:t>
            </a:r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   </a:t>
            </a:r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(“</a:t>
            </a:r>
            <a:r>
              <a:rPr lang="ja-JP" altLang="en-US" sz="2000" dirty="0">
                <a:latin typeface="HGPｺﾞｼｯｸE"/>
                <a:ea typeface="HGPｺﾞｼｯｸE"/>
                <a:cs typeface="HGPｺﾞｼｯｸE"/>
              </a:rPr>
              <a:t>オープン失敗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\n");</a:t>
            </a:r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   exit(1);</a:t>
            </a: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 }</a:t>
            </a:r>
            <a:r>
              <a:rPr lang="ja-JP" altLang="ja-JP" sz="2000" dirty="0">
                <a:effectLst/>
                <a:latin typeface="HGPｺﾞｼｯｸE"/>
                <a:ea typeface="HGPｺﾞｼｯｸE"/>
                <a:cs typeface="HGPｺﾞｼｯｸE"/>
              </a:rPr>
              <a:t> </a:t>
            </a:r>
            <a:endParaRPr lang="en-US" altLang="ja-JP" sz="2000" dirty="0">
              <a:effectLst/>
              <a:latin typeface="HGPｺﾞｼｯｸE"/>
              <a:ea typeface="HGPｺﾞｼｯｸE"/>
              <a:cs typeface="HGPｺﾞｼｯｸE"/>
            </a:endParaRPr>
          </a:p>
          <a:p>
            <a:r>
              <a:rPr lang="ja-JP" altLang="en-US" sz="2000" dirty="0">
                <a:latin typeface="HGPｺﾞｼｯｸE"/>
                <a:ea typeface="HGPｺﾞｼｯｸE"/>
                <a:cs typeface="HGPｺﾞｼｯｸE"/>
              </a:rPr>
              <a:t>  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for(</a:t>
            </a:r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=0;i&lt;=</a:t>
            </a:r>
            <a:r>
              <a:rPr lang="en-US" altLang="ja-JP" sz="2000" dirty="0">
                <a:solidFill>
                  <a:srgbClr val="008000"/>
                </a:solidFill>
                <a:latin typeface="HGPｺﾞｼｯｸE"/>
                <a:ea typeface="HGPｺﾞｼｯｸE"/>
                <a:cs typeface="HGPｺﾞｼｯｸE"/>
              </a:rPr>
              <a:t>20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;i++){</a:t>
            </a: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   </a:t>
            </a:r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fscanf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(</a:t>
            </a:r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f,"%d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, %</a:t>
            </a:r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d",&amp;x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[i],&amp;y[i]);</a:t>
            </a: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   </a:t>
            </a:r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("%d, %d \n", x[</a:t>
            </a:r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], y[</a:t>
            </a:r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]);</a:t>
            </a: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 }</a:t>
            </a: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	</a:t>
            </a:r>
          </a:p>
          <a:p>
            <a:r>
              <a:rPr lang="en-US" altLang="ja-JP" sz="2000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  </a:t>
            </a:r>
            <a:r>
              <a:rPr lang="en-US" altLang="ja-JP" sz="2000" dirty="0" err="1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fclose</a:t>
            </a:r>
            <a:r>
              <a:rPr lang="en-US" altLang="ja-JP" sz="2000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(f)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;</a:t>
            </a: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 return 0;</a:t>
            </a: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}</a:t>
            </a:r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57627" y="4336144"/>
            <a:ext cx="4277706" cy="1360714"/>
          </a:xfrm>
          <a:prstGeom prst="rect">
            <a:avLst/>
          </a:prstGeom>
          <a:noFill/>
          <a:ln w="28575" cmpd="sng">
            <a:solidFill>
              <a:srgbClr val="FF44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線吹き出し 2 (枠付き) 2"/>
          <p:cNvSpPr/>
          <p:nvPr/>
        </p:nvSpPr>
        <p:spPr>
          <a:xfrm>
            <a:off x="4951752" y="4401563"/>
            <a:ext cx="3738710" cy="1132165"/>
          </a:xfrm>
          <a:prstGeom prst="borderCallout2">
            <a:avLst>
              <a:gd name="adj1" fmla="val 44390"/>
              <a:gd name="adj2" fmla="val -654"/>
              <a:gd name="adj3" fmla="val 44506"/>
              <a:gd name="adj4" fmla="val -5789"/>
              <a:gd name="adj5" fmla="val 43714"/>
              <a:gd name="adj6" fmla="val -18245"/>
            </a:avLst>
          </a:prstGeom>
          <a:solidFill>
            <a:srgbClr val="FFFF93"/>
          </a:solidFill>
          <a:ln w="28575" cmpd="sng">
            <a:solidFill>
              <a:srgbClr val="008000"/>
            </a:solidFill>
            <a:headEnd type="none"/>
            <a:tailEnd type="arrow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rgbClr val="000090"/>
                </a:solidFill>
                <a:sym typeface="Wingdings"/>
              </a:rPr>
              <a:t>条件を満たす限り</a:t>
            </a:r>
            <a:endParaRPr lang="en-US" altLang="ja-JP" dirty="0">
              <a:solidFill>
                <a:srgbClr val="000090"/>
              </a:solidFill>
              <a:sym typeface="Wingdings"/>
            </a:endParaRPr>
          </a:p>
          <a:p>
            <a:r>
              <a:rPr lang="ja-JP" altLang="en-US" dirty="0">
                <a:solidFill>
                  <a:srgbClr val="000090"/>
                </a:solidFill>
                <a:sym typeface="Wingdings"/>
              </a:rPr>
              <a:t>データ取り込みの操作を繰り返す</a:t>
            </a:r>
            <a:endParaRPr kumimoji="1" lang="en-US" altLang="ja-JP" dirty="0">
              <a:solidFill>
                <a:srgbClr val="000090"/>
              </a:solidFill>
            </a:endParaRPr>
          </a:p>
        </p:txBody>
      </p:sp>
      <p:sp>
        <p:nvSpPr>
          <p:cNvPr id="8" name="線吹き出し 2 (枠付き) 7"/>
          <p:cNvSpPr/>
          <p:nvPr/>
        </p:nvSpPr>
        <p:spPr>
          <a:xfrm>
            <a:off x="2930236" y="1392433"/>
            <a:ext cx="5104383" cy="777875"/>
          </a:xfrm>
          <a:prstGeom prst="borderCallout2">
            <a:avLst>
              <a:gd name="adj1" fmla="val 70251"/>
              <a:gd name="adj2" fmla="val -922"/>
              <a:gd name="adj3" fmla="val 91568"/>
              <a:gd name="adj4" fmla="val -14364"/>
              <a:gd name="adj5" fmla="val 232775"/>
              <a:gd name="adj6" fmla="val -14633"/>
            </a:avLst>
          </a:prstGeom>
          <a:solidFill>
            <a:srgbClr val="FFFF93"/>
          </a:solidFill>
          <a:ln w="28575" cmpd="sng">
            <a:solidFill>
              <a:srgbClr val="008000"/>
            </a:solidFill>
            <a:headEnd type="none"/>
            <a:tailEnd type="arrow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rgbClr val="000090"/>
                </a:solidFill>
              </a:rPr>
              <a:t>読み込み用のファイル</a:t>
            </a:r>
            <a:r>
              <a:rPr lang="en-US" altLang="ja-JP" dirty="0">
                <a:solidFill>
                  <a:srgbClr val="000090"/>
                </a:solidFill>
              </a:rPr>
              <a:t> (</a:t>
            </a:r>
            <a:r>
              <a:rPr lang="ja-JP" altLang="en-US" dirty="0">
                <a:solidFill>
                  <a:srgbClr val="000090"/>
                </a:solidFill>
              </a:rPr>
              <a:t>ここでは</a:t>
            </a:r>
            <a:r>
              <a:rPr lang="en-US" altLang="ja-JP" dirty="0" err="1">
                <a:solidFill>
                  <a:srgbClr val="000090"/>
                </a:solidFill>
              </a:rPr>
              <a:t>kekka.txt</a:t>
            </a:r>
            <a:r>
              <a:rPr lang="en-US" altLang="ja-JP" dirty="0">
                <a:solidFill>
                  <a:srgbClr val="000090"/>
                </a:solidFill>
              </a:rPr>
              <a:t> )</a:t>
            </a:r>
            <a:r>
              <a:rPr kumimoji="1" lang="ja-JP" altLang="en-US" dirty="0">
                <a:solidFill>
                  <a:srgbClr val="000090"/>
                </a:solidFill>
              </a:rPr>
              <a:t>を開き，</a:t>
            </a:r>
            <a:endParaRPr kumimoji="1" lang="en-US" altLang="ja-JP" dirty="0">
              <a:solidFill>
                <a:srgbClr val="000090"/>
              </a:solidFill>
            </a:endParaRPr>
          </a:p>
          <a:p>
            <a:r>
              <a:rPr kumimoji="1" lang="ja-JP" altLang="en-US" dirty="0">
                <a:solidFill>
                  <a:srgbClr val="000090"/>
                </a:solidFill>
              </a:rPr>
              <a:t>そのファイルをファイルポインタ</a:t>
            </a:r>
            <a:r>
              <a:rPr kumimoji="1" lang="en-US" altLang="ja-JP" dirty="0">
                <a:solidFill>
                  <a:srgbClr val="000090"/>
                </a:solidFill>
              </a:rPr>
              <a:t>f</a:t>
            </a:r>
            <a:r>
              <a:rPr lang="ja-JP" altLang="en-US" dirty="0">
                <a:solidFill>
                  <a:srgbClr val="000090"/>
                </a:solidFill>
              </a:rPr>
              <a:t>で管理する</a:t>
            </a:r>
            <a:r>
              <a:rPr lang="en-US" altLang="ja-JP" dirty="0">
                <a:solidFill>
                  <a:srgbClr val="000090"/>
                </a:solidFill>
              </a:rPr>
              <a:t>.</a:t>
            </a:r>
          </a:p>
        </p:txBody>
      </p:sp>
      <p:sp>
        <p:nvSpPr>
          <p:cNvPr id="9" name="線吹き出し 2 (枠付き) 8"/>
          <p:cNvSpPr/>
          <p:nvPr/>
        </p:nvSpPr>
        <p:spPr>
          <a:xfrm>
            <a:off x="5197968" y="2413182"/>
            <a:ext cx="3709488" cy="847072"/>
          </a:xfrm>
          <a:prstGeom prst="borderCallout2">
            <a:avLst>
              <a:gd name="adj1" fmla="val 19544"/>
              <a:gd name="adj2" fmla="val -433"/>
              <a:gd name="adj3" fmla="val 19389"/>
              <a:gd name="adj4" fmla="val -24435"/>
              <a:gd name="adj5" fmla="val 89862"/>
              <a:gd name="adj6" fmla="val -24447"/>
            </a:avLst>
          </a:prstGeom>
          <a:solidFill>
            <a:srgbClr val="FFFF93"/>
          </a:solidFill>
          <a:ln w="28575" cmpd="sng">
            <a:solidFill>
              <a:srgbClr val="008000"/>
            </a:solidFill>
            <a:headEnd type="none"/>
            <a:tailEnd type="arrow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rgbClr val="000090"/>
                </a:solidFill>
                <a:sym typeface="Wingdings"/>
              </a:rPr>
              <a:t>戻り値がエラー</a:t>
            </a:r>
            <a:r>
              <a:rPr kumimoji="1" lang="en-US" altLang="ja-JP" dirty="0">
                <a:solidFill>
                  <a:srgbClr val="000090"/>
                </a:solidFill>
                <a:sym typeface="Wingdings"/>
              </a:rPr>
              <a:t>(NULL)</a:t>
            </a:r>
            <a:r>
              <a:rPr kumimoji="1" lang="ja-JP" altLang="en-US" dirty="0">
                <a:solidFill>
                  <a:srgbClr val="000090"/>
                </a:solidFill>
                <a:sym typeface="Wingdings"/>
              </a:rPr>
              <a:t>なら，</a:t>
            </a:r>
            <a:endParaRPr kumimoji="1" lang="en-US" altLang="ja-JP" dirty="0">
              <a:solidFill>
                <a:srgbClr val="000090"/>
              </a:solidFill>
              <a:sym typeface="Wingdings"/>
            </a:endParaRPr>
          </a:p>
          <a:p>
            <a:r>
              <a:rPr kumimoji="1" lang="ja-JP" altLang="en-US" dirty="0">
                <a:solidFill>
                  <a:srgbClr val="000090"/>
                </a:solidFill>
                <a:sym typeface="Wingdings"/>
              </a:rPr>
              <a:t>次のメッセージを出力してプログラムを終了</a:t>
            </a:r>
            <a:endParaRPr kumimoji="1" lang="ja-JP" altLang="en-US" dirty="0">
              <a:solidFill>
                <a:srgbClr val="000090"/>
              </a:solidFill>
            </a:endParaRPr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2"/>
          </p:nvPr>
        </p:nvSpPr>
        <p:spPr>
          <a:xfrm>
            <a:off x="6553200" y="5920918"/>
            <a:ext cx="2133600" cy="365125"/>
          </a:xfrm>
        </p:spPr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91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06913" y="456453"/>
            <a:ext cx="7979888" cy="1569660"/>
          </a:xfrm>
          <a:prstGeom prst="rect">
            <a:avLst/>
          </a:prstGeom>
          <a:noFill/>
          <a:ln w="28575" cmpd="sng">
            <a:solidFill>
              <a:srgbClr val="D200D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[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課題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 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EX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12-3] 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実数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(float)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を、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0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から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0.01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刻みで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6.28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になるまで増加させ、その結果をファイル名「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data1.txt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」のファイルに出力せよ</a:t>
            </a:r>
            <a:endParaRPr lang="en-US" altLang="ja-JP" sz="2400" dirty="0">
              <a:solidFill>
                <a:srgbClr val="000090"/>
              </a:solidFill>
              <a:latin typeface="Osaka"/>
              <a:ea typeface="Osaka"/>
              <a:cs typeface="Osaka"/>
            </a:endParaRPr>
          </a:p>
          <a:p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→「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EX12-3.c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」</a:t>
            </a:r>
            <a:endParaRPr lang="en-US" altLang="ja-JP" sz="2400" dirty="0">
              <a:solidFill>
                <a:srgbClr val="000090"/>
              </a:solidFill>
              <a:latin typeface="Osaka"/>
              <a:ea typeface="Osaka"/>
              <a:cs typeface="Osaka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56383" y="3172302"/>
            <a:ext cx="80304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rgbClr val="008000"/>
                </a:solidFill>
              </a:rPr>
              <a:t>(</a:t>
            </a:r>
            <a:r>
              <a:rPr lang="ja-JP" altLang="en-US" sz="2400" dirty="0">
                <a:solidFill>
                  <a:srgbClr val="008000"/>
                </a:solidFill>
              </a:rPr>
              <a:t>ヒント</a:t>
            </a:r>
            <a:r>
              <a:rPr lang="en-US" altLang="ja-JP" sz="2400" dirty="0">
                <a:solidFill>
                  <a:srgbClr val="008000"/>
                </a:solidFill>
              </a:rPr>
              <a:t>) float x; </a:t>
            </a:r>
            <a:r>
              <a:rPr lang="ja-JP" altLang="en-US" sz="2400" dirty="0">
                <a:solidFill>
                  <a:srgbClr val="008000"/>
                </a:solidFill>
              </a:rPr>
              <a:t>で実数の変数を用意し、「</a:t>
            </a:r>
            <a:r>
              <a:rPr lang="en-US" altLang="ja-JP" sz="2400" dirty="0">
                <a:solidFill>
                  <a:srgbClr val="008000"/>
                </a:solidFill>
              </a:rPr>
              <a:t>for</a:t>
            </a:r>
            <a:r>
              <a:rPr lang="ja-JP" altLang="en-US" sz="2400" dirty="0">
                <a:solidFill>
                  <a:srgbClr val="008000"/>
                </a:solidFill>
              </a:rPr>
              <a:t>文」や「</a:t>
            </a:r>
            <a:r>
              <a:rPr lang="en-US" altLang="ja-JP" sz="2400" dirty="0">
                <a:solidFill>
                  <a:srgbClr val="008000"/>
                </a:solidFill>
              </a:rPr>
              <a:t>while</a:t>
            </a:r>
            <a:r>
              <a:rPr lang="ja-JP" altLang="en-US" sz="2400" dirty="0">
                <a:solidFill>
                  <a:srgbClr val="008000"/>
                </a:solidFill>
              </a:rPr>
              <a:t>文」を用いて繰り返し計算する。</a:t>
            </a:r>
            <a:endParaRPr lang="en-US" altLang="ja-JP" sz="2400" dirty="0">
              <a:solidFill>
                <a:srgbClr val="008000"/>
              </a:solidFill>
            </a:endParaRPr>
          </a:p>
          <a:p>
            <a:r>
              <a:rPr lang="ja-JP" altLang="en-US" sz="2400" dirty="0">
                <a:solidFill>
                  <a:srgbClr val="008000"/>
                </a:solidFill>
              </a:rPr>
              <a:t>「</a:t>
            </a:r>
            <a:r>
              <a:rPr lang="en-US" altLang="ja-JP" sz="2400" dirty="0">
                <a:solidFill>
                  <a:srgbClr val="008000"/>
                </a:solidFill>
              </a:rPr>
              <a:t>data1.txt</a:t>
            </a:r>
            <a:r>
              <a:rPr lang="ja-JP" altLang="en-US" sz="2400" dirty="0">
                <a:solidFill>
                  <a:srgbClr val="008000"/>
                </a:solidFill>
              </a:rPr>
              <a:t>」のファイル名で、書き込みモードでファイルをオープンし、「</a:t>
            </a:r>
            <a:r>
              <a:rPr lang="en-US" altLang="ja-JP" sz="2400" dirty="0" err="1">
                <a:solidFill>
                  <a:srgbClr val="008000"/>
                </a:solidFill>
              </a:rPr>
              <a:t>fprintf</a:t>
            </a:r>
            <a:r>
              <a:rPr lang="en-US" altLang="ja-JP" sz="2400" dirty="0">
                <a:solidFill>
                  <a:srgbClr val="008000"/>
                </a:solidFill>
              </a:rPr>
              <a:t>()</a:t>
            </a:r>
            <a:r>
              <a:rPr lang="ja-JP" altLang="en-US" sz="2400" dirty="0">
                <a:solidFill>
                  <a:srgbClr val="008000"/>
                </a:solidFill>
              </a:rPr>
              <a:t>」で結果を書き込む</a:t>
            </a:r>
            <a:endParaRPr lang="en-US" altLang="ja-JP" sz="2400" dirty="0">
              <a:solidFill>
                <a:srgbClr val="008000"/>
              </a:solidFill>
            </a:endParaRPr>
          </a:p>
          <a:p>
            <a:r>
              <a:rPr lang="ja-JP" altLang="en-US" sz="2400" dirty="0">
                <a:solidFill>
                  <a:srgbClr val="008000"/>
                </a:solidFill>
              </a:rPr>
              <a:t>最後に、ファイルをクローズするのを忘れないこと</a:t>
            </a:r>
            <a:endParaRPr lang="en-US" altLang="ja-JP" sz="2400" dirty="0">
              <a:solidFill>
                <a:srgbClr val="008000"/>
              </a:solidFill>
            </a:endParaRPr>
          </a:p>
          <a:p>
            <a:r>
              <a:rPr lang="en-US" altLang="ja-JP" sz="2400" dirty="0">
                <a:solidFill>
                  <a:srgbClr val="008000"/>
                </a:solidFill>
              </a:rPr>
              <a:t>float</a:t>
            </a:r>
            <a:r>
              <a:rPr lang="ja-JP" altLang="en-US" sz="2400" dirty="0">
                <a:solidFill>
                  <a:srgbClr val="008000"/>
                </a:solidFill>
              </a:rPr>
              <a:t>型は７桁の精度なので、</a:t>
            </a:r>
            <a:r>
              <a:rPr lang="en-US" altLang="ja-JP" sz="2400" dirty="0">
                <a:solidFill>
                  <a:srgbClr val="008000"/>
                </a:solidFill>
              </a:rPr>
              <a:t>0.01</a:t>
            </a:r>
            <a:r>
              <a:rPr lang="ja-JP" altLang="en-US" sz="2400">
                <a:solidFill>
                  <a:srgbClr val="008000"/>
                </a:solidFill>
              </a:rPr>
              <a:t>を加えるごとに誤差が積算される。この誤差はこの問題では無視してよいです。</a:t>
            </a:r>
            <a:r>
              <a:rPr lang="en-US" altLang="ja-JP" sz="2400">
                <a:solidFill>
                  <a:srgbClr val="008000"/>
                </a:solidFill>
              </a:rPr>
              <a:t> </a:t>
            </a:r>
            <a:endParaRPr lang="en-US" altLang="ja-JP" sz="24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096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99FF9F"/>
                </a:solidFill>
              </a:rPr>
              <a:t>複数ファイルの同時使用</a:t>
            </a:r>
            <a:endParaRPr kumimoji="1" lang="ja-JP" altLang="en-US" dirty="0">
              <a:solidFill>
                <a:srgbClr val="99FF9F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0946" y="1417638"/>
            <a:ext cx="8686800" cy="529489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dirty="0"/>
              <a:t>複数のファイルを同時にオープンして、同時に使用することができます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ja-JP" altLang="en-US" dirty="0"/>
              <a:t>どのファイルから読み込み、どのファイルに書き込むかは、ファイルポインタで指定します</a:t>
            </a:r>
            <a:endParaRPr lang="en-US" altLang="ja-JP" dirty="0"/>
          </a:p>
          <a:p>
            <a:pPr lvl="2">
              <a:buNone/>
            </a:pPr>
            <a:r>
              <a:rPr lang="en-US" altLang="ja-JP" dirty="0"/>
              <a:t>FILE *</a:t>
            </a:r>
            <a:r>
              <a:rPr lang="en-US" altLang="ja-JP" dirty="0">
                <a:solidFill>
                  <a:srgbClr val="FF0000"/>
                </a:solidFill>
              </a:rPr>
              <a:t>f1</a:t>
            </a:r>
            <a:r>
              <a:rPr lang="en-US" altLang="ja-JP" dirty="0"/>
              <a:t>, *</a:t>
            </a:r>
            <a:r>
              <a:rPr lang="en-US" altLang="ja-JP" dirty="0">
                <a:solidFill>
                  <a:srgbClr val="00B050"/>
                </a:solidFill>
              </a:rPr>
              <a:t>f2</a:t>
            </a:r>
            <a:r>
              <a:rPr lang="en-US" altLang="ja-JP" dirty="0"/>
              <a:t>;</a:t>
            </a:r>
            <a:r>
              <a:rPr lang="ja-JP" altLang="en-US" dirty="0"/>
              <a:t> </a:t>
            </a:r>
            <a:r>
              <a:rPr lang="en-US" altLang="ja-JP" sz="1800" dirty="0"/>
              <a:t>/* </a:t>
            </a:r>
            <a:r>
              <a:rPr lang="ja-JP" altLang="en-US" sz="1800" dirty="0"/>
              <a:t>ファイルポインタを２個用意 </a:t>
            </a:r>
            <a:r>
              <a:rPr lang="en-US" altLang="ja-JP" sz="1800" dirty="0"/>
              <a:t>*/</a:t>
            </a:r>
          </a:p>
          <a:p>
            <a:pPr lvl="2">
              <a:buNone/>
            </a:pPr>
            <a:r>
              <a:rPr lang="en-US" altLang="ja-JP" dirty="0"/>
              <a:t>if((</a:t>
            </a:r>
            <a:r>
              <a:rPr lang="en-US" altLang="ja-JP" dirty="0">
                <a:solidFill>
                  <a:srgbClr val="FF0000"/>
                </a:solidFill>
              </a:rPr>
              <a:t>f1</a:t>
            </a:r>
            <a:r>
              <a:rPr lang="en-US" altLang="ja-JP" dirty="0"/>
              <a:t>=</a:t>
            </a:r>
            <a:r>
              <a:rPr lang="en-US" altLang="ja-JP" dirty="0" err="1"/>
              <a:t>fopen</a:t>
            </a:r>
            <a:r>
              <a:rPr lang="en-US" altLang="ja-JP" dirty="0"/>
              <a:t>(”kekka1.txt”,”r”)==NULL){‥‥} </a:t>
            </a:r>
            <a:r>
              <a:rPr lang="en-US" altLang="ja-JP" sz="1800" dirty="0"/>
              <a:t>/* f1</a:t>
            </a:r>
            <a:r>
              <a:rPr lang="ja-JP" altLang="en-US" sz="1800" dirty="0"/>
              <a:t>をオープン </a:t>
            </a:r>
            <a:r>
              <a:rPr lang="en-US" altLang="ja-JP" sz="1800" dirty="0"/>
              <a:t>*/</a:t>
            </a:r>
          </a:p>
          <a:p>
            <a:pPr lvl="2">
              <a:buNone/>
            </a:pPr>
            <a:r>
              <a:rPr lang="en-US" altLang="ja-JP" dirty="0"/>
              <a:t>if((</a:t>
            </a:r>
            <a:r>
              <a:rPr lang="en-US" altLang="ja-JP" dirty="0">
                <a:solidFill>
                  <a:srgbClr val="00B050"/>
                </a:solidFill>
              </a:rPr>
              <a:t>f2</a:t>
            </a:r>
            <a:r>
              <a:rPr lang="en-US" altLang="ja-JP" dirty="0"/>
              <a:t>=</a:t>
            </a:r>
            <a:r>
              <a:rPr lang="en-US" altLang="ja-JP" dirty="0" err="1"/>
              <a:t>fopen</a:t>
            </a:r>
            <a:r>
              <a:rPr lang="en-US" altLang="ja-JP" dirty="0"/>
              <a:t>(”kekka2.txt”,”w”)==NULL){‥‥} </a:t>
            </a:r>
            <a:r>
              <a:rPr lang="en-US" altLang="ja-JP" sz="1800" dirty="0"/>
              <a:t>/* f2</a:t>
            </a:r>
            <a:r>
              <a:rPr lang="ja-JP" altLang="en-US" sz="1800" dirty="0"/>
              <a:t>をオープン </a:t>
            </a:r>
            <a:r>
              <a:rPr lang="en-US" altLang="ja-JP" sz="1800" dirty="0"/>
              <a:t>*/</a:t>
            </a:r>
          </a:p>
          <a:p>
            <a:pPr lvl="2">
              <a:buNone/>
            </a:pPr>
            <a:r>
              <a:rPr lang="en-US" altLang="ja-JP" dirty="0" err="1"/>
              <a:t>fscanf</a:t>
            </a:r>
            <a:r>
              <a:rPr lang="en-US" altLang="ja-JP" dirty="0"/>
              <a:t>(</a:t>
            </a:r>
            <a:r>
              <a:rPr lang="en-US" altLang="ja-JP" dirty="0">
                <a:solidFill>
                  <a:srgbClr val="FF0000"/>
                </a:solidFill>
              </a:rPr>
              <a:t>f1</a:t>
            </a:r>
            <a:r>
              <a:rPr lang="en-US" altLang="ja-JP" dirty="0"/>
              <a:t>,”%</a:t>
            </a:r>
            <a:r>
              <a:rPr lang="en-US" altLang="ja-JP" dirty="0" err="1"/>
              <a:t>d”,&amp;a</a:t>
            </a:r>
            <a:r>
              <a:rPr lang="en-US" altLang="ja-JP" dirty="0"/>
              <a:t>); </a:t>
            </a:r>
            <a:r>
              <a:rPr lang="en-US" altLang="ja-JP" sz="1800" dirty="0"/>
              <a:t>/* f1</a:t>
            </a:r>
            <a:r>
              <a:rPr lang="ja-JP" altLang="en-US" sz="1800" dirty="0"/>
              <a:t>（ファイル名</a:t>
            </a:r>
            <a:r>
              <a:rPr lang="en-US" altLang="ja-JP" sz="1800" dirty="0"/>
              <a:t>kekka1.txt</a:t>
            </a:r>
            <a:r>
              <a:rPr lang="ja-JP" altLang="en-US" sz="1800" dirty="0"/>
              <a:t>）から読み込み </a:t>
            </a:r>
            <a:r>
              <a:rPr lang="en-US" altLang="ja-JP" sz="1800" dirty="0"/>
              <a:t>*/</a:t>
            </a:r>
          </a:p>
          <a:p>
            <a:pPr lvl="2">
              <a:buNone/>
            </a:pPr>
            <a:r>
              <a:rPr lang="en-US" altLang="ja-JP" dirty="0" err="1"/>
              <a:t>fprintf</a:t>
            </a:r>
            <a:r>
              <a:rPr lang="en-US" altLang="ja-JP" dirty="0"/>
              <a:t>(</a:t>
            </a:r>
            <a:r>
              <a:rPr lang="en-US" altLang="ja-JP" dirty="0">
                <a:solidFill>
                  <a:srgbClr val="00B050"/>
                </a:solidFill>
              </a:rPr>
              <a:t>f2</a:t>
            </a:r>
            <a:r>
              <a:rPr lang="en-US" altLang="ja-JP" dirty="0"/>
              <a:t>,”%d\</a:t>
            </a:r>
            <a:r>
              <a:rPr lang="en-US" altLang="ja-JP" dirty="0" err="1"/>
              <a:t>n”,b</a:t>
            </a:r>
            <a:r>
              <a:rPr lang="en-US" altLang="ja-JP" dirty="0"/>
              <a:t>); </a:t>
            </a:r>
            <a:r>
              <a:rPr lang="en-US" altLang="ja-JP" sz="1800" dirty="0"/>
              <a:t>/* f2</a:t>
            </a:r>
            <a:r>
              <a:rPr lang="ja-JP" altLang="en-US" sz="1800" dirty="0"/>
              <a:t>（ファイル名</a:t>
            </a:r>
            <a:r>
              <a:rPr lang="en-US" altLang="ja-JP" sz="1800" dirty="0"/>
              <a:t>kekka2.txt</a:t>
            </a:r>
            <a:r>
              <a:rPr lang="ja-JP" altLang="en-US" sz="1800" dirty="0"/>
              <a:t>）に書き込み </a:t>
            </a:r>
            <a:r>
              <a:rPr lang="en-US" altLang="ja-JP" sz="1800" dirty="0"/>
              <a:t>*/</a:t>
            </a:r>
          </a:p>
          <a:p>
            <a:pPr lvl="2">
              <a:buNone/>
            </a:pPr>
            <a:r>
              <a:rPr lang="en-US" altLang="ja-JP" dirty="0" err="1"/>
              <a:t>fclose</a:t>
            </a:r>
            <a:r>
              <a:rPr lang="en-US" altLang="ja-JP" dirty="0"/>
              <a:t>(</a:t>
            </a:r>
            <a:r>
              <a:rPr lang="en-US" altLang="ja-JP" dirty="0">
                <a:solidFill>
                  <a:srgbClr val="FF0000"/>
                </a:solidFill>
              </a:rPr>
              <a:t>f1</a:t>
            </a:r>
            <a:r>
              <a:rPr lang="en-US" altLang="ja-JP" dirty="0"/>
              <a:t>); </a:t>
            </a:r>
            <a:r>
              <a:rPr lang="en-US" altLang="ja-JP" sz="1800" dirty="0"/>
              <a:t>/* f1</a:t>
            </a:r>
            <a:r>
              <a:rPr lang="ja-JP" altLang="en-US" sz="1800" dirty="0"/>
              <a:t>をクローズ </a:t>
            </a:r>
            <a:r>
              <a:rPr lang="en-US" altLang="ja-JP" sz="1800" dirty="0"/>
              <a:t>*/</a:t>
            </a:r>
          </a:p>
          <a:p>
            <a:pPr lvl="2">
              <a:buNone/>
            </a:pPr>
            <a:r>
              <a:rPr lang="en-US" altLang="ja-JP" dirty="0" err="1"/>
              <a:t>fclose</a:t>
            </a:r>
            <a:r>
              <a:rPr lang="en-US" altLang="ja-JP" dirty="0"/>
              <a:t>(</a:t>
            </a:r>
            <a:r>
              <a:rPr lang="en-US" altLang="ja-JP" dirty="0">
                <a:solidFill>
                  <a:srgbClr val="00B050"/>
                </a:solidFill>
              </a:rPr>
              <a:t>f2</a:t>
            </a:r>
            <a:r>
              <a:rPr lang="en-US" altLang="ja-JP" dirty="0"/>
              <a:t>); </a:t>
            </a:r>
            <a:r>
              <a:rPr lang="en-US" altLang="ja-JP" sz="1800" dirty="0"/>
              <a:t>/* f2</a:t>
            </a:r>
            <a:r>
              <a:rPr lang="ja-JP" altLang="en-US" sz="1800" dirty="0"/>
              <a:t>をクローズ </a:t>
            </a:r>
            <a:r>
              <a:rPr lang="en-US" altLang="ja-JP" sz="1800" dirty="0"/>
              <a:t>*/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93507" y="456453"/>
            <a:ext cx="3570676" cy="1200329"/>
          </a:xfrm>
          <a:prstGeom prst="rect">
            <a:avLst/>
          </a:prstGeom>
          <a:noFill/>
          <a:ln w="28575" cmpd="sng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[</a:t>
            </a:r>
            <a:r>
              <a:rPr kumimoji="1" lang="ja-JP" altLang="en-US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例題</a:t>
            </a:r>
            <a:r>
              <a:rPr kumimoji="1"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 </a:t>
            </a:r>
            <a:r>
              <a:rPr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EX</a:t>
            </a:r>
            <a:r>
              <a:rPr kumimoji="1"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12-4]</a:t>
            </a:r>
          </a:p>
          <a:p>
            <a:r>
              <a:rPr kumimoji="1"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 </a:t>
            </a:r>
            <a:r>
              <a:rPr lang="ja-JP" altLang="en-US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次</a:t>
            </a:r>
            <a:r>
              <a:rPr kumimoji="1" lang="ja-JP" altLang="en-US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の例を実行せよ．</a:t>
            </a:r>
            <a:r>
              <a:rPr kumimoji="1"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(</a:t>
            </a:r>
            <a:r>
              <a:rPr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EX</a:t>
            </a:r>
            <a:r>
              <a:rPr kumimoji="1"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12-4.c)</a:t>
            </a:r>
            <a:endParaRPr kumimoji="1" lang="ja-JP" altLang="en-US" sz="2400" dirty="0">
              <a:solidFill>
                <a:srgbClr val="008000"/>
              </a:solidFill>
              <a:latin typeface="Osaka"/>
              <a:ea typeface="Osaka"/>
              <a:cs typeface="Osaka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575075" y="456453"/>
            <a:ext cx="4444234" cy="6186309"/>
          </a:xfrm>
          <a:prstGeom prst="rect">
            <a:avLst/>
          </a:prstGeom>
          <a:ln w="28575" cmpd="sng">
            <a:solidFill>
              <a:srgbClr val="660066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if((</a:t>
            </a:r>
            <a:r>
              <a:rPr lang="en-US" altLang="ja-JP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f1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=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fopen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</a:t>
            </a:r>
            <a:r>
              <a:rPr lang="en-US" altLang="ja-JP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"</a:t>
            </a:r>
            <a:r>
              <a:rPr lang="en-US" altLang="ja-JP" dirty="0" err="1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kekka.txt","r</a:t>
            </a:r>
            <a:r>
              <a:rPr lang="en-US" altLang="ja-JP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"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))== NULL){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オープン失敗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exit(1);}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if((</a:t>
            </a:r>
            <a:r>
              <a:rPr lang="en-US" altLang="ja-JP" dirty="0">
                <a:solidFill>
                  <a:srgbClr val="00B050"/>
                </a:solidFill>
                <a:latin typeface="HGPｺﾞｼｯｸE"/>
                <a:ea typeface="HGPｺﾞｼｯｸE"/>
                <a:cs typeface="HGPｺﾞｼｯｸE"/>
              </a:rPr>
              <a:t>f2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=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fopen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</a:t>
            </a:r>
            <a:r>
              <a:rPr lang="en-US" altLang="ja-JP" dirty="0">
                <a:solidFill>
                  <a:srgbClr val="00B050"/>
                </a:solidFill>
                <a:latin typeface="HGPｺﾞｼｯｸE"/>
                <a:ea typeface="HGPｺﾞｼｯｸE"/>
                <a:cs typeface="HGPｺﾞｼｯｸE"/>
              </a:rPr>
              <a:t>"kekka1.txt", "w"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))== NULL){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オープン失敗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exit(1);}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if((</a:t>
            </a:r>
            <a:r>
              <a:rPr lang="en-US" altLang="ja-JP" dirty="0">
                <a:solidFill>
                  <a:srgbClr val="0070C0"/>
                </a:solidFill>
                <a:latin typeface="HGPｺﾞｼｯｸE"/>
                <a:ea typeface="HGPｺﾞｼｯｸE"/>
                <a:cs typeface="HGPｺﾞｼｯｸE"/>
              </a:rPr>
              <a:t>f3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=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fopen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</a:t>
            </a:r>
            <a:r>
              <a:rPr lang="en-US" altLang="ja-JP" dirty="0">
                <a:solidFill>
                  <a:srgbClr val="0070C0"/>
                </a:solidFill>
                <a:latin typeface="HGPｺﾞｼｯｸE"/>
                <a:ea typeface="HGPｺﾞｼｯｸE"/>
                <a:cs typeface="HGPｺﾞｼｯｸE"/>
              </a:rPr>
              <a:t>"kekka2.txt","w"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))==</a:t>
            </a:r>
            <a:r>
              <a:rPr lang="en-US" altLang="ja-JP" dirty="0">
                <a:solidFill>
                  <a:srgbClr val="0070C0"/>
                </a:solidFill>
                <a:latin typeface="HGPｺﾞｼｯｸE"/>
                <a:ea typeface="HGPｺﾞｼｯｸE"/>
                <a:cs typeface="HGPｺﾞｼｯｸE"/>
              </a:rPr>
              <a:t> 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NULL){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オープン失敗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exit(1);}</a:t>
            </a:r>
          </a:p>
          <a:p>
            <a:endParaRPr lang="en-US" altLang="ja-JP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for(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=0;i&lt;=20;i++){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fscanf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</a:t>
            </a:r>
            <a:r>
              <a:rPr lang="en-US" altLang="ja-JP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f1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,"%d %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d",&amp;x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[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],&amp;y[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]);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if(y[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]%2==0){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 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fprintf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</a:t>
            </a:r>
            <a:r>
              <a:rPr lang="en-US" altLang="ja-JP" dirty="0">
                <a:solidFill>
                  <a:srgbClr val="00B050"/>
                </a:solidFill>
                <a:latin typeface="HGPｺﾞｼｯｸE"/>
                <a:ea typeface="HGPｺﾞｼｯｸE"/>
                <a:cs typeface="HGPｺﾞｼｯｸE"/>
              </a:rPr>
              <a:t>f2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,"%d  %d\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n",x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[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] , y[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] 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}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else{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 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fprintf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</a:t>
            </a:r>
            <a:r>
              <a:rPr lang="en-US" altLang="ja-JP" dirty="0">
                <a:solidFill>
                  <a:srgbClr val="0070C0"/>
                </a:solidFill>
                <a:latin typeface="HGPｺﾞｼｯｸE"/>
                <a:ea typeface="HGPｺﾞｼｯｸE"/>
                <a:cs typeface="HGPｺﾞｼｯｸE"/>
              </a:rPr>
              <a:t>f3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,"%d  %d\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n",x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[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] , y[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] 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}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}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fclose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</a:t>
            </a:r>
            <a:r>
              <a:rPr lang="en-US" altLang="ja-JP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f1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);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fclose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</a:t>
            </a:r>
            <a:r>
              <a:rPr lang="en-US" altLang="ja-JP" dirty="0">
                <a:solidFill>
                  <a:srgbClr val="00B050"/>
                </a:solidFill>
                <a:latin typeface="HGPｺﾞｼｯｸE"/>
                <a:ea typeface="HGPｺﾞｼｯｸE"/>
                <a:cs typeface="HGPｺﾞｼｯｸE"/>
              </a:rPr>
              <a:t>f2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);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fclose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</a:t>
            </a:r>
            <a:r>
              <a:rPr lang="en-US" altLang="ja-JP" dirty="0">
                <a:solidFill>
                  <a:srgbClr val="0070C0"/>
                </a:solidFill>
                <a:latin typeface="HGPｺﾞｼｯｸE"/>
                <a:ea typeface="HGPｺﾞｼｯｸE"/>
                <a:cs typeface="HGPｺﾞｼｯｸE"/>
              </a:rPr>
              <a:t>f3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return 0;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}</a:t>
            </a:r>
            <a:endParaRPr lang="ja-JP" altLang="en-US" dirty="0">
              <a:latin typeface="HGPｺﾞｼｯｸE"/>
              <a:ea typeface="HGPｺﾞｼｯｸE"/>
              <a:cs typeface="HGPｺﾞｼｯｸE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97427" y="1929771"/>
            <a:ext cx="41667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0"/>
              <a:buChar char="à"/>
            </a:pPr>
            <a:r>
              <a:rPr kumimoji="1" lang="ja-JP" altLang="en-US" sz="20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このプログラム</a:t>
            </a:r>
            <a:r>
              <a:rPr lang="ja-JP" altLang="en-US" sz="20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を</a:t>
            </a:r>
            <a:r>
              <a:rPr kumimoji="1" lang="ja-JP" altLang="en-US" sz="20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実行すると</a:t>
            </a:r>
            <a:r>
              <a:rPr lang="ja-JP" altLang="en-US" sz="2000" dirty="0">
                <a:solidFill>
                  <a:srgbClr val="0000FF"/>
                </a:solidFill>
                <a:latin typeface="Osaka"/>
                <a:sym typeface="Wingdings"/>
              </a:rPr>
              <a:t>「</a:t>
            </a:r>
            <a:r>
              <a:rPr lang="en-US" altLang="ja-JP" sz="2000" dirty="0">
                <a:solidFill>
                  <a:srgbClr val="FF0000"/>
                </a:solidFill>
              </a:rPr>
              <a:t>kekka.txt</a:t>
            </a:r>
            <a:r>
              <a:rPr kumimoji="1" lang="ja-JP" altLang="en-US" sz="2000" dirty="0">
                <a:solidFill>
                  <a:srgbClr val="0000FF"/>
                </a:solidFill>
                <a:latin typeface="Osaka"/>
                <a:ea typeface="Osaka"/>
                <a:cs typeface="Osaka"/>
              </a:rPr>
              <a:t>」というファイルからデータが</a:t>
            </a:r>
            <a:r>
              <a:rPr lang="ja-JP" altLang="en-US" sz="2000" dirty="0">
                <a:solidFill>
                  <a:srgbClr val="0000FF"/>
                </a:solidFill>
                <a:latin typeface="Osaka"/>
                <a:ea typeface="Osaka"/>
                <a:cs typeface="Osaka"/>
              </a:rPr>
              <a:t>読み込まれ、</a:t>
            </a:r>
            <a:r>
              <a:rPr lang="en-US" altLang="ja-JP" sz="2000" dirty="0">
                <a:solidFill>
                  <a:srgbClr val="0000FF"/>
                </a:solidFill>
                <a:latin typeface="Osaka"/>
                <a:ea typeface="Osaka"/>
                <a:cs typeface="Osaka"/>
              </a:rPr>
              <a:t>y</a:t>
            </a:r>
            <a:r>
              <a:rPr lang="ja-JP" altLang="en-US" sz="2000" dirty="0">
                <a:solidFill>
                  <a:srgbClr val="0000FF"/>
                </a:solidFill>
                <a:latin typeface="Osaka"/>
                <a:ea typeface="Osaka"/>
                <a:cs typeface="Osaka"/>
              </a:rPr>
              <a:t>が偶数なら「</a:t>
            </a:r>
            <a:r>
              <a:rPr lang="en-US" altLang="ja-JP" sz="2000" dirty="0">
                <a:solidFill>
                  <a:srgbClr val="00B050"/>
                </a:solidFill>
                <a:latin typeface="Osaka"/>
                <a:ea typeface="Osaka"/>
                <a:cs typeface="Osaka"/>
              </a:rPr>
              <a:t>kekka1.txt</a:t>
            </a:r>
            <a:r>
              <a:rPr lang="ja-JP" altLang="en-US" sz="2000" dirty="0">
                <a:solidFill>
                  <a:srgbClr val="0000FF"/>
                </a:solidFill>
                <a:latin typeface="Osaka"/>
                <a:ea typeface="Osaka"/>
                <a:cs typeface="Osaka"/>
              </a:rPr>
              <a:t>」に、奇数なら「</a:t>
            </a:r>
            <a:r>
              <a:rPr lang="en-US" altLang="ja-JP" sz="2000" dirty="0">
                <a:solidFill>
                  <a:srgbClr val="0070C0"/>
                </a:solidFill>
                <a:latin typeface="Osaka"/>
                <a:ea typeface="Osaka"/>
                <a:cs typeface="Osaka"/>
              </a:rPr>
              <a:t>kekka2.txt</a:t>
            </a:r>
            <a:r>
              <a:rPr lang="ja-JP" altLang="en-US" sz="2000" dirty="0">
                <a:solidFill>
                  <a:srgbClr val="0000FF"/>
                </a:solidFill>
                <a:latin typeface="Osaka"/>
                <a:ea typeface="Osaka"/>
                <a:cs typeface="Osaka"/>
              </a:rPr>
              <a:t>」に書き込まれる</a:t>
            </a:r>
            <a:endParaRPr kumimoji="1" lang="ja-JP" altLang="en-US" sz="2000" dirty="0">
              <a:solidFill>
                <a:srgbClr val="0000FF"/>
              </a:solidFill>
              <a:latin typeface="Osaka"/>
              <a:ea typeface="Osaka"/>
              <a:cs typeface="Osaka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97429" y="4176540"/>
            <a:ext cx="4166754" cy="2031325"/>
          </a:xfrm>
          <a:prstGeom prst="rect">
            <a:avLst/>
          </a:prstGeom>
          <a:ln w="28575" cmpd="sng">
            <a:solidFill>
              <a:srgbClr val="660066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/*--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複数ファイルの読み書き 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ex13-3.c-*/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#include &lt;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stdio.h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&gt;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#include &lt;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stdlib.h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&gt;</a:t>
            </a:r>
          </a:p>
          <a:p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int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main(void)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{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FILE *</a:t>
            </a:r>
            <a:r>
              <a:rPr lang="en-US" altLang="ja-JP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f1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, *</a:t>
            </a:r>
            <a:r>
              <a:rPr lang="en-US" altLang="ja-JP" dirty="0">
                <a:solidFill>
                  <a:srgbClr val="00B050"/>
                </a:solidFill>
                <a:latin typeface="HGPｺﾞｼｯｸE"/>
                <a:ea typeface="HGPｺﾞｼｯｸE"/>
                <a:cs typeface="HGPｺﾞｼｯｸE"/>
              </a:rPr>
              <a:t>f2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, *</a:t>
            </a:r>
            <a:r>
              <a:rPr lang="en-US" altLang="ja-JP" dirty="0">
                <a:solidFill>
                  <a:srgbClr val="0070C0"/>
                </a:solidFill>
                <a:latin typeface="HGPｺﾞｼｯｸE"/>
                <a:ea typeface="HGPｺﾞｼｯｸE"/>
                <a:cs typeface="HGPｺﾞｼｯｸE"/>
              </a:rPr>
              <a:t>f3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int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i,x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[100],y[100];</a:t>
            </a:r>
          </a:p>
        </p:txBody>
      </p:sp>
    </p:spTree>
    <p:extLst>
      <p:ext uri="{BB962C8B-B14F-4D97-AF65-F5344CB8AC3E}">
        <p14:creationId xmlns:p14="http://schemas.microsoft.com/office/powerpoint/2010/main" val="3036715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06913" y="456453"/>
            <a:ext cx="7979888" cy="2677656"/>
          </a:xfrm>
          <a:prstGeom prst="rect">
            <a:avLst/>
          </a:prstGeom>
          <a:noFill/>
          <a:ln w="28575" cmpd="sng">
            <a:solidFill>
              <a:srgbClr val="D200D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[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課題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 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EX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12-5] 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課題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EX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12-3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で作成した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「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data1.txt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」から実数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x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を読み込み、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x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に対する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sin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関数の値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sin(x)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を計算せよ。計算結果をファイル名「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data2.txt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」のファイルに出力せよ。ファイルには、「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x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の値 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sin(x)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の値」の順にスペースを挟んで出力せよ。結果のファイルをエクセルで読み込み、グラフとして表示せよ</a:t>
            </a:r>
            <a:endParaRPr lang="en-US" altLang="ja-JP" sz="2400" dirty="0">
              <a:solidFill>
                <a:srgbClr val="000090"/>
              </a:solidFill>
              <a:latin typeface="Osaka"/>
              <a:ea typeface="Osaka"/>
              <a:cs typeface="Osaka"/>
            </a:endParaRPr>
          </a:p>
          <a:p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→「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EX12-5.c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」</a:t>
            </a:r>
            <a:endParaRPr lang="en-US" altLang="ja-JP" sz="2400" dirty="0">
              <a:solidFill>
                <a:srgbClr val="000090"/>
              </a:solidFill>
              <a:latin typeface="Osaka"/>
              <a:ea typeface="Osaka"/>
              <a:cs typeface="Osaka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56382" y="3345873"/>
            <a:ext cx="80304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rgbClr val="008000"/>
                </a:solidFill>
              </a:rPr>
              <a:t>(</a:t>
            </a:r>
            <a:r>
              <a:rPr lang="ja-JP" altLang="en-US" sz="2400" dirty="0">
                <a:solidFill>
                  <a:srgbClr val="008000"/>
                </a:solidFill>
              </a:rPr>
              <a:t>ヒント</a:t>
            </a:r>
            <a:r>
              <a:rPr lang="en-US" altLang="ja-JP" sz="2400" dirty="0">
                <a:solidFill>
                  <a:srgbClr val="008000"/>
                </a:solidFill>
              </a:rPr>
              <a:t>) </a:t>
            </a:r>
            <a:r>
              <a:rPr lang="ja-JP" altLang="en-US" sz="2400" dirty="0">
                <a:solidFill>
                  <a:srgbClr val="008000"/>
                </a:solidFill>
              </a:rPr>
              <a:t>ファイルポインタを２個用意し、読み込みモード、書き込みモードでそれぞれオープンする</a:t>
            </a:r>
            <a:endParaRPr lang="en-US" altLang="ja-JP" sz="2400" dirty="0">
              <a:solidFill>
                <a:srgbClr val="008000"/>
              </a:solidFill>
            </a:endParaRPr>
          </a:p>
          <a:p>
            <a:r>
              <a:rPr lang="ja-JP" altLang="en-US" sz="2400" dirty="0">
                <a:solidFill>
                  <a:srgbClr val="008000"/>
                </a:solidFill>
              </a:rPr>
              <a:t>「</a:t>
            </a:r>
            <a:r>
              <a:rPr lang="en-US" altLang="ja-JP" sz="2400" dirty="0">
                <a:solidFill>
                  <a:srgbClr val="008000"/>
                </a:solidFill>
              </a:rPr>
              <a:t>data1.txt</a:t>
            </a:r>
            <a:r>
              <a:rPr lang="ja-JP" altLang="en-US" sz="2400" dirty="0">
                <a:solidFill>
                  <a:srgbClr val="008000"/>
                </a:solidFill>
              </a:rPr>
              <a:t>」のデータ数は</a:t>
            </a:r>
            <a:r>
              <a:rPr lang="en-US" altLang="ja-JP" sz="2400" dirty="0">
                <a:solidFill>
                  <a:srgbClr val="008000"/>
                </a:solidFill>
              </a:rPr>
              <a:t>629</a:t>
            </a:r>
            <a:r>
              <a:rPr lang="ja-JP" altLang="en-US" sz="2400" dirty="0">
                <a:solidFill>
                  <a:srgbClr val="008000"/>
                </a:solidFill>
              </a:rPr>
              <a:t>個あるので、「</a:t>
            </a:r>
            <a:r>
              <a:rPr lang="en-US" altLang="ja-JP" sz="2400" dirty="0">
                <a:solidFill>
                  <a:srgbClr val="008000"/>
                </a:solidFill>
              </a:rPr>
              <a:t>for</a:t>
            </a:r>
            <a:r>
              <a:rPr lang="ja-JP" altLang="en-US" sz="2400" dirty="0">
                <a:solidFill>
                  <a:srgbClr val="008000"/>
                </a:solidFill>
              </a:rPr>
              <a:t>文」や「</a:t>
            </a:r>
            <a:r>
              <a:rPr lang="en-US" altLang="ja-JP" sz="2400" dirty="0">
                <a:solidFill>
                  <a:srgbClr val="008000"/>
                </a:solidFill>
              </a:rPr>
              <a:t>while</a:t>
            </a:r>
            <a:r>
              <a:rPr lang="ja-JP" altLang="en-US" sz="2400" dirty="0">
                <a:solidFill>
                  <a:srgbClr val="008000"/>
                </a:solidFill>
              </a:rPr>
              <a:t>文」で</a:t>
            </a:r>
            <a:r>
              <a:rPr lang="en-US" altLang="ja-JP" sz="2400" dirty="0">
                <a:solidFill>
                  <a:srgbClr val="008000"/>
                </a:solidFill>
              </a:rPr>
              <a:t>629</a:t>
            </a:r>
            <a:r>
              <a:rPr lang="ja-JP" altLang="en-US" sz="2400" dirty="0">
                <a:solidFill>
                  <a:srgbClr val="008000"/>
                </a:solidFill>
              </a:rPr>
              <a:t>回繰り返す</a:t>
            </a:r>
            <a:r>
              <a:rPr lang="en-US" altLang="ja-JP" sz="2400" dirty="0">
                <a:solidFill>
                  <a:srgbClr val="008000"/>
                </a:solidFill>
              </a:rPr>
              <a:t>*</a:t>
            </a:r>
          </a:p>
          <a:p>
            <a:r>
              <a:rPr lang="ja-JP" altLang="en-US" sz="2400" dirty="0">
                <a:solidFill>
                  <a:srgbClr val="008000"/>
                </a:solidFill>
              </a:rPr>
              <a:t>最後に、ファイルをクローズするのを忘れないこと</a:t>
            </a:r>
            <a:endParaRPr lang="en-US" altLang="ja-JP" sz="2400" dirty="0">
              <a:solidFill>
                <a:srgbClr val="008000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30136" y="5433020"/>
            <a:ext cx="63488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＊上級者向け</a:t>
            </a:r>
            <a:r>
              <a:rPr kumimoji="1" lang="en-US" altLang="ja-JP" dirty="0"/>
              <a:t>: </a:t>
            </a:r>
            <a:r>
              <a:rPr kumimoji="1" lang="ja-JP" altLang="en-US" dirty="0"/>
              <a:t>データ数が未定の場合、ループ回数を固定することができない。この場合「</a:t>
            </a:r>
            <a:r>
              <a:rPr kumimoji="1" lang="en-US" altLang="ja-JP" dirty="0"/>
              <a:t>C  EOF</a:t>
            </a:r>
            <a:r>
              <a:rPr kumimoji="1" lang="ja-JP" altLang="en-US" dirty="0"/>
              <a:t>」のキーワードで</a:t>
            </a:r>
            <a:r>
              <a:rPr kumimoji="1" lang="en-US" altLang="ja-JP" dirty="0"/>
              <a:t>WEB</a:t>
            </a:r>
            <a:r>
              <a:rPr kumimoji="1" lang="ja-JP" altLang="en-US" dirty="0"/>
              <a:t>検索してみよ。</a:t>
            </a:r>
          </a:p>
        </p:txBody>
      </p:sp>
    </p:spTree>
    <p:extLst>
      <p:ext uri="{BB962C8B-B14F-4D97-AF65-F5344CB8AC3E}">
        <p14:creationId xmlns:p14="http://schemas.microsoft.com/office/powerpoint/2010/main" val="880096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41322" y="456453"/>
            <a:ext cx="8666555" cy="3231654"/>
          </a:xfrm>
          <a:prstGeom prst="rect">
            <a:avLst/>
          </a:prstGeom>
          <a:noFill/>
          <a:ln w="28575" cmpd="sng">
            <a:solidFill>
              <a:srgbClr val="D200D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[</a:t>
            </a:r>
            <a:r>
              <a:rPr kumimoji="1"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課題</a:t>
            </a:r>
            <a:r>
              <a:rPr kumimoji="1"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 </a:t>
            </a:r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EX</a:t>
            </a:r>
            <a:r>
              <a:rPr kumimoji="1"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12-6] WEB</a:t>
            </a:r>
            <a:r>
              <a:rPr kumimoji="1"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から</a:t>
            </a:r>
            <a:r>
              <a:rPr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ファイル</a:t>
            </a:r>
            <a:r>
              <a:rPr kumimoji="1"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data10.txt</a:t>
            </a:r>
            <a:r>
              <a:rPr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をダウンロード</a:t>
            </a:r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(</a:t>
            </a:r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  <a:hlinkClick r:id="rId2"/>
              </a:rPr>
              <a:t>http://web.tuat.ac.jp/~muroo/computer-ex/data10.txt</a:t>
            </a:r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)</a:t>
            </a:r>
            <a:r>
              <a:rPr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し、</a:t>
            </a:r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data10.txt</a:t>
            </a:r>
            <a:r>
              <a:rPr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から</a:t>
            </a:r>
            <a:r>
              <a:rPr kumimoji="1"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N</a:t>
            </a:r>
            <a:r>
              <a:rPr kumimoji="1"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個のデータを読み込み，それらの平均値と標準偏差を計算せよ．</a:t>
            </a:r>
            <a:r>
              <a:rPr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その際，取り込むデータの数</a:t>
            </a:r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N</a:t>
            </a:r>
            <a:r>
              <a:rPr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が</a:t>
            </a:r>
            <a:endParaRPr lang="en-US" altLang="ja-JP" sz="2000" dirty="0">
              <a:solidFill>
                <a:srgbClr val="000090"/>
              </a:solidFill>
              <a:latin typeface="Osaka"/>
              <a:ea typeface="Osaka"/>
              <a:cs typeface="Osaka"/>
            </a:endParaRPr>
          </a:p>
          <a:p>
            <a:pPr marL="457200" indent="-457200">
              <a:buAutoNum type="arabicParenBoth"/>
            </a:pPr>
            <a:r>
              <a:rPr kumimoji="1"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N=10, (2) N=100, (3) N=200, (4) N=400</a:t>
            </a:r>
          </a:p>
          <a:p>
            <a:r>
              <a:rPr lang="en-US" altLang="ja-JP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(5) N=800, (6) N=1200 (7)N=2400</a:t>
            </a:r>
            <a:endParaRPr kumimoji="1" lang="en-US" altLang="ja-JP" sz="2000" dirty="0">
              <a:solidFill>
                <a:srgbClr val="000090"/>
              </a:solidFill>
              <a:latin typeface="Osaka"/>
              <a:ea typeface="Osaka"/>
              <a:cs typeface="Osaka"/>
            </a:endParaRPr>
          </a:p>
          <a:p>
            <a:r>
              <a:rPr lang="ja-JP" altLang="en-US" sz="20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のそれぞれについて計算し，比較せよ．</a:t>
            </a:r>
            <a:r>
              <a:rPr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また，</a:t>
            </a:r>
            <a:r>
              <a:rPr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N=2400</a:t>
            </a:r>
            <a:r>
              <a:rPr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の場合について，</a:t>
            </a:r>
            <a:r>
              <a:rPr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data10.txt</a:t>
            </a:r>
            <a:r>
              <a:rPr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を</a:t>
            </a:r>
            <a:r>
              <a:rPr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Excel</a:t>
            </a:r>
            <a:r>
              <a:rPr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で読み込み平均</a:t>
            </a:r>
            <a:r>
              <a:rPr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[</a:t>
            </a:r>
            <a:r>
              <a:rPr lang="ja-JP" altLang="en-US" sz="2000" dirty="0">
                <a:solidFill>
                  <a:srgbClr val="0000FF"/>
                </a:solidFill>
                <a:latin typeface="Lucida Grande"/>
                <a:ea typeface="Lucida Grande"/>
                <a:cs typeface="Lucida Grande"/>
              </a:rPr>
              <a:t>=AVERAGE(A1:A</a:t>
            </a:r>
            <a:r>
              <a:rPr lang="en-US" altLang="ja-JP" sz="2000" dirty="0">
                <a:solidFill>
                  <a:srgbClr val="0000FF"/>
                </a:solidFill>
                <a:latin typeface="Lucida Grande"/>
                <a:ea typeface="Lucida Grande"/>
                <a:cs typeface="Lucida Grande"/>
              </a:rPr>
              <a:t>…</a:t>
            </a:r>
            <a:r>
              <a:rPr lang="ja-JP" altLang="en-US" sz="2000" dirty="0">
                <a:solidFill>
                  <a:srgbClr val="0000FF"/>
                </a:solidFill>
                <a:latin typeface="Lucida Grande"/>
                <a:ea typeface="Lucida Grande"/>
                <a:cs typeface="Lucida Grande"/>
              </a:rPr>
              <a:t>)</a:t>
            </a:r>
            <a:r>
              <a:rPr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]</a:t>
            </a:r>
            <a:r>
              <a:rPr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と標準偏差</a:t>
            </a:r>
            <a:r>
              <a:rPr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[</a:t>
            </a:r>
            <a:r>
              <a:rPr lang="ja-JP" altLang="en-US" sz="2000" dirty="0">
                <a:solidFill>
                  <a:srgbClr val="0000FF"/>
                </a:solidFill>
                <a:latin typeface="Lucida Grande"/>
                <a:ea typeface="Lucida Grande"/>
                <a:cs typeface="Lucida Grande"/>
              </a:rPr>
              <a:t>=STDEV(A1:A</a:t>
            </a:r>
            <a:r>
              <a:rPr lang="en-US" altLang="ja-JP" sz="2000" dirty="0">
                <a:solidFill>
                  <a:srgbClr val="0000FF"/>
                </a:solidFill>
                <a:latin typeface="Lucida Grande"/>
                <a:ea typeface="Lucida Grande"/>
                <a:cs typeface="Lucida Grande"/>
              </a:rPr>
              <a:t>…</a:t>
            </a:r>
            <a:r>
              <a:rPr lang="ja-JP" altLang="en-US" sz="2000" dirty="0">
                <a:solidFill>
                  <a:srgbClr val="0000FF"/>
                </a:solidFill>
                <a:latin typeface="Lucida Grande"/>
                <a:ea typeface="Lucida Grande"/>
                <a:cs typeface="Lucida Grande"/>
              </a:rPr>
              <a:t>)</a:t>
            </a:r>
            <a:r>
              <a:rPr lang="en-US" altLang="ja-JP" sz="2000" dirty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]</a:t>
            </a:r>
          </a:p>
          <a:p>
            <a:r>
              <a:rPr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を計算し比較せよ</a:t>
            </a:r>
            <a:r>
              <a:rPr lang="ja-JP" altLang="en-US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．→</a:t>
            </a:r>
            <a:r>
              <a:rPr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EX12-6.c</a:t>
            </a:r>
            <a:endParaRPr kumimoji="1" lang="ja-JP" altLang="en-US" sz="2400" dirty="0">
              <a:solidFill>
                <a:srgbClr val="008000"/>
              </a:solidFill>
              <a:latin typeface="Osaka"/>
              <a:ea typeface="Osaka"/>
              <a:cs typeface="Osaka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25838" y="3892478"/>
            <a:ext cx="652248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(</a:t>
            </a:r>
            <a:r>
              <a:rPr lang="ja-JP" altLang="en-US" sz="2400" dirty="0"/>
              <a:t>注</a:t>
            </a:r>
            <a:r>
              <a:rPr lang="en-US" altLang="ja-JP" sz="2400" dirty="0"/>
              <a:t>) n</a:t>
            </a:r>
            <a:r>
              <a:rPr lang="ja-JP" altLang="en-US" sz="2400" dirty="0"/>
              <a:t>個のデータの平均値，標準偏差はそれぞれ</a:t>
            </a:r>
            <a:endParaRPr lang="en-US" altLang="ja-JP" sz="2400" dirty="0"/>
          </a:p>
          <a:p>
            <a:r>
              <a:rPr lang="ja-JP" altLang="en-US" sz="2400" dirty="0"/>
              <a:t>　</a:t>
            </a:r>
            <a:endParaRPr lang="en-US" altLang="ja-JP" sz="2400" dirty="0"/>
          </a:p>
          <a:p>
            <a:endParaRPr kumimoji="1" lang="en-US" altLang="ja-JP" sz="2400" dirty="0"/>
          </a:p>
          <a:p>
            <a:endParaRPr lang="en-US" altLang="ja-JP" sz="2400" dirty="0"/>
          </a:p>
          <a:p>
            <a:endParaRPr kumimoji="1" lang="en-US" altLang="ja-JP" sz="2400" dirty="0"/>
          </a:p>
          <a:p>
            <a:endParaRPr kumimoji="1" lang="en-US" altLang="ja-JP" sz="2400" dirty="0"/>
          </a:p>
          <a:p>
            <a:r>
              <a:rPr kumimoji="1" lang="ja-JP" altLang="en-US" sz="2400" dirty="0"/>
              <a:t>と定義される．</a:t>
            </a:r>
          </a:p>
        </p:txBody>
      </p:sp>
      <p:pic>
        <p:nvPicPr>
          <p:cNvPr id="11" name="図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414" y="4501034"/>
            <a:ext cx="1663986" cy="13096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図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977" y="4498431"/>
            <a:ext cx="4510558" cy="14634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67529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56383" y="456453"/>
            <a:ext cx="7878018" cy="2677656"/>
          </a:xfrm>
          <a:prstGeom prst="rect">
            <a:avLst/>
          </a:prstGeom>
          <a:noFill/>
          <a:ln w="28575" cmpd="sng">
            <a:solidFill>
              <a:srgbClr val="D200D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[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発展課題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 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EX</a:t>
            </a: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12-7] data10.txt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を読み込み，それらのデータのヒストグラムを計算せよ．</a:t>
            </a:r>
            <a:endParaRPr kumimoji="1" lang="en-US" altLang="ja-JP" sz="2400" dirty="0">
              <a:solidFill>
                <a:srgbClr val="000090"/>
              </a:solidFill>
              <a:latin typeface="Osaka"/>
              <a:ea typeface="Osaka"/>
              <a:cs typeface="Osaka"/>
            </a:endParaRPr>
          </a:p>
          <a:p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その際，取り込むデータの数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N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が</a:t>
            </a:r>
            <a:endParaRPr lang="en-US" altLang="ja-JP" sz="2400" dirty="0">
              <a:solidFill>
                <a:srgbClr val="000090"/>
              </a:solidFill>
              <a:latin typeface="Osaka"/>
              <a:ea typeface="Osaka"/>
              <a:cs typeface="Osaka"/>
            </a:endParaRPr>
          </a:p>
          <a:p>
            <a:pPr marL="457200" indent="-457200">
              <a:buAutoNum type="arabicParenBoth"/>
            </a:pPr>
            <a:r>
              <a:rPr kumimoji="1"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N=10, (2) N=50, (3) N=200, (4) N=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2400</a:t>
            </a:r>
            <a:endParaRPr kumimoji="1" lang="en-US" altLang="ja-JP" sz="2400" dirty="0">
              <a:solidFill>
                <a:srgbClr val="000090"/>
              </a:solidFill>
              <a:latin typeface="Osaka"/>
              <a:ea typeface="Osaka"/>
              <a:cs typeface="Osaka"/>
            </a:endParaRPr>
          </a:p>
          <a:p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のそれぞれについて計算し，比較せよ．</a:t>
            </a:r>
            <a:endParaRPr lang="en-US" altLang="ja-JP" sz="2400" dirty="0">
              <a:solidFill>
                <a:srgbClr val="000090"/>
              </a:solidFill>
              <a:latin typeface="Osaka"/>
              <a:ea typeface="Osaka"/>
              <a:cs typeface="Osaka"/>
            </a:endParaRPr>
          </a:p>
          <a:p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計算した結果について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、</a:t>
            </a:r>
            <a:r>
              <a:rPr kumimoji="1"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エクセルでヒストグラムを作成せよ．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→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EX12-7.c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　　　　　　（工学基礎実験参照）</a:t>
            </a:r>
            <a:endParaRPr kumimoji="1" lang="ja-JP" altLang="en-US" sz="2400" dirty="0">
              <a:solidFill>
                <a:srgbClr val="000090"/>
              </a:solidFill>
              <a:latin typeface="Osaka"/>
              <a:ea typeface="Osaka"/>
              <a:cs typeface="Osaka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56383" y="3667991"/>
            <a:ext cx="80304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rgbClr val="008000"/>
                </a:solidFill>
              </a:rPr>
              <a:t>(</a:t>
            </a:r>
            <a:r>
              <a:rPr lang="ja-JP" altLang="en-US" sz="2400" dirty="0">
                <a:solidFill>
                  <a:srgbClr val="008000"/>
                </a:solidFill>
              </a:rPr>
              <a:t>ヒント</a:t>
            </a:r>
            <a:r>
              <a:rPr lang="en-US" altLang="ja-JP" sz="2400" dirty="0">
                <a:solidFill>
                  <a:srgbClr val="008000"/>
                </a:solidFill>
              </a:rPr>
              <a:t>) </a:t>
            </a:r>
            <a:r>
              <a:rPr lang="ja-JP" altLang="en-US" sz="2400" dirty="0">
                <a:solidFill>
                  <a:srgbClr val="008000"/>
                </a:solidFill>
              </a:rPr>
              <a:t>このデータ</a:t>
            </a:r>
            <a:r>
              <a:rPr lang="en-US" altLang="ja-JP" sz="2400" dirty="0">
                <a:solidFill>
                  <a:srgbClr val="008000"/>
                </a:solidFill>
              </a:rPr>
              <a:t>x</a:t>
            </a:r>
            <a:r>
              <a:rPr lang="ja-JP" altLang="en-US" sz="2400" dirty="0">
                <a:solidFill>
                  <a:srgbClr val="008000"/>
                </a:solidFill>
              </a:rPr>
              <a:t>は</a:t>
            </a:r>
            <a:r>
              <a:rPr lang="en-US" altLang="ja-JP" sz="2400" dirty="0">
                <a:solidFill>
                  <a:srgbClr val="008000"/>
                </a:solidFill>
              </a:rPr>
              <a:t>0</a:t>
            </a:r>
            <a:r>
              <a:rPr lang="ja-JP" altLang="en-US" sz="2400" dirty="0">
                <a:solidFill>
                  <a:srgbClr val="008000"/>
                </a:solidFill>
              </a:rPr>
              <a:t>から</a:t>
            </a:r>
            <a:r>
              <a:rPr lang="en-US" altLang="ja-JP" sz="2400" dirty="0">
                <a:solidFill>
                  <a:srgbClr val="008000"/>
                </a:solidFill>
              </a:rPr>
              <a:t>19</a:t>
            </a:r>
            <a:r>
              <a:rPr lang="ja-JP" altLang="en-US" sz="2400" dirty="0">
                <a:solidFill>
                  <a:srgbClr val="008000"/>
                </a:solidFill>
              </a:rPr>
              <a:t>の間の整数で</a:t>
            </a:r>
            <a:r>
              <a:rPr lang="en-US" altLang="ja-JP" sz="2400" dirty="0">
                <a:solidFill>
                  <a:srgbClr val="008000"/>
                </a:solidFill>
              </a:rPr>
              <a:t>2400</a:t>
            </a:r>
            <a:r>
              <a:rPr lang="ja-JP" altLang="en-US" sz="2400" dirty="0">
                <a:solidFill>
                  <a:srgbClr val="008000"/>
                </a:solidFill>
              </a:rPr>
              <a:t>個ある。</a:t>
            </a:r>
            <a:endParaRPr lang="en-US" altLang="ja-JP" sz="2400" dirty="0">
              <a:solidFill>
                <a:srgbClr val="008000"/>
              </a:solidFill>
            </a:endParaRPr>
          </a:p>
          <a:p>
            <a:r>
              <a:rPr lang="en-US" altLang="ja-JP" sz="2400" dirty="0">
                <a:solidFill>
                  <a:srgbClr val="008000"/>
                </a:solidFill>
              </a:rPr>
              <a:t>	</a:t>
            </a:r>
            <a:r>
              <a:rPr lang="ja-JP" altLang="en-US" sz="2400" dirty="0">
                <a:solidFill>
                  <a:srgbClr val="008000"/>
                </a:solidFill>
                <a:sym typeface="Wingdings"/>
              </a:rPr>
              <a:t></a:t>
            </a:r>
            <a:r>
              <a:rPr lang="en-US" altLang="ja-JP" sz="2400" dirty="0">
                <a:solidFill>
                  <a:srgbClr val="008000"/>
                </a:solidFill>
                <a:sym typeface="Wingdings"/>
              </a:rPr>
              <a:t>  </a:t>
            </a:r>
            <a:r>
              <a:rPr lang="ja-JP" altLang="en-US" sz="2400" dirty="0">
                <a:solidFill>
                  <a:srgbClr val="008000"/>
                </a:solidFill>
              </a:rPr>
              <a:t>そこで，ヒストグラムを作るにあたり，</a:t>
            </a:r>
            <a:r>
              <a:rPr lang="en-US" altLang="ja-JP" sz="2400" dirty="0">
                <a:solidFill>
                  <a:srgbClr val="008000"/>
                </a:solidFill>
              </a:rPr>
              <a:t>h[20]</a:t>
            </a:r>
            <a:r>
              <a:rPr lang="ja-JP" altLang="en-US" sz="2400" dirty="0" err="1">
                <a:solidFill>
                  <a:srgbClr val="008000"/>
                </a:solidFill>
              </a:rPr>
              <a:t>のような</a:t>
            </a:r>
            <a:r>
              <a:rPr lang="ja-JP" altLang="en-US" sz="2400" dirty="0">
                <a:solidFill>
                  <a:srgbClr val="008000"/>
                </a:solidFill>
              </a:rPr>
              <a:t>整数の配列データを用意し，読み込んだデータが</a:t>
            </a:r>
            <a:r>
              <a:rPr lang="en-US" altLang="ja-JP" sz="2400" dirty="0">
                <a:solidFill>
                  <a:srgbClr val="008000"/>
                </a:solidFill>
              </a:rPr>
              <a:t>x</a:t>
            </a:r>
            <a:r>
              <a:rPr lang="ja-JP" altLang="en-US" sz="2400" dirty="0">
                <a:solidFill>
                  <a:srgbClr val="008000"/>
                </a:solidFill>
              </a:rPr>
              <a:t>のとき</a:t>
            </a:r>
            <a:r>
              <a:rPr lang="en-US" altLang="ja-JP" sz="2400" dirty="0">
                <a:solidFill>
                  <a:srgbClr val="008000"/>
                </a:solidFill>
              </a:rPr>
              <a:t>			h[x]=h[x]+1; (h[x]++;</a:t>
            </a:r>
            <a:r>
              <a:rPr lang="ja-JP" altLang="en-US" sz="2400" dirty="0">
                <a:solidFill>
                  <a:srgbClr val="008000"/>
                </a:solidFill>
              </a:rPr>
              <a:t>でもよい）</a:t>
            </a:r>
            <a:endParaRPr lang="en-US" altLang="ja-JP" sz="2400" dirty="0">
              <a:solidFill>
                <a:srgbClr val="008000"/>
              </a:solidFill>
            </a:endParaRPr>
          </a:p>
          <a:p>
            <a:r>
              <a:rPr lang="ja-JP" altLang="en-US" sz="2400" dirty="0" err="1">
                <a:solidFill>
                  <a:srgbClr val="008000"/>
                </a:solidFill>
              </a:rPr>
              <a:t>のように</a:t>
            </a:r>
            <a:r>
              <a:rPr lang="ja-JP" altLang="en-US" sz="2400" dirty="0">
                <a:solidFill>
                  <a:srgbClr val="008000"/>
                </a:solidFill>
              </a:rPr>
              <a:t>加算すれば，最終的に</a:t>
            </a:r>
            <a:r>
              <a:rPr lang="en-US" altLang="ja-JP" sz="2400" dirty="0">
                <a:solidFill>
                  <a:srgbClr val="008000"/>
                </a:solidFill>
              </a:rPr>
              <a:t>h[0], h[1], … </a:t>
            </a:r>
            <a:r>
              <a:rPr lang="ja-JP" altLang="en-US" sz="2400" dirty="0">
                <a:solidFill>
                  <a:srgbClr val="008000"/>
                </a:solidFill>
              </a:rPr>
              <a:t>に</a:t>
            </a:r>
            <a:r>
              <a:rPr lang="en-US" altLang="ja-JP" sz="2400" dirty="0" err="1">
                <a:solidFill>
                  <a:srgbClr val="008000"/>
                </a:solidFill>
              </a:rPr>
              <a:t>x</a:t>
            </a:r>
            <a:r>
              <a:rPr lang="en-US" altLang="ja-JP" sz="2400" baseline="-25000" dirty="0" err="1">
                <a:solidFill>
                  <a:srgbClr val="008000"/>
                </a:solidFill>
              </a:rPr>
              <a:t>new</a:t>
            </a:r>
            <a:r>
              <a:rPr lang="en-US" altLang="ja-JP" sz="2400" dirty="0">
                <a:solidFill>
                  <a:srgbClr val="008000"/>
                </a:solidFill>
              </a:rPr>
              <a:t> </a:t>
            </a:r>
            <a:r>
              <a:rPr lang="ja-JP" altLang="en-US" sz="2400" dirty="0">
                <a:solidFill>
                  <a:srgbClr val="008000"/>
                </a:solidFill>
              </a:rPr>
              <a:t>の出現頻度が格納される．（</a:t>
            </a:r>
            <a:r>
              <a:rPr lang="en-US" altLang="ja-JP" sz="2400" dirty="0">
                <a:solidFill>
                  <a:srgbClr val="008000"/>
                </a:solidFill>
              </a:rPr>
              <a:t>h[20]</a:t>
            </a:r>
            <a:r>
              <a:rPr lang="ja-JP" altLang="en-US" sz="2400" dirty="0">
                <a:solidFill>
                  <a:srgbClr val="008000"/>
                </a:solidFill>
              </a:rPr>
              <a:t>の初期化を忘れないこと）</a:t>
            </a:r>
            <a:endParaRPr lang="en-US" altLang="ja-JP" sz="24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0969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84906" y="353291"/>
            <a:ext cx="3311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solidFill>
                  <a:srgbClr val="000090"/>
                </a:solidFill>
              </a:rPr>
              <a:t>☞</a:t>
            </a:r>
            <a:r>
              <a:rPr kumimoji="1" lang="ja-JP" altLang="en-US" sz="2800" dirty="0">
                <a:solidFill>
                  <a:srgbClr val="000090"/>
                </a:solidFill>
              </a:rPr>
              <a:t>　ヒストグラム</a:t>
            </a:r>
            <a:r>
              <a:rPr lang="ja-JP" altLang="en-US" sz="2800" dirty="0">
                <a:solidFill>
                  <a:srgbClr val="000090"/>
                </a:solidFill>
              </a:rPr>
              <a:t>の例</a:t>
            </a:r>
            <a:endParaRPr kumimoji="1" lang="ja-JP" altLang="en-US" sz="2800" dirty="0">
              <a:solidFill>
                <a:srgbClr val="000090"/>
              </a:solidFill>
            </a:endParaRPr>
          </a:p>
        </p:txBody>
      </p:sp>
      <p:graphicFrame>
        <p:nvGraphicFramePr>
          <p:cNvPr id="7" name="グラフ 6"/>
          <p:cNvGraphicFramePr/>
          <p:nvPr/>
        </p:nvGraphicFramePr>
        <p:xfrm>
          <a:off x="252840" y="876511"/>
          <a:ext cx="4433462" cy="2781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グラフ 7"/>
          <p:cNvGraphicFramePr/>
          <p:nvPr/>
        </p:nvGraphicFramePr>
        <p:xfrm>
          <a:off x="4686301" y="876511"/>
          <a:ext cx="4152899" cy="2905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グラフ 8"/>
          <p:cNvGraphicFramePr/>
          <p:nvPr/>
        </p:nvGraphicFramePr>
        <p:xfrm>
          <a:off x="252840" y="3657600"/>
          <a:ext cx="4433461" cy="2787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グラフ 9"/>
          <p:cNvGraphicFramePr/>
          <p:nvPr/>
        </p:nvGraphicFramePr>
        <p:xfrm>
          <a:off x="4558145" y="3657600"/>
          <a:ext cx="428105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8952683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06911" y="456453"/>
            <a:ext cx="7862323" cy="3785652"/>
          </a:xfrm>
          <a:prstGeom prst="rect">
            <a:avLst/>
          </a:prstGeom>
          <a:noFill/>
          <a:ln w="28575" cmpd="sng">
            <a:solidFill>
              <a:srgbClr val="D200D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rgbClr val="660066"/>
                </a:solidFill>
                <a:latin typeface="Osaka"/>
                <a:ea typeface="Osaka"/>
                <a:cs typeface="Osaka"/>
              </a:rPr>
              <a:t>[</a:t>
            </a:r>
            <a:r>
              <a:rPr kumimoji="1" lang="ja-JP" altLang="en-US" sz="2400" dirty="0">
                <a:solidFill>
                  <a:srgbClr val="660066"/>
                </a:solidFill>
                <a:latin typeface="Osaka"/>
                <a:ea typeface="Osaka"/>
                <a:cs typeface="Osaka"/>
              </a:rPr>
              <a:t>発展課題</a:t>
            </a:r>
            <a:r>
              <a:rPr kumimoji="1" lang="en-US" altLang="ja-JP" sz="2400" dirty="0">
                <a:solidFill>
                  <a:srgbClr val="660066"/>
                </a:solidFill>
                <a:latin typeface="Osaka"/>
                <a:ea typeface="Osaka"/>
                <a:cs typeface="Osaka"/>
              </a:rPr>
              <a:t> </a:t>
            </a:r>
            <a:r>
              <a:rPr lang="en-US" altLang="ja-JP" sz="2400" dirty="0">
                <a:solidFill>
                  <a:srgbClr val="660066"/>
                </a:solidFill>
                <a:latin typeface="Osaka"/>
                <a:ea typeface="Osaka"/>
                <a:cs typeface="Osaka"/>
              </a:rPr>
              <a:t>EX</a:t>
            </a:r>
            <a:r>
              <a:rPr kumimoji="1" lang="en-US" altLang="ja-JP" sz="2400" dirty="0">
                <a:solidFill>
                  <a:srgbClr val="660066"/>
                </a:solidFill>
                <a:latin typeface="Osaka"/>
                <a:ea typeface="Osaka"/>
                <a:cs typeface="Osaka"/>
              </a:rPr>
              <a:t>12-8] </a:t>
            </a:r>
            <a:r>
              <a:rPr kumimoji="1" lang="ja-JP" altLang="en-US" sz="2400" dirty="0">
                <a:solidFill>
                  <a:srgbClr val="660066"/>
                </a:solidFill>
                <a:latin typeface="Osaka"/>
                <a:ea typeface="Osaka"/>
                <a:cs typeface="Osaka"/>
              </a:rPr>
              <a:t>区間</a:t>
            </a:r>
            <a:r>
              <a:rPr kumimoji="1" lang="en-US" altLang="ja-JP" sz="2400" dirty="0">
                <a:solidFill>
                  <a:srgbClr val="660066"/>
                </a:solidFill>
                <a:latin typeface="Osaka"/>
                <a:ea typeface="Osaka"/>
                <a:cs typeface="Osaka"/>
              </a:rPr>
              <a:t>[0,2π]</a:t>
            </a:r>
            <a:r>
              <a:rPr kumimoji="1" lang="ja-JP" altLang="en-US" sz="2400" dirty="0">
                <a:solidFill>
                  <a:srgbClr val="660066"/>
                </a:solidFill>
                <a:latin typeface="Osaka"/>
                <a:ea typeface="Osaka"/>
                <a:cs typeface="Osaka"/>
              </a:rPr>
              <a:t>で，　関数</a:t>
            </a:r>
            <a:endParaRPr kumimoji="1" lang="en-US" altLang="ja-JP" sz="2400" dirty="0">
              <a:solidFill>
                <a:srgbClr val="660066"/>
              </a:solidFill>
              <a:latin typeface="Osaka"/>
              <a:ea typeface="Osaka"/>
              <a:cs typeface="Osaka"/>
            </a:endParaRPr>
          </a:p>
          <a:p>
            <a:endParaRPr kumimoji="1" lang="en-US" altLang="ja-JP" sz="2400" dirty="0">
              <a:solidFill>
                <a:srgbClr val="660066"/>
              </a:solidFill>
              <a:latin typeface="Osaka"/>
              <a:ea typeface="Osaka"/>
              <a:cs typeface="Osaka"/>
            </a:endParaRPr>
          </a:p>
          <a:p>
            <a:endParaRPr lang="en-US" altLang="ja-JP" sz="2400" dirty="0">
              <a:solidFill>
                <a:srgbClr val="660066"/>
              </a:solidFill>
              <a:latin typeface="Osaka"/>
              <a:ea typeface="Osaka"/>
              <a:cs typeface="Osaka"/>
            </a:endParaRPr>
          </a:p>
          <a:p>
            <a:endParaRPr lang="en-US" altLang="ja-JP" sz="2400" dirty="0">
              <a:solidFill>
                <a:srgbClr val="660066"/>
              </a:solidFill>
              <a:latin typeface="Osaka"/>
              <a:ea typeface="Osaka"/>
              <a:cs typeface="Osaka"/>
            </a:endParaRPr>
          </a:p>
          <a:p>
            <a:endParaRPr lang="en-US" altLang="ja-JP" sz="2400" dirty="0">
              <a:solidFill>
                <a:srgbClr val="660066"/>
              </a:solidFill>
              <a:latin typeface="Osaka"/>
              <a:ea typeface="Osaka"/>
              <a:cs typeface="Osaka"/>
            </a:endParaRPr>
          </a:p>
          <a:p>
            <a:endParaRPr lang="en-US" altLang="ja-JP" sz="2400" dirty="0">
              <a:solidFill>
                <a:srgbClr val="660066"/>
              </a:solidFill>
              <a:latin typeface="Osaka"/>
              <a:ea typeface="Osaka"/>
              <a:cs typeface="Osaka"/>
            </a:endParaRPr>
          </a:p>
          <a:p>
            <a:endParaRPr lang="en-US" altLang="ja-JP" sz="2400" dirty="0">
              <a:solidFill>
                <a:srgbClr val="660066"/>
              </a:solidFill>
              <a:latin typeface="Osaka"/>
              <a:ea typeface="Osaka"/>
              <a:cs typeface="Osaka"/>
            </a:endParaRPr>
          </a:p>
          <a:p>
            <a:endParaRPr lang="en-US" altLang="ja-JP" sz="2400" dirty="0">
              <a:solidFill>
                <a:srgbClr val="660066"/>
              </a:solidFill>
              <a:latin typeface="Osaka"/>
              <a:ea typeface="Osaka"/>
              <a:cs typeface="Osaka"/>
            </a:endParaRPr>
          </a:p>
          <a:p>
            <a:endParaRPr lang="en-US" altLang="ja-JP" sz="2400" dirty="0">
              <a:solidFill>
                <a:srgbClr val="660066"/>
              </a:solidFill>
              <a:latin typeface="Osaka"/>
              <a:ea typeface="Osaka"/>
              <a:cs typeface="Osaka"/>
            </a:endParaRPr>
          </a:p>
          <a:p>
            <a:r>
              <a:rPr lang="ja-JP" altLang="en-US" sz="2400" dirty="0">
                <a:solidFill>
                  <a:srgbClr val="660066"/>
                </a:solidFill>
                <a:latin typeface="Osaka"/>
                <a:ea typeface="Osaka"/>
                <a:cs typeface="Osaka"/>
              </a:rPr>
              <a:t>を計算し，グラフに重ね書きをして示せ．</a:t>
            </a:r>
            <a:endParaRPr lang="en-US" altLang="ja-JP" sz="2400" dirty="0">
              <a:solidFill>
                <a:srgbClr val="660066"/>
              </a:solidFill>
              <a:latin typeface="Osaka"/>
              <a:ea typeface="Osaka"/>
              <a:cs typeface="Osaka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3274" y="1093101"/>
            <a:ext cx="5167837" cy="2583919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3889" y="4542594"/>
            <a:ext cx="3038621" cy="2016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8963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9060" y="23091"/>
            <a:ext cx="8229600" cy="810635"/>
          </a:xfrm>
        </p:spPr>
        <p:txBody>
          <a:bodyPr/>
          <a:lstStyle/>
          <a:p>
            <a:r>
              <a:rPr kumimoji="1" lang="ja-JP" altLang="en-US" dirty="0"/>
              <a:t>実習結果のレポート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999219"/>
            <a:ext cx="8364979" cy="5558715"/>
          </a:xfrm>
        </p:spPr>
        <p:txBody>
          <a:bodyPr>
            <a:normAutofit/>
          </a:bodyPr>
          <a:lstStyle/>
          <a:p>
            <a:r>
              <a:rPr lang="ja-JP" altLang="en-US" dirty="0"/>
              <a:t>３</a:t>
            </a:r>
            <a:r>
              <a:rPr kumimoji="1" lang="ja-JP" altLang="en-US" dirty="0"/>
              <a:t>つのソースファイル「</a:t>
            </a:r>
            <a:r>
              <a:rPr lang="en-US" altLang="ja-JP" dirty="0"/>
              <a:t>EX</a:t>
            </a:r>
            <a:r>
              <a:rPr kumimoji="1" lang="en-US" altLang="ja-JP" dirty="0"/>
              <a:t>12-3.c</a:t>
            </a:r>
            <a:r>
              <a:rPr kumimoji="1" lang="ja-JP" altLang="en-US" dirty="0"/>
              <a:t>」、「</a:t>
            </a:r>
            <a:r>
              <a:rPr lang="en-US" altLang="ja-JP" dirty="0"/>
              <a:t>EX</a:t>
            </a:r>
            <a:r>
              <a:rPr kumimoji="1" lang="en-US" altLang="ja-JP" dirty="0"/>
              <a:t>12-5.c</a:t>
            </a:r>
            <a:r>
              <a:rPr kumimoji="1" lang="ja-JP" altLang="en-US" dirty="0"/>
              <a:t>」、「</a:t>
            </a:r>
            <a:r>
              <a:rPr lang="en-US" altLang="ja-JP" dirty="0"/>
              <a:t>EX</a:t>
            </a:r>
            <a:r>
              <a:rPr kumimoji="1" lang="en-US" altLang="ja-JP" dirty="0"/>
              <a:t>12-6.c</a:t>
            </a:r>
            <a:r>
              <a:rPr kumimoji="1" lang="ja-JP" altLang="en-US" dirty="0"/>
              <a:t>」</a:t>
            </a:r>
            <a:r>
              <a:rPr lang="ja-JP" altLang="en-US" dirty="0"/>
              <a:t>の中から少なくとも一つを添付ファイルにしてメールを送ってください。</a:t>
            </a:r>
            <a:endParaRPr lang="en-US" altLang="ja-JP" dirty="0"/>
          </a:p>
          <a:p>
            <a:r>
              <a:rPr kumimoji="1" lang="ja-JP" altLang="en-US" dirty="0"/>
              <a:t>宛先： </a:t>
            </a:r>
            <a:r>
              <a:rPr kumimoji="1" lang="en-US" altLang="ja-JP" dirty="0">
                <a:hlinkClick r:id="rId3"/>
              </a:rPr>
              <a:t>muroo@cc.tuat</a:t>
            </a:r>
            <a:r>
              <a:rPr lang="en-US" altLang="ja-JP" dirty="0">
                <a:hlinkClick r:id="rId3"/>
              </a:rPr>
              <a:t>.ac.jp</a:t>
            </a:r>
            <a:endParaRPr lang="en-US" altLang="ja-JP" dirty="0"/>
          </a:p>
          <a:p>
            <a:r>
              <a:rPr kumimoji="1" lang="ja-JP" altLang="en-US" dirty="0"/>
              <a:t>件名：コンピューター基礎実験</a:t>
            </a:r>
            <a:r>
              <a:rPr lang="ja-JP" altLang="en-US" dirty="0"/>
              <a:t>１２</a:t>
            </a:r>
            <a:endParaRPr kumimoji="1" lang="en-US" altLang="ja-JP" dirty="0"/>
          </a:p>
          <a:p>
            <a:r>
              <a:rPr lang="ja-JP" altLang="en-US" dirty="0"/>
              <a:t>本文：感想</a:t>
            </a:r>
            <a:r>
              <a:rPr lang="ja-JP" altLang="en-US"/>
              <a:t>および一言</a:t>
            </a:r>
            <a:endParaRPr kumimoji="1" lang="en-US" altLang="ja-JP" dirty="0"/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6246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99FF9F"/>
                </a:solidFill>
              </a:rPr>
              <a:t>ファイル入出力</a:t>
            </a:r>
            <a:endParaRPr kumimoji="1" lang="ja-JP" altLang="en-US" dirty="0">
              <a:solidFill>
                <a:srgbClr val="99FF9F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0946" y="1417637"/>
            <a:ext cx="8686800" cy="520907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ja-JP" dirty="0"/>
              <a:t>C</a:t>
            </a:r>
            <a:r>
              <a:rPr lang="ja-JP" altLang="en-US" dirty="0"/>
              <a:t>言語では、ファイルにデータを出力したり、ファイルからデータを入力する機能があります。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ja-JP" altLang="en-US" dirty="0"/>
              <a:t>この機能を使うと、画面への出力（</a:t>
            </a:r>
            <a:r>
              <a:rPr lang="en-US" altLang="ja-JP" dirty="0" err="1"/>
              <a:t>printf</a:t>
            </a:r>
            <a:r>
              <a:rPr lang="ja-JP" altLang="en-US" dirty="0"/>
              <a:t>関数）やキーボードからの入力（</a:t>
            </a:r>
            <a:r>
              <a:rPr lang="en-US" altLang="ja-JP" dirty="0" err="1"/>
              <a:t>scanf</a:t>
            </a:r>
            <a:r>
              <a:rPr lang="ja-JP" altLang="en-US" dirty="0"/>
              <a:t>関数）とよく似たやり方でファイル入出力が可能です。</a:t>
            </a:r>
            <a:endParaRPr lang="en-US" altLang="ja-JP" dirty="0"/>
          </a:p>
          <a:p>
            <a:pPr lvl="1">
              <a:buNone/>
            </a:pPr>
            <a:endParaRPr lang="en-US" altLang="ja-JP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ファイルに出力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>
                <a:solidFill>
                  <a:srgbClr val="FF0000"/>
                </a:solidFill>
              </a:rPr>
              <a:t>stdio.h</a:t>
            </a:r>
            <a:r>
              <a:rPr lang="en-US" altLang="ja-JP" sz="1800" dirty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>
                <a:solidFill>
                  <a:srgbClr val="FF0000"/>
                </a:solidFill>
              </a:rPr>
              <a:t>stdlib.h</a:t>
            </a:r>
            <a:r>
              <a:rPr lang="en-US" altLang="ja-JP" sz="1800" dirty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 err="1"/>
              <a:t>int</a:t>
            </a:r>
            <a:r>
              <a:rPr lang="en-US" altLang="ja-JP" sz="1800" dirty="0"/>
              <a:t> main(void)</a:t>
            </a:r>
          </a:p>
          <a:p>
            <a:pPr>
              <a:buNone/>
            </a:pPr>
            <a:r>
              <a:rPr kumimoji="1" lang="en-US" altLang="ja-JP" sz="1800" dirty="0"/>
              <a:t>{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ja-JP" altLang="en-US" sz="1800" dirty="0">
                <a:solidFill>
                  <a:srgbClr val="FF0000"/>
                </a:solidFill>
              </a:rPr>
              <a:t>ファイル用変数</a:t>
            </a:r>
            <a:r>
              <a:rPr lang="en-US" altLang="ja-JP" sz="1800" dirty="0">
                <a:solidFill>
                  <a:srgbClr val="FF0000"/>
                </a:solidFill>
              </a:rPr>
              <a:t>(</a:t>
            </a:r>
            <a:r>
              <a:rPr lang="ja-JP" altLang="en-US" sz="1800" dirty="0">
                <a:solidFill>
                  <a:srgbClr val="FF0000"/>
                </a:solidFill>
              </a:rPr>
              <a:t>ファイルポインタ</a:t>
            </a:r>
            <a:r>
              <a:rPr lang="en-US" altLang="ja-JP" sz="1800" dirty="0">
                <a:solidFill>
                  <a:srgbClr val="FF0000"/>
                </a:solidFill>
              </a:rPr>
              <a:t>)</a:t>
            </a:r>
            <a:r>
              <a:rPr lang="ja-JP" altLang="en-US" sz="1800" dirty="0">
                <a:solidFill>
                  <a:srgbClr val="FF0000"/>
                </a:solidFill>
              </a:rPr>
              <a:t>の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sz="1800" dirty="0">
                <a:solidFill>
                  <a:srgbClr val="FF0000"/>
                </a:solidFill>
              </a:rPr>
              <a:t>　　宣言</a:t>
            </a:r>
            <a:endParaRPr kumimoji="1" lang="en-US" altLang="ja-JP" sz="1800" dirty="0"/>
          </a:p>
          <a:p>
            <a:pPr>
              <a:buNone/>
            </a:pPr>
            <a:r>
              <a:rPr kumimoji="1" lang="en-US" altLang="ja-JP" sz="1800" dirty="0"/>
              <a:t>	</a:t>
            </a:r>
            <a:r>
              <a:rPr lang="ja-JP" altLang="en-US" sz="1800" dirty="0">
                <a:solidFill>
                  <a:srgbClr val="FF0000"/>
                </a:solidFill>
              </a:rPr>
              <a:t>ファイルをオープン</a:t>
            </a:r>
            <a:endParaRPr kumimoji="1"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ja-JP" altLang="en-US" sz="1800" dirty="0">
                <a:solidFill>
                  <a:srgbClr val="FF0000"/>
                </a:solidFill>
              </a:rPr>
              <a:t>ファイルへの書き込み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</a:t>
            </a:r>
            <a:r>
              <a:rPr lang="ja-JP" altLang="en-US" sz="1800" dirty="0">
                <a:solidFill>
                  <a:srgbClr val="FF0000"/>
                </a:solidFill>
              </a:rPr>
              <a:t>ファイルをクローズ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lang="en-US" altLang="ja-JP" sz="1800" dirty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kumimoji="1" lang="en-US" altLang="ja-JP" sz="1800" dirty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>
                <a:solidFill>
                  <a:srgbClr val="FF0000"/>
                </a:solidFill>
              </a:rPr>
              <a:t>stdio</a:t>
            </a:r>
            <a:r>
              <a:rPr kumimoji="1" lang="en-US" altLang="ja-JP" sz="1800" dirty="0" err="1">
                <a:solidFill>
                  <a:srgbClr val="FF0000"/>
                </a:solidFill>
              </a:rPr>
              <a:t>.h</a:t>
            </a:r>
            <a:r>
              <a:rPr kumimoji="1" lang="en-US" altLang="ja-JP" sz="1800" dirty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>
                <a:solidFill>
                  <a:srgbClr val="FF0000"/>
                </a:solidFill>
              </a:rPr>
              <a:t>stdlib.h</a:t>
            </a:r>
            <a:r>
              <a:rPr lang="en-US" altLang="ja-JP" sz="1800" dirty="0">
                <a:solidFill>
                  <a:srgbClr val="FF0000"/>
                </a:solidFill>
              </a:rPr>
              <a:t>&gt;</a:t>
            </a: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 err="1"/>
              <a:t>int</a:t>
            </a:r>
            <a:r>
              <a:rPr kumimoji="1" lang="en-US" altLang="ja-JP" sz="1800" dirty="0"/>
              <a:t> main(void)</a:t>
            </a:r>
          </a:p>
          <a:p>
            <a:pPr>
              <a:buNone/>
            </a:pPr>
            <a:r>
              <a:rPr lang="en-US" altLang="ja-JP" sz="1800" dirty="0"/>
              <a:t>{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>
                <a:solidFill>
                  <a:srgbClr val="FF0000"/>
                </a:solidFill>
              </a:rPr>
              <a:t>FILE  *f;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kumimoji="1" lang="en-US" altLang="ja-JP" sz="1800" dirty="0"/>
              <a:t>	</a:t>
            </a:r>
            <a:r>
              <a:rPr kumimoji="1" lang="en-US" altLang="ja-JP" sz="1800" dirty="0">
                <a:solidFill>
                  <a:srgbClr val="FF0000"/>
                </a:solidFill>
              </a:rPr>
              <a:t>if((f = </a:t>
            </a:r>
            <a:r>
              <a:rPr kumimoji="1" lang="en-US" altLang="ja-JP" sz="1800" dirty="0" err="1">
                <a:solidFill>
                  <a:srgbClr val="FF0000"/>
                </a:solidFill>
              </a:rPr>
              <a:t>fopen</a:t>
            </a:r>
            <a:r>
              <a:rPr kumimoji="1" lang="en-US" altLang="ja-JP" sz="1800" dirty="0">
                <a:solidFill>
                  <a:srgbClr val="FF0000"/>
                </a:solidFill>
              </a:rPr>
              <a:t>(”</a:t>
            </a:r>
            <a:r>
              <a:rPr kumimoji="1" lang="en-US" altLang="ja-JP" sz="1800" dirty="0" err="1">
                <a:solidFill>
                  <a:srgbClr val="FF0000"/>
                </a:solidFill>
              </a:rPr>
              <a:t>test.txt”,”w</a:t>
            </a:r>
            <a:r>
              <a:rPr kumimoji="1" lang="en-US" altLang="ja-JP" sz="1800" dirty="0">
                <a:solidFill>
                  <a:srgbClr val="FF0000"/>
                </a:solidFill>
              </a:rPr>
              <a:t>”))==NULL){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      </a:t>
            </a:r>
            <a:r>
              <a:rPr lang="en-US" altLang="ja-JP" sz="1800" dirty="0" err="1">
                <a:solidFill>
                  <a:srgbClr val="FF0000"/>
                </a:solidFill>
              </a:rPr>
              <a:t>printf</a:t>
            </a:r>
            <a:r>
              <a:rPr lang="en-US" altLang="ja-JP" sz="1800" dirty="0">
                <a:solidFill>
                  <a:srgbClr val="FF0000"/>
                </a:solidFill>
              </a:rPr>
              <a:t>(”</a:t>
            </a:r>
            <a:r>
              <a:rPr lang="ja-JP" altLang="en-US" sz="1800" dirty="0">
                <a:solidFill>
                  <a:srgbClr val="FF0000"/>
                </a:solidFill>
              </a:rPr>
              <a:t>オープン失敗</a:t>
            </a:r>
            <a:r>
              <a:rPr lang="en-US" altLang="ja-JP" sz="1800" dirty="0">
                <a:solidFill>
                  <a:srgbClr val="FF0000"/>
                </a:solidFill>
              </a:rPr>
              <a:t>\n”);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      exit(1);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}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</a:t>
            </a:r>
            <a:r>
              <a:rPr lang="en-US" altLang="ja-JP" sz="1800" dirty="0" err="1">
                <a:solidFill>
                  <a:srgbClr val="FF0000"/>
                </a:solidFill>
              </a:rPr>
              <a:t>fprintf</a:t>
            </a:r>
            <a:r>
              <a:rPr lang="en-US" altLang="ja-JP" sz="1800" dirty="0">
                <a:solidFill>
                  <a:srgbClr val="FF0000"/>
                </a:solidFill>
              </a:rPr>
              <a:t>(f, ”Hello world!\n”);</a:t>
            </a:r>
            <a:endParaRPr lang="en-US" altLang="ja-JP" sz="1800" dirty="0"/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>
                <a:solidFill>
                  <a:srgbClr val="FF0000"/>
                </a:solidFill>
              </a:rPr>
              <a:t>fclose</a:t>
            </a:r>
            <a:r>
              <a:rPr lang="en-US" altLang="ja-JP" sz="1800" dirty="0">
                <a:solidFill>
                  <a:srgbClr val="FF0000"/>
                </a:solidFill>
              </a:rPr>
              <a:t>(f);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lang="en-US" altLang="ja-JP" sz="1800" dirty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</a:p>
        </p:txBody>
      </p:sp>
      <p:cxnSp>
        <p:nvCxnSpPr>
          <p:cNvPr id="12" name="直線矢印コネクタ 11"/>
          <p:cNvCxnSpPr/>
          <p:nvPr/>
        </p:nvCxnSpPr>
        <p:spPr>
          <a:xfrm>
            <a:off x="2699792" y="3284984"/>
            <a:ext cx="2088232" cy="432048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2987824" y="4437112"/>
            <a:ext cx="201622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>
            <a:off x="2627784" y="4725144"/>
            <a:ext cx="237626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左中かっこ 12"/>
          <p:cNvSpPr/>
          <p:nvPr/>
        </p:nvSpPr>
        <p:spPr>
          <a:xfrm>
            <a:off x="4860032" y="3140968"/>
            <a:ext cx="144016" cy="115212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ファイルから入力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  <a:ln w="44450" cmpd="thickThin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>
                <a:solidFill>
                  <a:srgbClr val="FF0000"/>
                </a:solidFill>
              </a:rPr>
              <a:t>stdio.h</a:t>
            </a:r>
            <a:r>
              <a:rPr lang="en-US" altLang="ja-JP" sz="1800" dirty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>
                <a:solidFill>
                  <a:srgbClr val="FF0000"/>
                </a:solidFill>
              </a:rPr>
              <a:t>stdlib.h</a:t>
            </a:r>
            <a:r>
              <a:rPr lang="en-US" altLang="ja-JP" sz="1800" dirty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 err="1"/>
              <a:t>int</a:t>
            </a:r>
            <a:r>
              <a:rPr lang="en-US" altLang="ja-JP" sz="1800" dirty="0"/>
              <a:t> main(void)</a:t>
            </a:r>
          </a:p>
          <a:p>
            <a:pPr>
              <a:buNone/>
            </a:pPr>
            <a:r>
              <a:rPr kumimoji="1" lang="en-US" altLang="ja-JP" sz="1800" dirty="0"/>
              <a:t>{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ja-JP" altLang="en-US" sz="1800" dirty="0">
                <a:solidFill>
                  <a:srgbClr val="FF0000"/>
                </a:solidFill>
              </a:rPr>
              <a:t>ファイル用変数（ファイルポインタ）の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</a:t>
            </a:r>
            <a:r>
              <a:rPr lang="ja-JP" altLang="en-US" sz="1800" dirty="0">
                <a:solidFill>
                  <a:srgbClr val="FF0000"/>
                </a:solidFill>
              </a:rPr>
              <a:t>宣言</a:t>
            </a:r>
            <a:endParaRPr kumimoji="1" lang="en-US" altLang="ja-JP" sz="1800" dirty="0"/>
          </a:p>
          <a:p>
            <a:pPr>
              <a:buNone/>
            </a:pPr>
            <a:r>
              <a:rPr kumimoji="1" lang="en-US" altLang="ja-JP" sz="1800" dirty="0"/>
              <a:t>	</a:t>
            </a:r>
            <a:r>
              <a:rPr lang="ja-JP" altLang="en-US" sz="1800" dirty="0">
                <a:solidFill>
                  <a:srgbClr val="FF0000"/>
                </a:solidFill>
              </a:rPr>
              <a:t>ファイルをオープン</a:t>
            </a:r>
            <a:endParaRPr kumimoji="1"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ja-JP" altLang="en-US" sz="1800" dirty="0">
                <a:solidFill>
                  <a:srgbClr val="FF0000"/>
                </a:solidFill>
              </a:rPr>
              <a:t>ファイルから読み込み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</a:t>
            </a:r>
            <a:r>
              <a:rPr lang="ja-JP" altLang="en-US" sz="1800" dirty="0">
                <a:solidFill>
                  <a:srgbClr val="FF0000"/>
                </a:solidFill>
              </a:rPr>
              <a:t>ファイルをクローズ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lang="en-US" altLang="ja-JP" sz="1800" dirty="0"/>
              <a:t>	return 0;</a:t>
            </a:r>
          </a:p>
          <a:p>
            <a:pPr>
              <a:buNone/>
            </a:pPr>
            <a:r>
              <a:rPr lang="en-US" altLang="ja-JP" sz="1800" dirty="0"/>
              <a:t>}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  <a:ln w="44450" cmpd="thickThin">
            <a:solidFill>
              <a:srgbClr val="00B0F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kumimoji="1" lang="en-US" altLang="ja-JP" sz="1800" dirty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>
                <a:solidFill>
                  <a:srgbClr val="FF0000"/>
                </a:solidFill>
              </a:rPr>
              <a:t>stdio</a:t>
            </a:r>
            <a:r>
              <a:rPr kumimoji="1" lang="en-US" altLang="ja-JP" sz="1800" dirty="0" err="1">
                <a:solidFill>
                  <a:srgbClr val="FF0000"/>
                </a:solidFill>
              </a:rPr>
              <a:t>.h</a:t>
            </a:r>
            <a:r>
              <a:rPr kumimoji="1" lang="en-US" altLang="ja-JP" sz="1800" dirty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#include &lt;</a:t>
            </a:r>
            <a:r>
              <a:rPr lang="en-US" altLang="ja-JP" sz="1800" dirty="0" err="1">
                <a:solidFill>
                  <a:srgbClr val="FF0000"/>
                </a:solidFill>
              </a:rPr>
              <a:t>stdlib.h</a:t>
            </a:r>
            <a:r>
              <a:rPr lang="en-US" altLang="ja-JP" sz="1800" dirty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kumimoji="1" lang="en-US" altLang="ja-JP" sz="1800" dirty="0" err="1"/>
              <a:t>int</a:t>
            </a:r>
            <a:r>
              <a:rPr kumimoji="1" lang="en-US" altLang="ja-JP" sz="1800" dirty="0"/>
              <a:t> main(void)</a:t>
            </a:r>
          </a:p>
          <a:p>
            <a:pPr>
              <a:buNone/>
            </a:pPr>
            <a:r>
              <a:rPr lang="en-US" altLang="ja-JP" sz="1800" dirty="0"/>
              <a:t>{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>
                <a:solidFill>
                  <a:srgbClr val="FF0000"/>
                </a:solidFill>
              </a:rPr>
              <a:t>FILE  *f;</a:t>
            </a:r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/>
              <a:t>int</a:t>
            </a:r>
            <a:r>
              <a:rPr lang="en-US" altLang="ja-JP" sz="1800" dirty="0"/>
              <a:t> </a:t>
            </a:r>
            <a:r>
              <a:rPr lang="en-US" altLang="ja-JP" sz="1800" dirty="0" err="1"/>
              <a:t>i</a:t>
            </a:r>
            <a:r>
              <a:rPr lang="en-US" altLang="ja-JP" sz="1800" dirty="0"/>
              <a:t>;</a:t>
            </a:r>
          </a:p>
          <a:p>
            <a:pPr>
              <a:buNone/>
            </a:pPr>
            <a:r>
              <a:rPr kumimoji="1" lang="en-US" altLang="ja-JP" sz="1800" dirty="0"/>
              <a:t>	</a:t>
            </a:r>
            <a:r>
              <a:rPr kumimoji="1" lang="en-US" altLang="ja-JP" sz="1800" dirty="0">
                <a:solidFill>
                  <a:srgbClr val="FF0000"/>
                </a:solidFill>
              </a:rPr>
              <a:t>if((f = </a:t>
            </a:r>
            <a:r>
              <a:rPr kumimoji="1" lang="en-US" altLang="ja-JP" sz="1800" dirty="0" err="1">
                <a:solidFill>
                  <a:srgbClr val="FF0000"/>
                </a:solidFill>
              </a:rPr>
              <a:t>fopen</a:t>
            </a:r>
            <a:r>
              <a:rPr kumimoji="1" lang="en-US" altLang="ja-JP" sz="1800" dirty="0">
                <a:solidFill>
                  <a:srgbClr val="FF0000"/>
                </a:solidFill>
              </a:rPr>
              <a:t>(”</a:t>
            </a:r>
            <a:r>
              <a:rPr kumimoji="1" lang="en-US" altLang="ja-JP" sz="1800" dirty="0" err="1">
                <a:solidFill>
                  <a:srgbClr val="FF0000"/>
                </a:solidFill>
              </a:rPr>
              <a:t>test.txt”,”r</a:t>
            </a:r>
            <a:r>
              <a:rPr kumimoji="1" lang="en-US" altLang="ja-JP" sz="1800" dirty="0">
                <a:solidFill>
                  <a:srgbClr val="FF0000"/>
                </a:solidFill>
              </a:rPr>
              <a:t>”))==NULL){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      </a:t>
            </a:r>
            <a:r>
              <a:rPr lang="en-US" altLang="ja-JP" sz="1800" dirty="0" err="1">
                <a:solidFill>
                  <a:srgbClr val="FF0000"/>
                </a:solidFill>
              </a:rPr>
              <a:t>printf</a:t>
            </a:r>
            <a:r>
              <a:rPr lang="en-US" altLang="ja-JP" sz="1800" dirty="0">
                <a:solidFill>
                  <a:srgbClr val="FF0000"/>
                </a:solidFill>
              </a:rPr>
              <a:t>(”</a:t>
            </a:r>
            <a:r>
              <a:rPr lang="ja-JP" altLang="en-US" sz="1800" dirty="0">
                <a:solidFill>
                  <a:srgbClr val="FF0000"/>
                </a:solidFill>
              </a:rPr>
              <a:t>オープン失敗</a:t>
            </a:r>
            <a:r>
              <a:rPr lang="en-US" altLang="ja-JP" sz="1800" dirty="0">
                <a:solidFill>
                  <a:srgbClr val="FF0000"/>
                </a:solidFill>
              </a:rPr>
              <a:t>\n”);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</a:t>
            </a:r>
            <a:r>
              <a:rPr lang="en-US" altLang="ja-JP" sz="1800">
                <a:solidFill>
                  <a:srgbClr val="FF0000"/>
                </a:solidFill>
              </a:rPr>
              <a:t>      exit(1);</a:t>
            </a:r>
            <a:endParaRPr lang="en-US" altLang="ja-JP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}</a:t>
            </a:r>
          </a:p>
          <a:p>
            <a:pPr>
              <a:buNone/>
            </a:pPr>
            <a:r>
              <a:rPr lang="en-US" altLang="ja-JP" sz="1800" dirty="0">
                <a:solidFill>
                  <a:srgbClr val="FF0000"/>
                </a:solidFill>
              </a:rPr>
              <a:t>	</a:t>
            </a:r>
            <a:r>
              <a:rPr lang="en-US" altLang="ja-JP" sz="1800" dirty="0" err="1">
                <a:solidFill>
                  <a:srgbClr val="FF0000"/>
                </a:solidFill>
              </a:rPr>
              <a:t>fscanf</a:t>
            </a:r>
            <a:r>
              <a:rPr lang="en-US" altLang="ja-JP" sz="1800" dirty="0">
                <a:solidFill>
                  <a:srgbClr val="FF0000"/>
                </a:solidFill>
              </a:rPr>
              <a:t>(f, ”%</a:t>
            </a:r>
            <a:r>
              <a:rPr lang="en-US" altLang="ja-JP" sz="1800" dirty="0" err="1">
                <a:solidFill>
                  <a:srgbClr val="FF0000"/>
                </a:solidFill>
              </a:rPr>
              <a:t>d”,&amp;i</a:t>
            </a:r>
            <a:r>
              <a:rPr lang="en-US" altLang="ja-JP" sz="1800" dirty="0">
                <a:solidFill>
                  <a:srgbClr val="FF0000"/>
                </a:solidFill>
              </a:rPr>
              <a:t>);</a:t>
            </a:r>
            <a:endParaRPr lang="en-US" altLang="ja-JP" sz="1800" dirty="0"/>
          </a:p>
          <a:p>
            <a:pPr>
              <a:buNone/>
            </a:pPr>
            <a:r>
              <a:rPr lang="en-US" altLang="ja-JP" sz="1800" dirty="0"/>
              <a:t>	</a:t>
            </a:r>
            <a:r>
              <a:rPr lang="en-US" altLang="ja-JP" sz="1800" dirty="0" err="1">
                <a:solidFill>
                  <a:srgbClr val="FF0000"/>
                </a:solidFill>
              </a:rPr>
              <a:t>fclose</a:t>
            </a:r>
            <a:r>
              <a:rPr lang="en-US" altLang="ja-JP" sz="1800" dirty="0">
                <a:solidFill>
                  <a:srgbClr val="FF0000"/>
                </a:solidFill>
              </a:rPr>
              <a:t>(f);</a:t>
            </a:r>
          </a:p>
          <a:p>
            <a:pPr>
              <a:buNone/>
            </a:pPr>
            <a:endParaRPr lang="en-US" altLang="ja-JP" sz="1800" dirty="0"/>
          </a:p>
          <a:p>
            <a:pPr>
              <a:buNone/>
            </a:pPr>
            <a:r>
              <a:rPr lang="en-US" altLang="ja-JP" sz="1800" dirty="0"/>
              <a:t>	return 0;</a:t>
            </a:r>
          </a:p>
          <a:p>
            <a:pPr>
              <a:buNone/>
            </a:pPr>
            <a:r>
              <a:rPr kumimoji="1" lang="en-US" altLang="ja-JP" sz="1800" dirty="0"/>
              <a:t>}</a:t>
            </a:r>
          </a:p>
        </p:txBody>
      </p:sp>
      <p:cxnSp>
        <p:nvCxnSpPr>
          <p:cNvPr id="12" name="直線矢印コネクタ 11"/>
          <p:cNvCxnSpPr/>
          <p:nvPr/>
        </p:nvCxnSpPr>
        <p:spPr>
          <a:xfrm>
            <a:off x="2699792" y="3284984"/>
            <a:ext cx="2088232" cy="432048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2987824" y="4437112"/>
            <a:ext cx="201622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>
            <a:off x="2627784" y="4725144"/>
            <a:ext cx="2376264" cy="0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左中かっこ 12"/>
          <p:cNvSpPr/>
          <p:nvPr/>
        </p:nvSpPr>
        <p:spPr>
          <a:xfrm>
            <a:off x="4860032" y="3140968"/>
            <a:ext cx="144016" cy="115212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99FF9F"/>
                </a:solidFill>
              </a:rPr>
              <a:t>ファイルオープン時のモード</a:t>
            </a:r>
            <a:endParaRPr kumimoji="1" lang="ja-JP" altLang="en-US" dirty="0">
              <a:solidFill>
                <a:srgbClr val="99FF9F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0946" y="1417637"/>
            <a:ext cx="8686800" cy="111774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dirty="0"/>
              <a:t>「</a:t>
            </a:r>
            <a:r>
              <a:rPr lang="en-US" altLang="ja-JP" dirty="0" err="1"/>
              <a:t>fopen</a:t>
            </a:r>
            <a:r>
              <a:rPr lang="en-US" altLang="ja-JP" dirty="0"/>
              <a:t>(”</a:t>
            </a:r>
            <a:r>
              <a:rPr lang="en-US" altLang="ja-JP" dirty="0" err="1"/>
              <a:t>test.txt”,”</a:t>
            </a:r>
            <a:r>
              <a:rPr lang="en-US" altLang="ja-JP" dirty="0" err="1">
                <a:solidFill>
                  <a:srgbClr val="FF0000"/>
                </a:solidFill>
              </a:rPr>
              <a:t>w</a:t>
            </a:r>
            <a:r>
              <a:rPr lang="en-US" altLang="ja-JP" dirty="0"/>
              <a:t>”)</a:t>
            </a:r>
            <a:r>
              <a:rPr lang="ja-JP" altLang="en-US" dirty="0"/>
              <a:t>」</a:t>
            </a:r>
            <a:r>
              <a:rPr lang="en-US" altLang="ja-JP" dirty="0"/>
              <a:t>: ”</a:t>
            </a:r>
            <a:r>
              <a:rPr lang="en-US" altLang="ja-JP" dirty="0">
                <a:solidFill>
                  <a:srgbClr val="FF0000"/>
                </a:solidFill>
              </a:rPr>
              <a:t>w</a:t>
            </a:r>
            <a:r>
              <a:rPr lang="en-US" altLang="ja-JP" dirty="0"/>
              <a:t>”</a:t>
            </a:r>
            <a:r>
              <a:rPr lang="ja-JP" altLang="en-US" dirty="0"/>
              <a:t>部分の文字によってファイルオープンのモードが決定</a:t>
            </a:r>
            <a:endParaRPr lang="en-US" altLang="ja-JP" dirty="0"/>
          </a:p>
          <a:p>
            <a:pPr lvl="1">
              <a:buNone/>
            </a:pPr>
            <a:endParaRPr lang="en-US" altLang="ja-JP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723898" y="2940625"/>
          <a:ext cx="7796646" cy="3138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36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8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04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82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文字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モード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備考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29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/>
                        <a:t>”r”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読み込みモード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kumimoji="1" lang="en-US" altLang="ja-JP" dirty="0"/>
                        <a:t>ead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29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”w”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書き込みモード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w</a:t>
                      </a:r>
                      <a:r>
                        <a:rPr kumimoji="1" lang="en-US" altLang="ja-JP" dirty="0"/>
                        <a:t>rite, </a:t>
                      </a:r>
                      <a:r>
                        <a:rPr kumimoji="1" lang="ja-JP" altLang="en-US" dirty="0"/>
                        <a:t>新しく上書きされる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29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”a”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追加書き込みモード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kumimoji="1" lang="en-US" altLang="ja-JP" dirty="0"/>
                        <a:t>ppend, </a:t>
                      </a:r>
                      <a:r>
                        <a:rPr kumimoji="1" lang="ja-JP" altLang="en-US" dirty="0"/>
                        <a:t>末尾に追加書き込み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29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”r+”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読み書き両用モード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29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”w+”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読み書き両用モード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オープン時に内容がクリア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29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”a+”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読み書き両用モード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書き込みは必ず末尾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717170" y="6101834"/>
            <a:ext cx="4969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両用モードは混乱の元なので上級者になってから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93507" y="456453"/>
            <a:ext cx="3058851" cy="830997"/>
          </a:xfrm>
          <a:prstGeom prst="rect">
            <a:avLst/>
          </a:prstGeom>
          <a:noFill/>
          <a:ln w="28575" cmpd="sng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[</a:t>
            </a:r>
            <a:r>
              <a:rPr kumimoji="1" lang="ja-JP" altLang="en-US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例題</a:t>
            </a:r>
            <a:r>
              <a:rPr kumimoji="1"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 </a:t>
            </a:r>
            <a:r>
              <a:rPr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EX12</a:t>
            </a:r>
            <a:r>
              <a:rPr kumimoji="1"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-1]</a:t>
            </a:r>
          </a:p>
          <a:p>
            <a:r>
              <a:rPr kumimoji="1"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 </a:t>
            </a:r>
            <a:r>
              <a:rPr lang="ja-JP" altLang="en-US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次</a:t>
            </a:r>
            <a:r>
              <a:rPr kumimoji="1" lang="ja-JP" altLang="en-US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の例を実行せよ．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4117875" y="197346"/>
            <a:ext cx="4572000" cy="6463308"/>
          </a:xfrm>
          <a:prstGeom prst="rect">
            <a:avLst/>
          </a:prstGeom>
          <a:ln w="28575" cmpd="sng">
            <a:solidFill>
              <a:srgbClr val="660066"/>
            </a:solidFill>
          </a:ln>
        </p:spPr>
        <p:txBody>
          <a:bodyPr>
            <a:spAutoFit/>
          </a:bodyPr>
          <a:lstStyle/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/* --- 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データの書き込み 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EX12-1.c --- */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#include &lt;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stdio.h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&gt;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#include &lt;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stdlib.h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&gt;</a:t>
            </a:r>
          </a:p>
          <a:p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int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main(void)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{</a:t>
            </a:r>
          </a:p>
          <a:p>
            <a:r>
              <a:rPr lang="ja-JP" altLang="en-US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  </a:t>
            </a:r>
            <a:r>
              <a:rPr lang="en-US" altLang="ja-JP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FILE *f;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("start ... 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if((f=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fopen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</a:t>
            </a:r>
            <a:r>
              <a:rPr lang="en-US" altLang="ja-JP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"</a:t>
            </a:r>
            <a:r>
              <a:rPr lang="en-US" altLang="ja-JP" dirty="0" err="1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kekka.txt","w</a:t>
            </a:r>
            <a:r>
              <a:rPr lang="en-US" altLang="ja-JP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"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))==NULL){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(“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オープン失敗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exit(1);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}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/* --- 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ここから計算例 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--- */</a:t>
            </a:r>
          </a:p>
          <a:p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 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int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=0, sum=0;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do{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sum =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sum+i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++;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</a:t>
            </a:r>
            <a:r>
              <a:rPr lang="en-US" altLang="ja-JP" dirty="0" err="1">
                <a:solidFill>
                  <a:srgbClr val="0070C0"/>
                </a:solidFill>
                <a:latin typeface="HGPｺﾞｼｯｸE"/>
                <a:ea typeface="HGPｺﾞｼｯｸE"/>
                <a:cs typeface="HGPｺﾞｼｯｸE"/>
              </a:rPr>
              <a:t>fprintf</a:t>
            </a:r>
            <a:r>
              <a:rPr lang="en-US" altLang="ja-JP" dirty="0">
                <a:solidFill>
                  <a:srgbClr val="0070C0"/>
                </a:solidFill>
                <a:latin typeface="HGPｺﾞｼｯｸE"/>
                <a:ea typeface="HGPｺﾞｼｯｸE"/>
                <a:cs typeface="HGPｺﾞｼｯｸE"/>
              </a:rPr>
              <a:t>(f,"%d  %d\n",i-1,sum);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}while(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&lt;=</a:t>
            </a:r>
            <a:r>
              <a:rPr lang="en-US" altLang="ja-JP" dirty="0">
                <a:solidFill>
                  <a:srgbClr val="008000"/>
                </a:solidFill>
                <a:latin typeface="HGPｺﾞｼｯｸE"/>
                <a:ea typeface="HGPｺﾞｼｯｸE"/>
                <a:cs typeface="HGPｺﾞｼｯｸE"/>
              </a:rPr>
              <a:t>20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/* --- 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ここまで計算例 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--- */</a:t>
            </a:r>
          </a:p>
          <a:p>
            <a:r>
              <a:rPr lang="en-US" altLang="ja-JP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  </a:t>
            </a:r>
            <a:r>
              <a:rPr lang="en-US" altLang="ja-JP" dirty="0" err="1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fclose</a:t>
            </a:r>
            <a:r>
              <a:rPr lang="en-US" altLang="ja-JP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(f);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("finished 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return 0;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}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51557" y="1508676"/>
            <a:ext cx="340080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0"/>
              <a:buChar char="à"/>
            </a:pPr>
            <a:r>
              <a:rPr kumimoji="1"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このプログラムを実行すると，同じ</a:t>
            </a:r>
            <a:r>
              <a:rPr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フォルダ</a:t>
            </a:r>
            <a:r>
              <a:rPr kumimoji="1"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（ディレクトリ</a:t>
            </a:r>
            <a:r>
              <a:rPr kumimoji="1"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)</a:t>
            </a:r>
            <a:r>
              <a:rPr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内に</a:t>
            </a:r>
            <a:endParaRPr lang="en-US" altLang="ja-JP" sz="2400" dirty="0">
              <a:solidFill>
                <a:srgbClr val="0000FF"/>
              </a:solidFill>
              <a:latin typeface="Osaka"/>
              <a:ea typeface="Osaka"/>
              <a:cs typeface="Osaka"/>
              <a:sym typeface="Wingdings"/>
            </a:endParaRPr>
          </a:p>
          <a:p>
            <a:r>
              <a:rPr lang="ja-JP" altLang="en-US" sz="2400" dirty="0">
                <a:solidFill>
                  <a:srgbClr val="0000FF"/>
                </a:solidFill>
              </a:rPr>
              <a:t>　　　　</a:t>
            </a:r>
            <a:r>
              <a:rPr lang="en-US" altLang="ja-JP" sz="2400" dirty="0" err="1">
                <a:solidFill>
                  <a:srgbClr val="FF0000"/>
                </a:solidFill>
              </a:rPr>
              <a:t>kekka.txt</a:t>
            </a:r>
            <a:endParaRPr lang="en-US" altLang="ja-JP" sz="2400" dirty="0">
              <a:solidFill>
                <a:srgbClr val="FF0000"/>
              </a:solidFill>
            </a:endParaRPr>
          </a:p>
          <a:p>
            <a:r>
              <a:rPr kumimoji="1"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</a:rPr>
              <a:t>というデータファイルが</a:t>
            </a:r>
            <a:r>
              <a:rPr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</a:rPr>
              <a:t>作られる</a:t>
            </a:r>
            <a:endParaRPr kumimoji="1" lang="ja-JP" altLang="en-US" sz="2400" dirty="0">
              <a:solidFill>
                <a:srgbClr val="0000FF"/>
              </a:solidFill>
              <a:latin typeface="Osaka"/>
              <a:ea typeface="Osaka"/>
              <a:cs typeface="Osaka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69779" y="4340253"/>
            <a:ext cx="3277760" cy="1200328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(</a:t>
            </a:r>
            <a:r>
              <a:rPr lang="ja-JP" altLang="en-US" sz="2400" dirty="0"/>
              <a:t>注</a:t>
            </a:r>
            <a:r>
              <a:rPr kumimoji="1" lang="en-US" altLang="ja-JP" sz="2400" dirty="0"/>
              <a:t>)  </a:t>
            </a:r>
            <a:r>
              <a:rPr kumimoji="1" lang="ja-JP" altLang="en-US" sz="2400" dirty="0"/>
              <a:t>この例は</a:t>
            </a:r>
            <a:endParaRPr kumimoji="1" lang="en-US" altLang="ja-JP" sz="2400" dirty="0"/>
          </a:p>
          <a:p>
            <a:r>
              <a:rPr lang="ja-JP" altLang="ja-JP" sz="2400" dirty="0"/>
              <a:t>　</a:t>
            </a:r>
            <a:r>
              <a:rPr lang="ja-JP" altLang="en-US" sz="2400" dirty="0"/>
              <a:t>　</a:t>
            </a:r>
            <a:r>
              <a:rPr kumimoji="1" lang="ja-JP" altLang="en-US" sz="2400" dirty="0"/>
              <a:t>　</a:t>
            </a:r>
            <a:r>
              <a:rPr kumimoji="1" lang="en-US" altLang="ja-JP" sz="2400" dirty="0"/>
              <a:t>0</a:t>
            </a:r>
            <a:r>
              <a:rPr kumimoji="1" lang="ja-JP" altLang="en-US" sz="2400" dirty="0"/>
              <a:t>から</a:t>
            </a:r>
            <a:r>
              <a:rPr kumimoji="1" lang="en-US" altLang="ja-JP" sz="2400" dirty="0"/>
              <a:t> N </a:t>
            </a:r>
            <a:r>
              <a:rPr kumimoji="1" lang="ja-JP" altLang="en-US" sz="2400" dirty="0"/>
              <a:t>までの和を</a:t>
            </a:r>
            <a:endParaRPr kumimoji="1" lang="en-US" altLang="ja-JP" sz="2400" dirty="0"/>
          </a:p>
          <a:p>
            <a:r>
              <a:rPr kumimoji="1" lang="ja-JP" altLang="en-US" sz="2400" dirty="0"/>
              <a:t>　　　求める</a:t>
            </a:r>
            <a:r>
              <a:rPr lang="ja-JP" altLang="en-US" sz="2400" dirty="0"/>
              <a:t>プログラム</a:t>
            </a:r>
            <a:endParaRPr kumimoji="1" lang="ja-JP" altLang="en-US" sz="2400" dirty="0"/>
          </a:p>
        </p:txBody>
      </p:sp>
      <p:cxnSp>
        <p:nvCxnSpPr>
          <p:cNvPr id="10" name="直線矢印コネクタ 9"/>
          <p:cNvCxnSpPr/>
          <p:nvPr/>
        </p:nvCxnSpPr>
        <p:spPr>
          <a:xfrm flipV="1">
            <a:off x="3647539" y="4533152"/>
            <a:ext cx="470336" cy="160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010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50718"/>
            <a:ext cx="8229600" cy="516758"/>
          </a:xfrm>
        </p:spPr>
        <p:txBody>
          <a:bodyPr>
            <a:noAutofit/>
          </a:bodyPr>
          <a:lstStyle/>
          <a:p>
            <a:r>
              <a:rPr kumimoji="1" lang="ja-JP" altLang="en-US" sz="3200" dirty="0">
                <a:solidFill>
                  <a:srgbClr val="000090"/>
                </a:solidFill>
              </a:rPr>
              <a:t>データの書き込み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48785" y="706313"/>
            <a:ext cx="7968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rgbClr val="06F32B"/>
                </a:solidFill>
              </a:rPr>
              <a:t>■ </a:t>
            </a:r>
            <a:r>
              <a:rPr lang="ja-JP" altLang="ja-JP" dirty="0">
                <a:solidFill>
                  <a:srgbClr val="0000FF"/>
                </a:solidFill>
              </a:rPr>
              <a:t>次</a:t>
            </a:r>
            <a:r>
              <a:rPr lang="ja-JP" altLang="en-US" dirty="0">
                <a:solidFill>
                  <a:srgbClr val="0000FF"/>
                </a:solidFill>
              </a:rPr>
              <a:t>の</a:t>
            </a:r>
            <a:r>
              <a:rPr lang="en-US" altLang="ja-JP" dirty="0">
                <a:solidFill>
                  <a:srgbClr val="0000FF"/>
                </a:solidFill>
              </a:rPr>
              <a:t>EX12-1.c</a:t>
            </a:r>
            <a:r>
              <a:rPr lang="ja-JP" altLang="ja-JP" dirty="0">
                <a:solidFill>
                  <a:srgbClr val="0000FF"/>
                </a:solidFill>
              </a:rPr>
              <a:t>は，結果をファイル</a:t>
            </a:r>
            <a:r>
              <a:rPr lang="en-US" altLang="ja-JP" dirty="0">
                <a:solidFill>
                  <a:srgbClr val="0000FF"/>
                </a:solidFill>
              </a:rPr>
              <a:t>“</a:t>
            </a:r>
            <a:r>
              <a:rPr lang="en-US" altLang="ja-JP" dirty="0" err="1">
                <a:solidFill>
                  <a:srgbClr val="0000FF"/>
                </a:solidFill>
              </a:rPr>
              <a:t>kekka.txt</a:t>
            </a:r>
            <a:r>
              <a:rPr lang="en-US" altLang="ja-JP" dirty="0">
                <a:solidFill>
                  <a:srgbClr val="0000FF"/>
                </a:solidFill>
              </a:rPr>
              <a:t>”</a:t>
            </a:r>
            <a:r>
              <a:rPr lang="ja-JP" altLang="ja-JP" dirty="0">
                <a:solidFill>
                  <a:srgbClr val="0000FF"/>
                </a:solidFill>
              </a:rPr>
              <a:t>に出力（書き込み）</a:t>
            </a:r>
            <a:r>
              <a:rPr lang="ja-JP" altLang="ja-JP" dirty="0" err="1">
                <a:solidFill>
                  <a:srgbClr val="0000FF"/>
                </a:solidFill>
              </a:rPr>
              <a:t>し</a:t>
            </a:r>
            <a:r>
              <a:rPr lang="ja-JP" altLang="en-US" dirty="0" err="1">
                <a:solidFill>
                  <a:srgbClr val="0000FF"/>
                </a:solidFill>
              </a:rPr>
              <a:t>する</a:t>
            </a:r>
            <a:r>
              <a:rPr lang="ja-JP" altLang="en-US" dirty="0">
                <a:solidFill>
                  <a:srgbClr val="0000FF"/>
                </a:solidFill>
              </a:rPr>
              <a:t>例</a:t>
            </a:r>
            <a:r>
              <a:rPr lang="ja-JP" altLang="ja-JP" dirty="0">
                <a:solidFill>
                  <a:srgbClr val="0000FF"/>
                </a:solidFill>
              </a:rPr>
              <a:t>．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2913" y="1308576"/>
            <a:ext cx="3504486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/* File </a:t>
            </a:r>
            <a:r>
              <a:rPr lang="ja-JP" altLang="en-US" sz="2000" dirty="0">
                <a:latin typeface="HGPｺﾞｼｯｸE"/>
                <a:ea typeface="HGPｺﾞｼｯｸE"/>
                <a:cs typeface="HGPｺﾞｼｯｸE"/>
              </a:rPr>
              <a:t>書き込み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EX12-1.c */</a:t>
            </a: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#include &lt;</a:t>
            </a:r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stdio.h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&gt;</a:t>
            </a:r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#include &lt;</a:t>
            </a:r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stdlib.h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&gt;</a:t>
            </a:r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int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main(void)</a:t>
            </a:r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{</a:t>
            </a:r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  FILE *f;</a:t>
            </a:r>
            <a:endParaRPr lang="ja-JP" altLang="ja-JP" sz="2000" dirty="0">
              <a:solidFill>
                <a:srgbClr val="FF0000"/>
              </a:solidFill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 </a:t>
            </a:r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(”start \n");</a:t>
            </a:r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  If((f=</a:t>
            </a:r>
            <a:r>
              <a:rPr lang="en-US" altLang="ja-JP" sz="2000" dirty="0" err="1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fopen</a:t>
            </a:r>
            <a:r>
              <a:rPr lang="en-US" altLang="ja-JP" sz="2000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("</a:t>
            </a:r>
            <a:r>
              <a:rPr lang="en-US" altLang="ja-JP" sz="2000" dirty="0" err="1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kekka.txt","w</a:t>
            </a:r>
            <a:r>
              <a:rPr lang="en-US" altLang="ja-JP" sz="2000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")</a:t>
            </a:r>
          </a:p>
          <a:p>
            <a:r>
              <a:rPr lang="en-US" altLang="ja-JP" sz="2000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                           ==NULL){</a:t>
            </a:r>
            <a:endParaRPr lang="ja-JP" altLang="ja-JP" sz="2000" dirty="0">
              <a:solidFill>
                <a:srgbClr val="008000"/>
              </a:solidFill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solidFill>
                  <a:srgbClr val="008000"/>
                </a:solidFill>
                <a:latin typeface="HGPｺﾞｼｯｸE"/>
                <a:ea typeface="HGPｺﾞｼｯｸE"/>
                <a:cs typeface="HGPｺﾞｼｯｸE"/>
              </a:rPr>
              <a:t>    </a:t>
            </a:r>
            <a:r>
              <a:rPr lang="en-US" altLang="ja-JP" sz="2000" dirty="0" err="1">
                <a:solidFill>
                  <a:srgbClr val="008000"/>
                </a:solidFill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sz="2000" dirty="0">
                <a:solidFill>
                  <a:srgbClr val="008000"/>
                </a:solidFill>
                <a:latin typeface="HGPｺﾞｼｯｸE"/>
                <a:ea typeface="HGPｺﾞｼｯｸE"/>
                <a:cs typeface="HGPｺﾞｼｯｸE"/>
              </a:rPr>
              <a:t>(“</a:t>
            </a:r>
            <a:r>
              <a:rPr lang="ja-JP" altLang="en-US" sz="2000" dirty="0">
                <a:solidFill>
                  <a:srgbClr val="008000"/>
                </a:solidFill>
                <a:latin typeface="HGPｺﾞｼｯｸE"/>
                <a:ea typeface="HGPｺﾞｼｯｸE"/>
                <a:cs typeface="HGPｺﾞｼｯｸE"/>
              </a:rPr>
              <a:t>オープン失敗</a:t>
            </a:r>
            <a:r>
              <a:rPr lang="en-US" altLang="ja-JP" sz="2000" dirty="0">
                <a:solidFill>
                  <a:srgbClr val="008000"/>
                </a:solidFill>
                <a:latin typeface="HGPｺﾞｼｯｸE"/>
                <a:ea typeface="HGPｺﾞｼｯｸE"/>
                <a:cs typeface="HGPｺﾞｼｯｸE"/>
              </a:rPr>
              <a:t>\n");</a:t>
            </a:r>
            <a:endParaRPr lang="ja-JP" altLang="ja-JP" sz="2000" dirty="0">
              <a:solidFill>
                <a:srgbClr val="008000"/>
              </a:solidFill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solidFill>
                  <a:srgbClr val="008000"/>
                </a:solidFill>
                <a:latin typeface="HGPｺﾞｼｯｸE"/>
                <a:ea typeface="HGPｺﾞｼｯｸE"/>
                <a:cs typeface="HGPｺﾞｼｯｸE"/>
              </a:rPr>
              <a:t>    exit(1);</a:t>
            </a:r>
            <a:endParaRPr lang="ja-JP" altLang="ja-JP" sz="2000" dirty="0">
              <a:solidFill>
                <a:srgbClr val="008000"/>
              </a:solidFill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 }</a:t>
            </a:r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  <a:p>
            <a:endParaRPr kumimoji="1" lang="ja-JP" altLang="en-US" sz="2000" dirty="0">
              <a:latin typeface="HGPｺﾞｼｯｸE"/>
              <a:ea typeface="HGPｺﾞｼｯｸE"/>
              <a:cs typeface="HGPｺﾞｼｯｸE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293808" y="1500253"/>
            <a:ext cx="439299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/* --- </a:t>
            </a:r>
            <a:r>
              <a:rPr lang="ja-JP" altLang="ja-JP" sz="2000" dirty="0">
                <a:latin typeface="HGPｺﾞｼｯｸE"/>
                <a:ea typeface="HGPｺﾞｼｯｸE"/>
                <a:cs typeface="HGPｺﾞｼｯｸE"/>
              </a:rPr>
              <a:t>ここから計算例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--- */</a:t>
            </a:r>
          </a:p>
          <a:p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int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</a:t>
            </a:r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=0, sum=0;</a:t>
            </a:r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do{</a:t>
            </a:r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 sum = </a:t>
            </a:r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sum+i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; </a:t>
            </a:r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++;</a:t>
            </a: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 </a:t>
            </a:r>
            <a:r>
              <a:rPr lang="en-US" altLang="ja-JP" sz="2000" dirty="0" err="1">
                <a:solidFill>
                  <a:srgbClr val="0000FF"/>
                </a:solidFill>
                <a:latin typeface="HGPｺﾞｼｯｸE"/>
                <a:ea typeface="HGPｺﾞｼｯｸE"/>
                <a:cs typeface="HGPｺﾞｼｯｸE"/>
              </a:rPr>
              <a:t>fprintf</a:t>
            </a:r>
            <a:r>
              <a:rPr lang="en-US" altLang="ja-JP" sz="2000" dirty="0">
                <a:solidFill>
                  <a:srgbClr val="0000FF"/>
                </a:solidFill>
                <a:latin typeface="HGPｺﾞｼｯｸE"/>
                <a:ea typeface="HGPｺﾞｼｯｸE"/>
                <a:cs typeface="HGPｺﾞｼｯｸE"/>
              </a:rPr>
              <a:t>(f,“%d  %d\n”,i-1,sum);</a:t>
            </a:r>
            <a:endParaRPr lang="ja-JP" altLang="ja-JP" sz="2000" dirty="0">
              <a:solidFill>
                <a:srgbClr val="0000FF"/>
              </a:solidFill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}while(</a:t>
            </a:r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&lt;=</a:t>
            </a:r>
            <a:r>
              <a:rPr lang="en-US" altLang="ja-JP" sz="2000" dirty="0">
                <a:solidFill>
                  <a:srgbClr val="008000"/>
                </a:solidFill>
                <a:latin typeface="HGPｺﾞｼｯｸE"/>
                <a:ea typeface="HGPｺﾞｼｯｸE"/>
                <a:cs typeface="HGPｺﾞｼｯｸE"/>
              </a:rPr>
              <a:t>20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);</a:t>
            </a:r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/* --- </a:t>
            </a:r>
            <a:r>
              <a:rPr lang="ja-JP" altLang="ja-JP" sz="2000" dirty="0">
                <a:latin typeface="HGPｺﾞｼｯｸE"/>
                <a:ea typeface="HGPｺﾞｼｯｸE"/>
                <a:cs typeface="HGPｺﾞｼｯｸE"/>
              </a:rPr>
              <a:t>ここまで計算例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 --- */</a:t>
            </a:r>
          </a:p>
          <a:p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 err="1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fclose</a:t>
            </a:r>
            <a:r>
              <a:rPr lang="en-US" altLang="ja-JP" sz="2000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(f);</a:t>
            </a:r>
            <a:endParaRPr lang="ja-JP" altLang="ja-JP" sz="2000" dirty="0">
              <a:solidFill>
                <a:srgbClr val="FF0000"/>
              </a:solidFill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("finished \n");  return 0;</a:t>
            </a:r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sz="2000" dirty="0">
                <a:latin typeface="HGPｺﾞｼｯｸE"/>
                <a:ea typeface="HGPｺﾞｼｯｸE"/>
                <a:cs typeface="HGPｺﾞｼｯｸE"/>
              </a:rPr>
              <a:t>}</a:t>
            </a:r>
            <a:endParaRPr lang="ja-JP" altLang="ja-JP" sz="2000" dirty="0">
              <a:latin typeface="HGPｺﾞｼｯｸE"/>
              <a:ea typeface="HGPｺﾞｼｯｸE"/>
              <a:cs typeface="HGPｺﾞｼｯｸE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084098" y="1405565"/>
            <a:ext cx="4498617" cy="2726538"/>
          </a:xfrm>
          <a:prstGeom prst="rect">
            <a:avLst/>
          </a:prstGeom>
          <a:noFill/>
          <a:ln w="28575" cmpd="sng">
            <a:solidFill>
              <a:srgbClr val="FF44F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12912" y="1185782"/>
            <a:ext cx="8373887" cy="4100123"/>
          </a:xfrm>
          <a:prstGeom prst="rect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17809" y="5442492"/>
            <a:ext cx="85795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kumimoji="1" lang="ja-JP" altLang="en-US" dirty="0">
                <a:solidFill>
                  <a:srgbClr val="FF0000"/>
                </a:solidFill>
              </a:rPr>
              <a:t>ファイルポインターという、ファイルを指定するための変数「</a:t>
            </a:r>
            <a:r>
              <a:rPr kumimoji="1" lang="en-US" altLang="ja-JP" dirty="0">
                <a:solidFill>
                  <a:srgbClr val="FF0000"/>
                </a:solidFill>
              </a:rPr>
              <a:t>f</a:t>
            </a:r>
            <a:r>
              <a:rPr kumimoji="1" lang="ja-JP" altLang="en-US" dirty="0">
                <a:solidFill>
                  <a:srgbClr val="FF0000"/>
                </a:solidFill>
              </a:rPr>
              <a:t>」を宣言する</a:t>
            </a:r>
            <a:r>
              <a:rPr kumimoji="1" lang="en-US" altLang="ja-JP" dirty="0">
                <a:solidFill>
                  <a:srgbClr val="FF0000"/>
                </a:solidFill>
              </a:rPr>
              <a:t> </a:t>
            </a:r>
            <a:r>
              <a:rPr kumimoji="1" lang="ja-JP" altLang="en-US" dirty="0">
                <a:solidFill>
                  <a:srgbClr val="FF0000"/>
                </a:solidFill>
                <a:sym typeface="Wingdings"/>
              </a:rPr>
              <a:t></a:t>
            </a:r>
            <a:r>
              <a:rPr kumimoji="1" lang="en-US" altLang="ja-JP" dirty="0">
                <a:solidFill>
                  <a:srgbClr val="FF0000"/>
                </a:solidFill>
                <a:sym typeface="Wingdings"/>
              </a:rPr>
              <a:t> FILE *f</a:t>
            </a:r>
          </a:p>
          <a:p>
            <a:pPr marL="342900" indent="-342900">
              <a:buAutoNum type="arabicParenR"/>
            </a:pPr>
            <a:r>
              <a:rPr lang="en-US" altLang="ja-JP" dirty="0" err="1">
                <a:solidFill>
                  <a:srgbClr val="FF0000"/>
                </a:solidFill>
                <a:sym typeface="Wingdings"/>
              </a:rPr>
              <a:t>fopen</a:t>
            </a:r>
            <a:r>
              <a:rPr lang="ja-JP" altLang="en-US" dirty="0">
                <a:solidFill>
                  <a:srgbClr val="FF0000"/>
                </a:solidFill>
                <a:sym typeface="Wingdings"/>
              </a:rPr>
              <a:t>関数による指定</a:t>
            </a:r>
            <a:r>
              <a:rPr lang="en-US" altLang="ja-JP" dirty="0">
                <a:solidFill>
                  <a:srgbClr val="FF0000"/>
                </a:solidFill>
                <a:sym typeface="Wingdings"/>
              </a:rPr>
              <a:t> </a:t>
            </a:r>
            <a:r>
              <a:rPr lang="ja-JP" altLang="en-US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en-US" altLang="ja-JP" dirty="0">
                <a:solidFill>
                  <a:srgbClr val="FF0000"/>
                </a:solidFill>
                <a:sym typeface="Wingdings"/>
              </a:rPr>
              <a:t> </a:t>
            </a:r>
            <a:r>
              <a:rPr lang="en-US" altLang="ja-JP" dirty="0" err="1">
                <a:solidFill>
                  <a:srgbClr val="FF0000"/>
                </a:solidFill>
                <a:sym typeface="Wingdings"/>
              </a:rPr>
              <a:t>fopen</a:t>
            </a:r>
            <a:r>
              <a:rPr lang="en-US" altLang="ja-JP" dirty="0">
                <a:solidFill>
                  <a:srgbClr val="FF0000"/>
                </a:solidFill>
                <a:sym typeface="Wingdings"/>
              </a:rPr>
              <a:t>(</a:t>
            </a:r>
            <a:r>
              <a:rPr lang="ja-JP" altLang="en-US" dirty="0">
                <a:solidFill>
                  <a:srgbClr val="FF0000"/>
                </a:solidFill>
                <a:sym typeface="Wingdings"/>
              </a:rPr>
              <a:t>ファイル名</a:t>
            </a:r>
            <a:r>
              <a:rPr lang="en-US" altLang="ja-JP" dirty="0">
                <a:solidFill>
                  <a:srgbClr val="FF0000"/>
                </a:solidFill>
                <a:sym typeface="Wingdings"/>
              </a:rPr>
              <a:t>, “w”) …</a:t>
            </a:r>
            <a:r>
              <a:rPr lang="ja-JP" altLang="en-US" dirty="0">
                <a:solidFill>
                  <a:srgbClr val="FF0000"/>
                </a:solidFill>
                <a:sym typeface="Wingdings"/>
              </a:rPr>
              <a:t>ここで</a:t>
            </a:r>
            <a:r>
              <a:rPr lang="en-US" altLang="ja-JP" dirty="0">
                <a:solidFill>
                  <a:srgbClr val="FF0000"/>
                </a:solidFill>
                <a:sym typeface="Wingdings"/>
              </a:rPr>
              <a:t> w</a:t>
            </a:r>
            <a:r>
              <a:rPr lang="ja-JP" altLang="en-US" dirty="0">
                <a:solidFill>
                  <a:srgbClr val="FF0000"/>
                </a:solidFill>
                <a:sym typeface="Wingdings"/>
              </a:rPr>
              <a:t>はファイルへの書き込み</a:t>
            </a:r>
            <a:endParaRPr lang="en-US" altLang="ja-JP" dirty="0">
              <a:solidFill>
                <a:srgbClr val="FF0000"/>
              </a:solidFill>
              <a:sym typeface="Wingdings"/>
            </a:endParaRPr>
          </a:p>
          <a:p>
            <a:pPr marL="342900" indent="-342900">
              <a:buAutoNum type="arabicParenR"/>
            </a:pPr>
            <a:r>
              <a:rPr kumimoji="1" lang="ja-JP" altLang="en-US" dirty="0">
                <a:solidFill>
                  <a:srgbClr val="008000"/>
                </a:solidFill>
                <a:sym typeface="Wingdings"/>
              </a:rPr>
              <a:t>ファイルが開けなかったら</a:t>
            </a:r>
            <a:r>
              <a:rPr kumimoji="1" lang="en-US" altLang="ja-JP" dirty="0">
                <a:solidFill>
                  <a:srgbClr val="008000"/>
                </a:solidFill>
                <a:sym typeface="Wingdings"/>
              </a:rPr>
              <a:t> exit(1) </a:t>
            </a:r>
            <a:r>
              <a:rPr kumimoji="1" lang="ja-JP" altLang="en-US" dirty="0">
                <a:solidFill>
                  <a:srgbClr val="008000"/>
                </a:solidFill>
                <a:sym typeface="Wingdings"/>
              </a:rPr>
              <a:t>としてプログラムを終了させる</a:t>
            </a:r>
            <a:endParaRPr kumimoji="1" lang="en-US" altLang="ja-JP" dirty="0">
              <a:solidFill>
                <a:srgbClr val="008000"/>
              </a:solidFill>
              <a:sym typeface="Wingdings"/>
            </a:endParaRPr>
          </a:p>
          <a:p>
            <a:pPr marL="342900" indent="-342900">
              <a:buAutoNum type="arabicParenR"/>
            </a:pPr>
            <a:r>
              <a:rPr lang="en-US" altLang="ja-JP" dirty="0" err="1">
                <a:solidFill>
                  <a:srgbClr val="0000FF"/>
                </a:solidFill>
                <a:sym typeface="Wingdings"/>
              </a:rPr>
              <a:t>fprintf</a:t>
            </a:r>
            <a:r>
              <a:rPr lang="en-US" altLang="ja-JP" dirty="0">
                <a:solidFill>
                  <a:srgbClr val="0000FF"/>
                </a:solidFill>
                <a:sym typeface="Wingdings"/>
              </a:rPr>
              <a:t>(f, …)</a:t>
            </a:r>
            <a:r>
              <a:rPr lang="ja-JP" altLang="en-US" dirty="0">
                <a:solidFill>
                  <a:srgbClr val="0000FF"/>
                </a:solidFill>
                <a:sym typeface="Wingdings"/>
              </a:rPr>
              <a:t>でデータを書き込む　</a:t>
            </a:r>
            <a:r>
              <a:rPr lang="ja-JP" altLang="en-US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en-US" altLang="ja-JP" dirty="0">
                <a:solidFill>
                  <a:srgbClr val="FF0000"/>
                </a:solidFill>
                <a:sym typeface="Wingdings"/>
              </a:rPr>
              <a:t> </a:t>
            </a:r>
            <a:r>
              <a:rPr lang="ja-JP" altLang="en-US" dirty="0">
                <a:solidFill>
                  <a:srgbClr val="FF0000"/>
                </a:solidFill>
                <a:sym typeface="Wingdings"/>
              </a:rPr>
              <a:t>終わったら</a:t>
            </a:r>
            <a:r>
              <a:rPr lang="en-US" altLang="ja-JP" dirty="0" err="1">
                <a:solidFill>
                  <a:srgbClr val="FF0000"/>
                </a:solidFill>
                <a:sym typeface="Wingdings"/>
              </a:rPr>
              <a:t>fclose</a:t>
            </a:r>
            <a:r>
              <a:rPr lang="en-US" altLang="ja-JP" dirty="0">
                <a:solidFill>
                  <a:srgbClr val="FF0000"/>
                </a:solidFill>
                <a:sym typeface="Wingdings"/>
              </a:rPr>
              <a:t>(f)</a:t>
            </a:r>
            <a:r>
              <a:rPr lang="ja-JP" altLang="en-US" dirty="0">
                <a:solidFill>
                  <a:srgbClr val="FF0000"/>
                </a:solidFill>
                <a:sym typeface="Wingdings"/>
              </a:rPr>
              <a:t>としてファイルを閉じる</a:t>
            </a:r>
            <a:endParaRPr kumimoji="1" lang="en-US" altLang="ja-JP" dirty="0">
              <a:solidFill>
                <a:srgbClr val="FF0000"/>
              </a:solidFill>
              <a:sym typeface="Wingdings"/>
            </a:endParaRPr>
          </a:p>
        </p:txBody>
      </p:sp>
      <p:sp>
        <p:nvSpPr>
          <p:cNvPr id="10" name="円形吹き出し 9"/>
          <p:cNvSpPr/>
          <p:nvPr/>
        </p:nvSpPr>
        <p:spPr>
          <a:xfrm>
            <a:off x="7397958" y="1655806"/>
            <a:ext cx="1747230" cy="1065653"/>
          </a:xfrm>
          <a:prstGeom prst="wedgeEllipseCallout">
            <a:avLst>
              <a:gd name="adj1" fmla="val -78982"/>
              <a:gd name="adj2" fmla="val 44756"/>
            </a:avLst>
          </a:prstGeom>
          <a:solidFill>
            <a:srgbClr val="FFFF9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rgbClr val="0000FF"/>
                </a:solidFill>
              </a:rPr>
              <a:t>あくまで</a:t>
            </a:r>
            <a:endParaRPr kumimoji="1" lang="en-US" altLang="ja-JP" dirty="0">
              <a:solidFill>
                <a:srgbClr val="0000FF"/>
              </a:solidFill>
            </a:endParaRPr>
          </a:p>
          <a:p>
            <a:pPr algn="ctr"/>
            <a:r>
              <a:rPr kumimoji="1" lang="ja-JP" altLang="en-US" dirty="0">
                <a:solidFill>
                  <a:srgbClr val="0000FF"/>
                </a:solidFill>
              </a:rPr>
              <a:t>一例</a:t>
            </a:r>
          </a:p>
        </p:txBody>
      </p:sp>
      <p:cxnSp>
        <p:nvCxnSpPr>
          <p:cNvPr id="11" name="直線コネクタ 10"/>
          <p:cNvCxnSpPr/>
          <p:nvPr/>
        </p:nvCxnSpPr>
        <p:spPr>
          <a:xfrm>
            <a:off x="3955031" y="1655806"/>
            <a:ext cx="16078" cy="3327446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769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6758"/>
          </a:xfrm>
        </p:spPr>
        <p:txBody>
          <a:bodyPr>
            <a:noAutofit/>
          </a:bodyPr>
          <a:lstStyle/>
          <a:p>
            <a:r>
              <a:rPr kumimoji="1" lang="ja-JP" altLang="en-US" sz="3200" dirty="0">
                <a:solidFill>
                  <a:srgbClr val="000090"/>
                </a:solidFill>
              </a:rPr>
              <a:t>データ　リスト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1141273" y="952450"/>
            <a:ext cx="71789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EX12-1.exe</a:t>
            </a:r>
            <a:r>
              <a:rPr lang="ja-JP" altLang="en-US" dirty="0">
                <a:solidFill>
                  <a:srgbClr val="0000FF"/>
                </a:solidFill>
              </a:rPr>
              <a:t>の実行結果：</a:t>
            </a:r>
            <a:endParaRPr lang="en-US" altLang="ja-JP" dirty="0">
              <a:solidFill>
                <a:srgbClr val="0000FF"/>
              </a:solidFill>
            </a:endParaRPr>
          </a:p>
          <a:p>
            <a:r>
              <a:rPr lang="ja-JP" altLang="ja-JP" dirty="0">
                <a:solidFill>
                  <a:srgbClr val="0000FF"/>
                </a:solidFill>
              </a:rPr>
              <a:t>ファイル</a:t>
            </a:r>
            <a:r>
              <a:rPr lang="en-US" altLang="ja-JP" dirty="0">
                <a:solidFill>
                  <a:srgbClr val="0000FF"/>
                </a:solidFill>
              </a:rPr>
              <a:t>"</a:t>
            </a:r>
            <a:r>
              <a:rPr lang="en-US" altLang="ja-JP" dirty="0" err="1">
                <a:solidFill>
                  <a:srgbClr val="0000FF"/>
                </a:solidFill>
              </a:rPr>
              <a:t>kekka.txt</a:t>
            </a:r>
            <a:r>
              <a:rPr lang="en-US" altLang="ja-JP" dirty="0">
                <a:solidFill>
                  <a:srgbClr val="0000FF"/>
                </a:solidFill>
              </a:rPr>
              <a:t>”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1788244" y="1652013"/>
            <a:ext cx="1060936" cy="4524316"/>
          </a:xfrm>
          <a:prstGeom prst="rect">
            <a:avLst/>
          </a:prstGeom>
          <a:ln w="28575" cmpd="sng">
            <a:solidFill>
              <a:srgbClr val="FF44FE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0  0</a:t>
            </a:r>
          </a:p>
          <a:p>
            <a:r>
              <a:rPr lang="en-US" altLang="ja-JP" dirty="0"/>
              <a:t>1  1</a:t>
            </a:r>
          </a:p>
          <a:p>
            <a:r>
              <a:rPr lang="en-US" altLang="ja-JP" dirty="0"/>
              <a:t>2  3</a:t>
            </a:r>
          </a:p>
          <a:p>
            <a:r>
              <a:rPr lang="en-US" altLang="ja-JP" dirty="0"/>
              <a:t>3  6</a:t>
            </a:r>
          </a:p>
          <a:p>
            <a:r>
              <a:rPr lang="en-US" altLang="ja-JP" dirty="0"/>
              <a:t>4  10</a:t>
            </a:r>
          </a:p>
          <a:p>
            <a:r>
              <a:rPr lang="en-US" altLang="ja-JP" dirty="0"/>
              <a:t>5  15</a:t>
            </a:r>
          </a:p>
          <a:p>
            <a:r>
              <a:rPr lang="en-US" altLang="ja-JP" dirty="0"/>
              <a:t>6  21</a:t>
            </a:r>
          </a:p>
          <a:p>
            <a:r>
              <a:rPr lang="en-US" altLang="ja-JP" dirty="0"/>
              <a:t>7  28</a:t>
            </a:r>
          </a:p>
          <a:p>
            <a:r>
              <a:rPr lang="en-US" altLang="ja-JP" dirty="0"/>
              <a:t>……..</a:t>
            </a:r>
          </a:p>
          <a:p>
            <a:endParaRPr lang="en-US" altLang="ja-JP" dirty="0"/>
          </a:p>
          <a:p>
            <a:r>
              <a:rPr lang="en-US" altLang="ja-JP" dirty="0"/>
              <a:t>15  120</a:t>
            </a:r>
          </a:p>
          <a:p>
            <a:r>
              <a:rPr lang="en-US" altLang="ja-JP" dirty="0"/>
              <a:t>16  136</a:t>
            </a:r>
          </a:p>
          <a:p>
            <a:r>
              <a:rPr lang="en-US" altLang="ja-JP" dirty="0"/>
              <a:t>17  153</a:t>
            </a:r>
          </a:p>
          <a:p>
            <a:r>
              <a:rPr lang="en-US" altLang="ja-JP" dirty="0"/>
              <a:t>18  171</a:t>
            </a:r>
          </a:p>
          <a:p>
            <a:r>
              <a:rPr lang="en-US" altLang="ja-JP" dirty="0"/>
              <a:t>19  190</a:t>
            </a:r>
          </a:p>
          <a:p>
            <a:r>
              <a:rPr lang="en-US" altLang="ja-JP" dirty="0"/>
              <a:t>20  210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497287" y="1507556"/>
            <a:ext cx="5171508" cy="4401205"/>
          </a:xfrm>
          <a:prstGeom prst="rect">
            <a:avLst/>
          </a:prstGeom>
          <a:noFill/>
          <a:ln w="38100" cmpd="sng"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（注１）　</a:t>
            </a:r>
            <a:r>
              <a:rPr kumimoji="1" lang="ja-JP" altLang="en-US" sz="2000" dirty="0">
                <a:solidFill>
                  <a:srgbClr val="0000FF"/>
                </a:solidFill>
              </a:rPr>
              <a:t>関数　</a:t>
            </a:r>
            <a:r>
              <a:rPr kumimoji="1" lang="en-US" altLang="ja-JP" sz="2000" dirty="0">
                <a:solidFill>
                  <a:srgbClr val="0000FF"/>
                </a:solidFill>
              </a:rPr>
              <a:t>exit</a:t>
            </a:r>
          </a:p>
          <a:p>
            <a:endParaRPr lang="en-US" altLang="ja-JP" sz="2000" dirty="0"/>
          </a:p>
          <a:p>
            <a:r>
              <a:rPr lang="en-US" altLang="ja-JP" sz="2000" dirty="0"/>
              <a:t>		exit</a:t>
            </a:r>
            <a:r>
              <a:rPr kumimoji="1" lang="en-US" altLang="ja-JP" sz="2000" dirty="0"/>
              <a:t>(status); </a:t>
            </a:r>
            <a:r>
              <a:rPr kumimoji="1" lang="ja-JP" altLang="en-US" sz="2000" dirty="0"/>
              <a:t>のように使う</a:t>
            </a:r>
            <a:endParaRPr kumimoji="1"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 </a:t>
            </a:r>
            <a:r>
              <a:rPr lang="ja-JP" altLang="ja-JP" sz="2000" dirty="0"/>
              <a:t>　</a:t>
            </a:r>
            <a:r>
              <a:rPr lang="ja-JP" altLang="en-US" sz="2000" dirty="0"/>
              <a:t>　　　　ここで</a:t>
            </a:r>
            <a:r>
              <a:rPr lang="en-US" altLang="ja-JP" sz="2000" dirty="0"/>
              <a:t>status</a:t>
            </a:r>
            <a:r>
              <a:rPr lang="ja-JP" altLang="en-US" sz="2000" dirty="0"/>
              <a:t>は整数</a:t>
            </a:r>
            <a:endParaRPr lang="en-US" altLang="ja-JP" sz="2000" dirty="0"/>
          </a:p>
          <a:p>
            <a:r>
              <a:rPr kumimoji="1" lang="en-US" altLang="ja-JP" sz="2000" dirty="0"/>
              <a:t>		</a:t>
            </a:r>
            <a:r>
              <a:rPr kumimoji="1" lang="ja-JP" altLang="en-US" sz="2000" dirty="0"/>
              <a:t>異常がなければ</a:t>
            </a:r>
            <a:r>
              <a:rPr kumimoji="1" lang="en-US" altLang="ja-JP" sz="2000" dirty="0"/>
              <a:t> 0</a:t>
            </a:r>
          </a:p>
          <a:p>
            <a:r>
              <a:rPr lang="en-US" altLang="ja-JP" sz="2000" dirty="0"/>
              <a:t>		</a:t>
            </a:r>
            <a:r>
              <a:rPr lang="ja-JP" altLang="en-US" sz="2000" dirty="0"/>
              <a:t>異常があると</a:t>
            </a:r>
            <a:r>
              <a:rPr lang="en-US" altLang="ja-JP" sz="2000" dirty="0"/>
              <a:t> 0 </a:t>
            </a:r>
            <a:r>
              <a:rPr lang="ja-JP" altLang="en-US" sz="2000" dirty="0"/>
              <a:t>以外の値</a:t>
            </a:r>
            <a:endParaRPr lang="en-US" altLang="ja-JP" sz="2000" dirty="0"/>
          </a:p>
          <a:p>
            <a:endParaRPr kumimoji="1" lang="en-US" altLang="ja-JP" sz="2000" dirty="0"/>
          </a:p>
          <a:p>
            <a:r>
              <a:rPr lang="ja-JP" altLang="en-US" sz="2000" dirty="0"/>
              <a:t>（注２）　</a:t>
            </a:r>
            <a:r>
              <a:rPr lang="ja-JP" altLang="en-US" sz="2000" dirty="0">
                <a:solidFill>
                  <a:srgbClr val="0000FF"/>
                </a:solidFill>
              </a:rPr>
              <a:t>関数　</a:t>
            </a:r>
            <a:r>
              <a:rPr lang="en-US" altLang="ja-JP" sz="2000" dirty="0" err="1">
                <a:solidFill>
                  <a:srgbClr val="0000FF"/>
                </a:solidFill>
              </a:rPr>
              <a:t>fprintf</a:t>
            </a:r>
            <a:endParaRPr lang="en-US" altLang="ja-JP" sz="2000" dirty="0">
              <a:solidFill>
                <a:srgbClr val="0000FF"/>
              </a:solidFill>
            </a:endParaRPr>
          </a:p>
          <a:p>
            <a:r>
              <a:rPr kumimoji="1" lang="ja-JP" altLang="en-US" sz="2000" dirty="0"/>
              <a:t>　</a:t>
            </a:r>
            <a:r>
              <a:rPr kumimoji="1" lang="en-US" altLang="ja-JP" sz="2000" dirty="0"/>
              <a:t>		</a:t>
            </a:r>
          </a:p>
          <a:p>
            <a:r>
              <a:rPr lang="ja-JP" altLang="ja-JP" sz="2000" dirty="0"/>
              <a:t>　</a:t>
            </a:r>
            <a:r>
              <a:rPr lang="ja-JP" altLang="en-US" sz="2000" dirty="0"/>
              <a:t>　　　　</a:t>
            </a:r>
            <a:r>
              <a:rPr kumimoji="1" lang="en-US" altLang="ja-JP" sz="2000" dirty="0" err="1"/>
              <a:t>fprintf</a:t>
            </a:r>
            <a:r>
              <a:rPr kumimoji="1" lang="en-US" altLang="ja-JP" sz="2000" dirty="0"/>
              <a:t>(f, </a:t>
            </a:r>
            <a:r>
              <a:rPr kumimoji="1" lang="ja-JP" altLang="en-US" sz="2000" dirty="0"/>
              <a:t>書式制御文字列，出力変数</a:t>
            </a:r>
            <a:r>
              <a:rPr kumimoji="1" lang="en-US" altLang="ja-JP" sz="2000" dirty="0"/>
              <a:t>)</a:t>
            </a:r>
          </a:p>
          <a:p>
            <a:r>
              <a:rPr lang="en-US" altLang="ja-JP" sz="2000" dirty="0"/>
              <a:t>	</a:t>
            </a:r>
            <a:r>
              <a:rPr lang="ja-JP" altLang="ja-JP" sz="2000" dirty="0"/>
              <a:t>　</a:t>
            </a:r>
            <a:r>
              <a:rPr lang="ja-JP" altLang="en-US" sz="2000" dirty="0"/>
              <a:t>　</a:t>
            </a:r>
            <a:endParaRPr lang="en-US" altLang="ja-JP" sz="2000" dirty="0"/>
          </a:p>
          <a:p>
            <a:r>
              <a:rPr lang="ja-JP" altLang="ja-JP" sz="2000" dirty="0"/>
              <a:t>　</a:t>
            </a:r>
            <a:r>
              <a:rPr lang="ja-JP" altLang="en-US" sz="2000" dirty="0"/>
              <a:t>　　　　</a:t>
            </a:r>
            <a:r>
              <a:rPr lang="en-US" altLang="ja-JP" sz="2000" dirty="0"/>
              <a:t> </a:t>
            </a:r>
            <a:r>
              <a:rPr lang="ja-JP" altLang="en-US" sz="2000" dirty="0"/>
              <a:t>のように使う</a:t>
            </a:r>
            <a:endParaRPr lang="en-US" altLang="ja-JP" sz="2000" dirty="0"/>
          </a:p>
          <a:p>
            <a:r>
              <a:rPr kumimoji="1" lang="en-US" altLang="ja-JP" sz="2000" dirty="0"/>
              <a:t>	</a:t>
            </a:r>
            <a:r>
              <a:rPr lang="ja-JP" altLang="ja-JP" sz="2000" dirty="0"/>
              <a:t>　</a:t>
            </a:r>
            <a:r>
              <a:rPr lang="ja-JP" altLang="en-US" sz="2000" dirty="0"/>
              <a:t>　</a:t>
            </a:r>
            <a:r>
              <a:rPr lang="en-US" altLang="ja-JP" sz="2000" dirty="0"/>
              <a:t>   f</a:t>
            </a:r>
            <a:r>
              <a:rPr lang="ja-JP" altLang="en-US" sz="2000" dirty="0"/>
              <a:t>以外は　</a:t>
            </a:r>
            <a:r>
              <a:rPr lang="en-US" altLang="ja-JP" sz="2000" dirty="0" err="1"/>
              <a:t>printf</a:t>
            </a:r>
            <a:r>
              <a:rPr lang="en-US" altLang="ja-JP" sz="2000" dirty="0"/>
              <a:t>  </a:t>
            </a:r>
            <a:r>
              <a:rPr lang="ja-JP" altLang="en-US" sz="2000" dirty="0"/>
              <a:t>と同様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947474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77B7D-92E7-564C-982F-EDF9263C1BB0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93507" y="456453"/>
            <a:ext cx="3058851" cy="830997"/>
          </a:xfrm>
          <a:prstGeom prst="rect">
            <a:avLst/>
          </a:prstGeom>
          <a:noFill/>
          <a:ln w="28575" cmpd="sng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[</a:t>
            </a:r>
            <a:r>
              <a:rPr kumimoji="1" lang="ja-JP" altLang="en-US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例題</a:t>
            </a:r>
            <a:r>
              <a:rPr kumimoji="1"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 </a:t>
            </a:r>
            <a:r>
              <a:rPr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EX</a:t>
            </a:r>
            <a:r>
              <a:rPr kumimoji="1"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12-2]</a:t>
            </a:r>
          </a:p>
          <a:p>
            <a:r>
              <a:rPr kumimoji="1" lang="en-US" altLang="ja-JP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 </a:t>
            </a:r>
            <a:r>
              <a:rPr lang="ja-JP" altLang="en-US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次</a:t>
            </a:r>
            <a:r>
              <a:rPr kumimoji="1" lang="ja-JP" altLang="en-US" sz="24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の例を実行せよ．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4117875" y="478542"/>
            <a:ext cx="4572000" cy="5355312"/>
          </a:xfrm>
          <a:prstGeom prst="rect">
            <a:avLst/>
          </a:prstGeom>
          <a:ln w="28575" cmpd="sng">
            <a:solidFill>
              <a:srgbClr val="660066"/>
            </a:solidFill>
          </a:ln>
        </p:spPr>
        <p:txBody>
          <a:bodyPr>
            <a:spAutoFit/>
          </a:bodyPr>
          <a:lstStyle/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/* --- 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データの読み込み 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EX12-2.c --- */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#include &lt;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stdio.h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&gt;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#include &lt;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stdlib.h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&gt;</a:t>
            </a:r>
          </a:p>
          <a:p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int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main(void)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{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FILE *f;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int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i,x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[100],y[100];</a:t>
            </a:r>
          </a:p>
          <a:p>
            <a:endParaRPr lang="en-US" altLang="ja-JP" dirty="0">
              <a:latin typeface="HGPｺﾞｼｯｸE"/>
              <a:ea typeface="HGPｺﾞｼｯｸE"/>
              <a:cs typeface="HGPｺﾞｼｯｸE"/>
            </a:endParaRP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if((f=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fopen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</a:t>
            </a:r>
            <a:r>
              <a:rPr lang="en-US" altLang="ja-JP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"</a:t>
            </a:r>
            <a:r>
              <a:rPr lang="en-US" altLang="ja-JP" dirty="0" err="1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kekka.txt","r</a:t>
            </a:r>
            <a:r>
              <a:rPr lang="en-US" altLang="ja-JP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"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))== NULL){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オープン失敗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exit(1);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}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for(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=0;i&lt;=</a:t>
            </a:r>
            <a:r>
              <a:rPr lang="en-US" altLang="ja-JP" dirty="0">
                <a:solidFill>
                  <a:srgbClr val="008000"/>
                </a:solidFill>
                <a:latin typeface="HGPｺﾞｼｯｸE"/>
                <a:ea typeface="HGPｺﾞｼｯｸE"/>
                <a:cs typeface="HGPｺﾞｼｯｸE"/>
              </a:rPr>
              <a:t>20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;i++){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fscanf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(f,"%d %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d",&amp;x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[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],&amp;y[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]);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("%d, %d \n", x[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], y[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]);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}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fclose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(f);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return 0;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}</a:t>
            </a:r>
            <a:endParaRPr lang="ja-JP" altLang="en-US" dirty="0">
              <a:latin typeface="HGPｺﾞｼｯｸE"/>
              <a:ea typeface="HGPｺﾞｼｯｸE"/>
              <a:cs typeface="HGPｺﾞｼｯｸE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51558" y="1929771"/>
            <a:ext cx="306216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0"/>
              <a:buChar char="à"/>
            </a:pPr>
            <a:r>
              <a:rPr kumimoji="1"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このプログラム</a:t>
            </a:r>
            <a:r>
              <a:rPr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を</a:t>
            </a:r>
            <a:r>
              <a:rPr kumimoji="1"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実行すると，</a:t>
            </a:r>
            <a:r>
              <a:rPr kumimoji="1" lang="ja-JP" altLang="en-US" sz="2400" dirty="0">
                <a:solidFill>
                  <a:srgbClr val="008000"/>
                </a:solidFill>
                <a:latin typeface="Osaka"/>
                <a:ea typeface="Osaka"/>
                <a:cs typeface="Osaka"/>
                <a:sym typeface="Wingdings"/>
              </a:rPr>
              <a:t>同じフォルダ（ディレクトリ）</a:t>
            </a:r>
            <a:r>
              <a:rPr lang="ja-JP" altLang="en-US" sz="2400" dirty="0">
                <a:solidFill>
                  <a:srgbClr val="008000"/>
                </a:solidFill>
                <a:latin typeface="Osaka"/>
                <a:ea typeface="Osaka"/>
                <a:cs typeface="Osaka"/>
                <a:sym typeface="Wingdings"/>
              </a:rPr>
              <a:t>内</a:t>
            </a:r>
            <a:r>
              <a:rPr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にある</a:t>
            </a:r>
            <a:endParaRPr lang="en-US" altLang="ja-JP" sz="2400" dirty="0">
              <a:solidFill>
                <a:srgbClr val="0000FF"/>
              </a:solidFill>
              <a:latin typeface="Osaka"/>
              <a:ea typeface="Osaka"/>
              <a:cs typeface="Osaka"/>
              <a:sym typeface="Wingdings"/>
            </a:endParaRPr>
          </a:p>
          <a:p>
            <a:r>
              <a:rPr lang="ja-JP" altLang="en-US" sz="2400" dirty="0">
                <a:solidFill>
                  <a:srgbClr val="0000FF"/>
                </a:solidFill>
              </a:rPr>
              <a:t>　　　　</a:t>
            </a:r>
            <a:r>
              <a:rPr lang="en-US" altLang="ja-JP" sz="2400" dirty="0" err="1">
                <a:solidFill>
                  <a:srgbClr val="FF0000"/>
                </a:solidFill>
              </a:rPr>
              <a:t>kekka.txt</a:t>
            </a:r>
            <a:endParaRPr lang="en-US" altLang="ja-JP" sz="2400" dirty="0">
              <a:solidFill>
                <a:srgbClr val="FF0000"/>
              </a:solidFill>
            </a:endParaRPr>
          </a:p>
          <a:p>
            <a:r>
              <a:rPr kumimoji="1"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</a:rPr>
              <a:t>というファイルからデータが</a:t>
            </a:r>
            <a:r>
              <a:rPr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</a:rPr>
              <a:t>読み込まれる</a:t>
            </a:r>
            <a:endParaRPr kumimoji="1" lang="ja-JP" altLang="en-US" sz="2400" dirty="0">
              <a:solidFill>
                <a:srgbClr val="0000FF"/>
              </a:solidFill>
              <a:latin typeface="Osaka"/>
              <a:ea typeface="Osaka"/>
              <a:cs typeface="Osaka"/>
            </a:endParaRPr>
          </a:p>
        </p:txBody>
      </p:sp>
    </p:spTree>
    <p:extLst>
      <p:ext uri="{BB962C8B-B14F-4D97-AF65-F5344CB8AC3E}">
        <p14:creationId xmlns:p14="http://schemas.microsoft.com/office/powerpoint/2010/main" val="3036715587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2494</TotalTime>
  <Words>2168</Words>
  <Application>Microsoft Office PowerPoint</Application>
  <PresentationFormat>画面に合わせる (4:3)</PresentationFormat>
  <Paragraphs>347</Paragraphs>
  <Slides>19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7" baseType="lpstr">
      <vt:lpstr>HGPｺﾞｼｯｸE</vt:lpstr>
      <vt:lpstr>Lucida Grande</vt:lpstr>
      <vt:lpstr>ＭＳ Ｐゴシック</vt:lpstr>
      <vt:lpstr>Osaka</vt:lpstr>
      <vt:lpstr>Arial</vt:lpstr>
      <vt:lpstr>Calibri</vt:lpstr>
      <vt:lpstr>Wingdings</vt:lpstr>
      <vt:lpstr>ホワイト</vt:lpstr>
      <vt:lpstr>コンピュータ基礎実験　第１２回</vt:lpstr>
      <vt:lpstr>ファイル入出力</vt:lpstr>
      <vt:lpstr>ファイルに出力</vt:lpstr>
      <vt:lpstr>ファイルから入力</vt:lpstr>
      <vt:lpstr>ファイルオープン時のモード</vt:lpstr>
      <vt:lpstr>PowerPoint プレゼンテーション</vt:lpstr>
      <vt:lpstr>データの書き込み</vt:lpstr>
      <vt:lpstr>データ　リスト</vt:lpstr>
      <vt:lpstr>PowerPoint プレゼンテーション</vt:lpstr>
      <vt:lpstr>データの読み込み</vt:lpstr>
      <vt:lpstr>PowerPoint プレゼンテーション</vt:lpstr>
      <vt:lpstr>複数ファイルの同時使用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実習結果のレポート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ファイルへの出力（読み込み）</dc:title>
  <dc:creator>Sano Osamu</dc:creator>
  <cp:lastModifiedBy>muroo</cp:lastModifiedBy>
  <cp:revision>98</cp:revision>
  <cp:lastPrinted>2012-07-19T05:06:32Z</cp:lastPrinted>
  <dcterms:created xsi:type="dcterms:W3CDTF">2012-06-27T07:03:30Z</dcterms:created>
  <dcterms:modified xsi:type="dcterms:W3CDTF">2018-07-09T00:29:58Z</dcterms:modified>
</cp:coreProperties>
</file>