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265" r:id="rId2"/>
    <p:sldId id="279" r:id="rId3"/>
    <p:sldId id="285" r:id="rId4"/>
    <p:sldId id="289" r:id="rId5"/>
    <p:sldId id="308" r:id="rId6"/>
    <p:sldId id="282" r:id="rId7"/>
    <p:sldId id="295" r:id="rId8"/>
    <p:sldId id="290" r:id="rId9"/>
    <p:sldId id="292" r:id="rId10"/>
    <p:sldId id="293" r:id="rId11"/>
    <p:sldId id="294" r:id="rId12"/>
    <p:sldId id="291" r:id="rId13"/>
    <p:sldId id="296" r:id="rId14"/>
    <p:sldId id="297" r:id="rId15"/>
    <p:sldId id="298" r:id="rId16"/>
    <p:sldId id="299" r:id="rId17"/>
    <p:sldId id="300" r:id="rId18"/>
    <p:sldId id="301" r:id="rId19"/>
    <p:sldId id="302" r:id="rId20"/>
    <p:sldId id="303" r:id="rId21"/>
    <p:sldId id="304" r:id="rId22"/>
    <p:sldId id="305" r:id="rId23"/>
    <p:sldId id="306" r:id="rId24"/>
    <p:sldId id="307" r:id="rId25"/>
    <p:sldId id="288" r:id="rId26"/>
  </p:sldIdLst>
  <p:sldSz cx="9144000" cy="6858000" type="screen4x3"/>
  <p:notesSz cx="9144000" cy="6858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clrMru>
    <a:srgbClr val="FFC0F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8" d="100"/>
          <a:sy n="78" d="100"/>
        </p:scale>
        <p:origin x="804"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A9A4F323-98C5-614D-BABB-5EF9379C07C7}" type="datetimeFigureOut">
              <a:rPr kumimoji="1" lang="ja-JP" altLang="en-US" smtClean="0"/>
              <a:pPr/>
              <a:t>2018/6/25</a:t>
            </a:fld>
            <a:endParaRPr kumimoji="1" lang="ja-JP" altLang="en-US"/>
          </a:p>
        </p:txBody>
      </p:sp>
      <p:sp>
        <p:nvSpPr>
          <p:cNvPr id="4" name="フッター プレースホルダー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D0CC2178-D0E3-ED4F-97C7-025906D553D2}" type="slidenum">
              <a:rPr kumimoji="1" lang="ja-JP" altLang="en-US" smtClean="0"/>
              <a:pPr/>
              <a:t>‹#›</a:t>
            </a:fld>
            <a:endParaRPr kumimoji="1" lang="ja-JP" altLang="en-US"/>
          </a:p>
        </p:txBody>
      </p:sp>
    </p:spTree>
    <p:extLst>
      <p:ext uri="{BB962C8B-B14F-4D97-AF65-F5344CB8AC3E}">
        <p14:creationId xmlns:p14="http://schemas.microsoft.com/office/powerpoint/2010/main" val="20271200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34F796D8-063F-41C5-AE86-F8B41FE9CBEE}" type="datetimeFigureOut">
              <a:rPr kumimoji="1" lang="ja-JP" altLang="en-US" smtClean="0"/>
              <a:pPr/>
              <a:t>2018/6/25</a:t>
            </a:fld>
            <a:endParaRPr kumimoji="1" lang="ja-JP" altLang="en-US"/>
          </a:p>
        </p:txBody>
      </p:sp>
      <p:sp>
        <p:nvSpPr>
          <p:cNvPr id="4" name="スライド イメージ プレースホルダ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CAA6913C-09A3-4544-B2D1-6CDF9B447A49}" type="slidenum">
              <a:rPr kumimoji="1" lang="ja-JP" altLang="en-US" smtClean="0"/>
              <a:pPr/>
              <a:t>‹#›</a:t>
            </a:fld>
            <a:endParaRPr kumimoji="1" lang="ja-JP" altLang="en-US"/>
          </a:p>
        </p:txBody>
      </p:sp>
    </p:spTree>
    <p:extLst>
      <p:ext uri="{BB962C8B-B14F-4D97-AF65-F5344CB8AC3E}">
        <p14:creationId xmlns:p14="http://schemas.microsoft.com/office/powerpoint/2010/main" val="15805901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1690BED-932B-6B45-9BD2-74B83EA51A05}" type="slidenum">
              <a:rPr kumimoji="1" lang="ja-JP" altLang="en-US" smtClean="0"/>
              <a:pPr/>
              <a:t>25</a:t>
            </a:fld>
            <a:endParaRPr kumimoji="1" lang="ja-JP" altLang="en-US"/>
          </a:p>
        </p:txBody>
      </p:sp>
    </p:spTree>
    <p:extLst>
      <p:ext uri="{BB962C8B-B14F-4D97-AF65-F5344CB8AC3E}">
        <p14:creationId xmlns:p14="http://schemas.microsoft.com/office/powerpoint/2010/main" val="4057783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F7372D0-59A3-0C47-A8D1-04738CD53FFE}" type="datetimeFigureOut">
              <a:rPr kumimoji="1" lang="ja-JP" altLang="en-US" smtClean="0"/>
              <a:pPr/>
              <a:t>2018/6/25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421178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7372D0-59A3-0C47-A8D1-04738CD53FFE}" type="datetimeFigureOut">
              <a:rPr kumimoji="1" lang="ja-JP" altLang="en-US" smtClean="0"/>
              <a:pPr/>
              <a:t>2018/6/25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2048326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7372D0-59A3-0C47-A8D1-04738CD53FFE}" type="datetimeFigureOut">
              <a:rPr kumimoji="1" lang="ja-JP" altLang="en-US" smtClean="0"/>
              <a:pPr/>
              <a:t>2018/6/25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1484572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7372D0-59A3-0C47-A8D1-04738CD53FFE}" type="datetimeFigureOut">
              <a:rPr kumimoji="1" lang="ja-JP" altLang="en-US" smtClean="0"/>
              <a:pPr/>
              <a:t>2018/6/25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400893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F7372D0-59A3-0C47-A8D1-04738CD53FFE}" type="datetimeFigureOut">
              <a:rPr kumimoji="1" lang="ja-JP" altLang="en-US" smtClean="0"/>
              <a:pPr/>
              <a:t>2018/6/25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1834237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F7372D0-59A3-0C47-A8D1-04738CD53FFE}" type="datetimeFigureOut">
              <a:rPr kumimoji="1" lang="ja-JP" altLang="en-US" smtClean="0"/>
              <a:pPr/>
              <a:t>2018/6/25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1848110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F7372D0-59A3-0C47-A8D1-04738CD53FFE}" type="datetimeFigureOut">
              <a:rPr kumimoji="1" lang="ja-JP" altLang="en-US" smtClean="0"/>
              <a:pPr/>
              <a:t>2018/6/25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3825127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F7372D0-59A3-0C47-A8D1-04738CD53FFE}" type="datetimeFigureOut">
              <a:rPr kumimoji="1" lang="ja-JP" altLang="en-US" smtClean="0"/>
              <a:pPr/>
              <a:t>2018/6/25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3398204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F7372D0-59A3-0C47-A8D1-04738CD53FFE}" type="datetimeFigureOut">
              <a:rPr kumimoji="1" lang="ja-JP" altLang="en-US" smtClean="0"/>
              <a:pPr/>
              <a:t>2018/6/25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2508300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F7372D0-59A3-0C47-A8D1-04738CD53FFE}" type="datetimeFigureOut">
              <a:rPr kumimoji="1" lang="ja-JP" altLang="en-US" smtClean="0"/>
              <a:pPr/>
              <a:t>2018/6/25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1462727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F7372D0-59A3-0C47-A8D1-04738CD53FFE}" type="datetimeFigureOut">
              <a:rPr kumimoji="1" lang="ja-JP" altLang="en-US" smtClean="0"/>
              <a:pPr/>
              <a:t>2018/6/25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3105406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7372D0-59A3-0C47-A8D1-04738CD53FFE}" type="datetimeFigureOut">
              <a:rPr kumimoji="1" lang="ja-JP" altLang="en-US" smtClean="0"/>
              <a:pPr/>
              <a:t>2018/6/25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3067960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tuat.ac.jp/~muroo/computer-tips.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5.bin"/><Relationship Id="rId4" Type="http://schemas.openxmlformats.org/officeDocument/2006/relationships/image" Target="../media/image4.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9.wmf"/><Relationship Id="rId5" Type="http://schemas.openxmlformats.org/officeDocument/2006/relationships/oleObject" Target="../embeddings/oleObject9.bin"/><Relationship Id="rId4" Type="http://schemas.openxmlformats.org/officeDocument/2006/relationships/image" Target="../media/image8.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0.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muroo@cc.tuat.ac.jp"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1863" y="819887"/>
            <a:ext cx="7772400" cy="1470025"/>
          </a:xfrm>
          <a:solidFill>
            <a:srgbClr val="99FF9F"/>
          </a:solidFill>
          <a:ln w="57150" cmpd="sng">
            <a:solidFill>
              <a:srgbClr val="3366FF"/>
            </a:solidFill>
          </a:ln>
        </p:spPr>
        <p:txBody>
          <a:bodyPr>
            <a:normAutofit/>
          </a:bodyPr>
          <a:lstStyle/>
          <a:p>
            <a:r>
              <a:rPr kumimoji="1" lang="ja-JP" altLang="en-US" dirty="0">
                <a:solidFill>
                  <a:srgbClr val="000090"/>
                </a:solidFill>
              </a:rPr>
              <a:t>コンピュータ基礎実験　</a:t>
            </a:r>
            <a:r>
              <a:rPr lang="ja-JP" altLang="en-US" dirty="0">
                <a:solidFill>
                  <a:srgbClr val="000090"/>
                </a:solidFill>
              </a:rPr>
              <a:t>第１０</a:t>
            </a:r>
            <a:r>
              <a:rPr kumimoji="1" lang="ja-JP" altLang="en-US" dirty="0">
                <a:solidFill>
                  <a:srgbClr val="000090"/>
                </a:solidFill>
              </a:rPr>
              <a:t>回</a:t>
            </a:r>
          </a:p>
        </p:txBody>
      </p:sp>
      <p:sp>
        <p:nvSpPr>
          <p:cNvPr id="5" name="サブタイトル 4"/>
          <p:cNvSpPr>
            <a:spLocks noGrp="1"/>
          </p:cNvSpPr>
          <p:nvPr>
            <p:ph type="subTitle" idx="1"/>
          </p:nvPr>
        </p:nvSpPr>
        <p:spPr>
          <a:xfrm>
            <a:off x="781863" y="3177540"/>
            <a:ext cx="7772400" cy="3223260"/>
          </a:xfrm>
          <a:solidFill>
            <a:srgbClr val="FFC5ED"/>
          </a:solidFill>
          <a:ln w="38100">
            <a:solidFill>
              <a:srgbClr val="FF0000"/>
            </a:solidFill>
          </a:ln>
        </p:spPr>
        <p:txBody>
          <a:bodyPr>
            <a:normAutofit/>
          </a:bodyPr>
          <a:lstStyle/>
          <a:p>
            <a:r>
              <a:rPr lang="ja-JP" altLang="en-US" sz="4400" dirty="0">
                <a:solidFill>
                  <a:srgbClr val="7030A0"/>
                </a:solidFill>
              </a:rPr>
              <a:t>コンピュータープログラミング</a:t>
            </a:r>
            <a:endParaRPr lang="en-US" altLang="ja-JP" sz="4400" dirty="0">
              <a:solidFill>
                <a:srgbClr val="7030A0"/>
              </a:solidFill>
            </a:endParaRPr>
          </a:p>
          <a:p>
            <a:r>
              <a:rPr lang="ja-JP" altLang="en-US" sz="4400" dirty="0">
                <a:solidFill>
                  <a:srgbClr val="7030A0"/>
                </a:solidFill>
              </a:rPr>
              <a:t>（</a:t>
            </a:r>
            <a:r>
              <a:rPr lang="en-US" altLang="ja-JP" sz="4400" dirty="0">
                <a:solidFill>
                  <a:srgbClr val="7030A0"/>
                </a:solidFill>
              </a:rPr>
              <a:t>C</a:t>
            </a:r>
            <a:r>
              <a:rPr lang="ja-JP" altLang="en-US" sz="4400" dirty="0">
                <a:solidFill>
                  <a:srgbClr val="7030A0"/>
                </a:solidFill>
              </a:rPr>
              <a:t>言語）（８）</a:t>
            </a:r>
            <a:endParaRPr lang="en-US" altLang="ja-JP" sz="4400" dirty="0">
              <a:solidFill>
                <a:srgbClr val="7030A0"/>
              </a:solidFill>
            </a:endParaRPr>
          </a:p>
          <a:p>
            <a:r>
              <a:rPr lang="ja-JP" altLang="en-US" sz="4400" dirty="0">
                <a:solidFill>
                  <a:srgbClr val="7030A0"/>
                </a:solidFill>
              </a:rPr>
              <a:t>１．乱数（復習）</a:t>
            </a:r>
            <a:endParaRPr lang="en-US" altLang="ja-JP" sz="4400" dirty="0">
              <a:solidFill>
                <a:srgbClr val="7030A0"/>
              </a:solidFill>
            </a:endParaRPr>
          </a:p>
          <a:p>
            <a:r>
              <a:rPr lang="ja-JP" altLang="en-US" sz="4400" dirty="0">
                <a:solidFill>
                  <a:srgbClr val="7030A0"/>
                </a:solidFill>
              </a:rPr>
              <a:t>２．配列とその利用</a:t>
            </a:r>
            <a:endParaRPr lang="en-US" altLang="ja-JP" sz="4400" dirty="0">
              <a:solidFill>
                <a:srgbClr val="7030A0"/>
              </a:solidFill>
            </a:endParaRPr>
          </a:p>
        </p:txBody>
      </p:sp>
    </p:spTree>
    <p:extLst>
      <p:ext uri="{BB962C8B-B14F-4D97-AF65-F5344CB8AC3E}">
        <p14:creationId xmlns:p14="http://schemas.microsoft.com/office/powerpoint/2010/main" val="3941418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10</a:t>
            </a:fld>
            <a:endParaRPr kumimoji="1" lang="ja-JP" altLang="en-US" dirty="0"/>
          </a:p>
        </p:txBody>
      </p:sp>
      <p:sp>
        <p:nvSpPr>
          <p:cNvPr id="6" name="テキスト ボックス 5"/>
          <p:cNvSpPr txBox="1"/>
          <p:nvPr/>
        </p:nvSpPr>
        <p:spPr>
          <a:xfrm>
            <a:off x="658292" y="242042"/>
            <a:ext cx="7813188" cy="2246769"/>
          </a:xfrm>
          <a:prstGeom prst="rect">
            <a:avLst/>
          </a:prstGeom>
          <a:noFill/>
          <a:ln w="28575" cmpd="sng">
            <a:solidFill>
              <a:srgbClr val="19FF25"/>
            </a:solidFill>
          </a:ln>
        </p:spPr>
        <p:txBody>
          <a:bodyPr wrap="square" rtlCol="0">
            <a:spAutoFit/>
          </a:bodyPr>
          <a:lstStyle/>
          <a:p>
            <a:r>
              <a:rPr lang="ja-JP" altLang="en-US" sz="2000" dirty="0">
                <a:solidFill>
                  <a:srgbClr val="000090"/>
                </a:solidFill>
                <a:latin typeface="Osaka"/>
                <a:ea typeface="Osaka"/>
                <a:cs typeface="Osaka"/>
              </a:rPr>
              <a:t>例</a:t>
            </a:r>
            <a:r>
              <a:rPr kumimoji="1" lang="ja-JP" altLang="en-US" sz="2000" dirty="0">
                <a:solidFill>
                  <a:srgbClr val="000090"/>
                </a:solidFill>
                <a:latin typeface="Osaka"/>
                <a:ea typeface="Osaka"/>
                <a:cs typeface="Osaka"/>
              </a:rPr>
              <a:t>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10-3</a:t>
            </a:r>
          </a:p>
          <a:p>
            <a:r>
              <a:rPr lang="ja-JP" altLang="en-US" sz="2000" dirty="0">
                <a:solidFill>
                  <a:srgbClr val="000090"/>
                </a:solidFill>
                <a:latin typeface="Osaka"/>
                <a:ea typeface="Osaka"/>
                <a:cs typeface="Osaka"/>
              </a:rPr>
              <a:t>一様な確率分布の乱数を複数個足した数は、正規分布（ガウス分布）に従うことが知られている。いま、</a:t>
            </a:r>
            <a:r>
              <a:rPr lang="en-US" altLang="ja-JP" sz="2000" dirty="0">
                <a:solidFill>
                  <a:srgbClr val="000090"/>
                </a:solidFill>
                <a:latin typeface="Osaka"/>
                <a:ea typeface="Osaka"/>
                <a:cs typeface="Osaka"/>
              </a:rPr>
              <a:t>0</a:t>
            </a:r>
            <a:r>
              <a:rPr lang="ja-JP" altLang="en-US" sz="2000" dirty="0">
                <a:solidFill>
                  <a:srgbClr val="000090"/>
                </a:solidFill>
                <a:latin typeface="Osaka"/>
                <a:ea typeface="Osaka"/>
                <a:cs typeface="Osaka"/>
              </a:rPr>
              <a:t>～</a:t>
            </a:r>
            <a:r>
              <a:rPr lang="en-US" altLang="ja-JP" sz="2000" dirty="0">
                <a:solidFill>
                  <a:srgbClr val="000090"/>
                </a:solidFill>
                <a:latin typeface="Osaka"/>
                <a:ea typeface="Osaka"/>
                <a:cs typeface="Osaka"/>
              </a:rPr>
              <a:t>9</a:t>
            </a:r>
            <a:r>
              <a:rPr lang="ja-JP" altLang="en-US" sz="2000" dirty="0">
                <a:solidFill>
                  <a:srgbClr val="000090"/>
                </a:solidFill>
                <a:latin typeface="Osaka"/>
                <a:ea typeface="Osaka"/>
                <a:cs typeface="Osaka"/>
              </a:rPr>
              <a:t>の間に一様に分布する整数の乱数を</a:t>
            </a:r>
            <a:r>
              <a:rPr lang="en-US" altLang="ja-JP" sz="2000" dirty="0">
                <a:solidFill>
                  <a:srgbClr val="000090"/>
                </a:solidFill>
                <a:latin typeface="Osaka"/>
                <a:ea typeface="Osaka"/>
                <a:cs typeface="Osaka"/>
              </a:rPr>
              <a:t>10</a:t>
            </a:r>
            <a:r>
              <a:rPr lang="ja-JP" altLang="en-US" sz="2000" dirty="0">
                <a:solidFill>
                  <a:srgbClr val="000090"/>
                </a:solidFill>
                <a:latin typeface="Osaka"/>
                <a:ea typeface="Osaka"/>
                <a:cs typeface="Osaka"/>
              </a:rPr>
              <a:t>個足し</a:t>
            </a:r>
            <a:r>
              <a:rPr lang="en-US" altLang="ja-JP" sz="2000" dirty="0">
                <a:solidFill>
                  <a:srgbClr val="000090"/>
                </a:solidFill>
                <a:latin typeface="Osaka"/>
                <a:ea typeface="Osaka"/>
                <a:cs typeface="Osaka"/>
              </a:rPr>
              <a:t>5</a:t>
            </a:r>
            <a:r>
              <a:rPr lang="ja-JP" altLang="en-US" sz="2000" dirty="0">
                <a:solidFill>
                  <a:srgbClr val="000090"/>
                </a:solidFill>
                <a:latin typeface="Osaka"/>
                <a:ea typeface="Osaka"/>
                <a:cs typeface="Osaka"/>
              </a:rPr>
              <a:t>で割った整数を</a:t>
            </a:r>
            <a:r>
              <a:rPr lang="en-US" altLang="ja-JP" sz="2000" dirty="0">
                <a:solidFill>
                  <a:srgbClr val="000090"/>
                </a:solidFill>
                <a:latin typeface="Osaka"/>
                <a:ea typeface="Osaka"/>
                <a:cs typeface="Osaka"/>
              </a:rPr>
              <a:t>X</a:t>
            </a:r>
            <a:r>
              <a:rPr lang="ja-JP" altLang="en-US" sz="2000" dirty="0">
                <a:solidFill>
                  <a:srgbClr val="000090"/>
                </a:solidFill>
                <a:latin typeface="Osaka"/>
                <a:ea typeface="Osaka"/>
                <a:cs typeface="Osaka"/>
              </a:rPr>
              <a:t>とする。</a:t>
            </a:r>
            <a:r>
              <a:rPr lang="en-US" altLang="ja-JP" sz="2000" dirty="0">
                <a:solidFill>
                  <a:srgbClr val="000090"/>
                </a:solidFill>
                <a:latin typeface="Osaka"/>
                <a:ea typeface="Osaka"/>
                <a:cs typeface="Osaka"/>
              </a:rPr>
              <a:t>X</a:t>
            </a:r>
            <a:r>
              <a:rPr lang="ja-JP" altLang="en-US" sz="2000" dirty="0">
                <a:solidFill>
                  <a:srgbClr val="000090"/>
                </a:solidFill>
                <a:latin typeface="Osaka"/>
                <a:ea typeface="Osaka"/>
                <a:cs typeface="Osaka"/>
              </a:rPr>
              <a:t>を</a:t>
            </a:r>
            <a:r>
              <a:rPr lang="en-US" altLang="ja-JP" sz="2000" dirty="0">
                <a:solidFill>
                  <a:srgbClr val="000090"/>
                </a:solidFill>
                <a:latin typeface="Osaka"/>
                <a:ea typeface="Osaka"/>
                <a:cs typeface="Osaka"/>
              </a:rPr>
              <a:t>N</a:t>
            </a:r>
            <a:r>
              <a:rPr lang="ja-JP" altLang="en-US" sz="2000" dirty="0">
                <a:solidFill>
                  <a:srgbClr val="000090"/>
                </a:solidFill>
                <a:latin typeface="Osaka"/>
                <a:ea typeface="Osaka"/>
                <a:cs typeface="Osaka"/>
              </a:rPr>
              <a:t>個発生させ、それぞれの数字が出た回数および確率を出力するプログラムを作成せよ。</a:t>
            </a:r>
            <a:r>
              <a:rPr lang="en-US" altLang="ja-JP" sz="2000" dirty="0">
                <a:solidFill>
                  <a:srgbClr val="000090"/>
                </a:solidFill>
                <a:latin typeface="Osaka"/>
                <a:ea typeface="Osaka"/>
                <a:cs typeface="Osaka"/>
              </a:rPr>
              <a:t> (</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EX10-3.c)</a:t>
            </a:r>
          </a:p>
          <a:p>
            <a:r>
              <a:rPr lang="ja-JP" altLang="en-US" sz="2000" dirty="0">
                <a:solidFill>
                  <a:srgbClr val="000090"/>
                </a:solidFill>
                <a:latin typeface="Osaka"/>
                <a:ea typeface="Osaka"/>
                <a:cs typeface="Osaka"/>
                <a:sym typeface="Wingdings"/>
              </a:rPr>
              <a:t>結果の確率分布をエクセルでグラフにせよ。</a:t>
            </a:r>
            <a:endParaRPr lang="en-US" altLang="ja-JP" sz="2000" dirty="0">
              <a:solidFill>
                <a:srgbClr val="000090"/>
              </a:solidFill>
              <a:latin typeface="Osaka"/>
              <a:ea typeface="Osaka"/>
              <a:cs typeface="Osaka"/>
            </a:endParaRPr>
          </a:p>
        </p:txBody>
      </p:sp>
      <p:sp>
        <p:nvSpPr>
          <p:cNvPr id="16" name="コンテンツ プレースホルダ 2"/>
          <p:cNvSpPr>
            <a:spLocks noGrp="1"/>
          </p:cNvSpPr>
          <p:nvPr>
            <p:ph idx="1"/>
          </p:nvPr>
        </p:nvSpPr>
        <p:spPr>
          <a:xfrm>
            <a:off x="609806" y="2667119"/>
            <a:ext cx="8076994" cy="2484696"/>
          </a:xfrm>
          <a:ln>
            <a:solidFill>
              <a:schemeClr val="accent1"/>
            </a:solidFill>
          </a:ln>
        </p:spPr>
        <p:txBody>
          <a:bodyPr>
            <a:normAutofit/>
          </a:bodyPr>
          <a:lstStyle/>
          <a:p>
            <a:pPr>
              <a:buFont typeface="Wingdings" pitchFamily="2" charset="2"/>
              <a:buChar char="Ø"/>
            </a:pPr>
            <a:r>
              <a:rPr lang="en-US" altLang="ja-JP" sz="2200" dirty="0"/>
              <a:t>0</a:t>
            </a:r>
            <a:r>
              <a:rPr lang="ja-JP" altLang="en-US" sz="2200" dirty="0"/>
              <a:t>～</a:t>
            </a:r>
            <a:r>
              <a:rPr lang="en-US" altLang="ja-JP" sz="2200" dirty="0"/>
              <a:t>9</a:t>
            </a:r>
            <a:r>
              <a:rPr lang="ja-JP" altLang="en-US" sz="2200" dirty="0"/>
              <a:t>の乱数は「</a:t>
            </a:r>
            <a:r>
              <a:rPr lang="en-US" altLang="ja-JP" sz="2200" dirty="0"/>
              <a:t>rand()%10</a:t>
            </a:r>
            <a:r>
              <a:rPr lang="ja-JP" altLang="en-US" sz="2200" dirty="0"/>
              <a:t>」で生成できそう</a:t>
            </a:r>
            <a:endParaRPr lang="en-US" altLang="ja-JP" sz="2200" dirty="0"/>
          </a:p>
          <a:p>
            <a:pPr>
              <a:buFont typeface="Wingdings" pitchFamily="2" charset="2"/>
              <a:buChar char="Ø"/>
            </a:pPr>
            <a:r>
              <a:rPr lang="ja-JP" altLang="en-US" sz="2200" dirty="0"/>
              <a:t>一個の</a:t>
            </a:r>
            <a:r>
              <a:rPr lang="en-US" altLang="ja-JP" sz="2200" dirty="0"/>
              <a:t>X</a:t>
            </a:r>
            <a:r>
              <a:rPr lang="ja-JP" altLang="en-US" sz="2200" dirty="0"/>
              <a:t>を発生させるのに、１０回ループする「</a:t>
            </a:r>
            <a:r>
              <a:rPr lang="en-US" altLang="ja-JP" sz="2200" dirty="0"/>
              <a:t>for</a:t>
            </a:r>
            <a:r>
              <a:rPr lang="ja-JP" altLang="en-US" sz="2200" dirty="0"/>
              <a:t>文」で、「</a:t>
            </a:r>
            <a:r>
              <a:rPr lang="en-US" altLang="ja-JP" sz="2200" dirty="0"/>
              <a:t>rand()</a:t>
            </a:r>
            <a:r>
              <a:rPr lang="ja-JP" altLang="en-US" sz="2200" dirty="0"/>
              <a:t>」で生成した乱数を足していけばよい</a:t>
            </a:r>
            <a:endParaRPr lang="en-US" altLang="ja-JP" sz="2200" dirty="0"/>
          </a:p>
          <a:p>
            <a:pPr>
              <a:buFont typeface="Wingdings" pitchFamily="2" charset="2"/>
              <a:buChar char="Ø"/>
            </a:pPr>
            <a:r>
              <a:rPr lang="ja-JP" altLang="en-US" sz="2200" dirty="0"/>
              <a:t>上のループを</a:t>
            </a:r>
            <a:r>
              <a:rPr lang="en-US" altLang="ja-JP" sz="2200" dirty="0"/>
              <a:t>N</a:t>
            </a:r>
            <a:r>
              <a:rPr lang="ja-JP" altLang="en-US" sz="2200" dirty="0"/>
              <a:t>回繰り返せばよい</a:t>
            </a:r>
            <a:endParaRPr lang="en-US" altLang="ja-JP" sz="2200" dirty="0"/>
          </a:p>
          <a:p>
            <a:pPr>
              <a:buFont typeface="Wingdings" pitchFamily="2" charset="2"/>
              <a:buChar char="Ø"/>
            </a:pPr>
            <a:r>
              <a:rPr lang="ja-JP" altLang="en-US" sz="2200" dirty="0"/>
              <a:t>発生回数のカウントアップは</a:t>
            </a:r>
            <a:r>
              <a:rPr lang="en-US" altLang="ja-JP" sz="2200" dirty="0"/>
              <a:t>EX9-7.c</a:t>
            </a:r>
            <a:r>
              <a:rPr lang="ja-JP" altLang="en-US" sz="2200" dirty="0"/>
              <a:t>のやり方が利用できそう</a:t>
            </a:r>
            <a:endParaRPr lang="en-US" altLang="ja-JP" sz="2200" dirty="0"/>
          </a:p>
          <a:p>
            <a:pPr>
              <a:buFont typeface="Wingdings" pitchFamily="2" charset="2"/>
              <a:buChar char="Ø"/>
            </a:pPr>
            <a:r>
              <a:rPr lang="en-US" altLang="ja-JP" sz="2200" dirty="0"/>
              <a:t>X</a:t>
            </a:r>
            <a:r>
              <a:rPr lang="ja-JP" altLang="en-US" sz="2200" dirty="0"/>
              <a:t>の範囲は</a:t>
            </a:r>
            <a:r>
              <a:rPr lang="en-US" altLang="ja-JP" sz="2200" dirty="0"/>
              <a:t>0</a:t>
            </a:r>
            <a:r>
              <a:rPr lang="ja-JP" altLang="en-US" sz="2200" dirty="0"/>
              <a:t>～</a:t>
            </a:r>
            <a:r>
              <a:rPr lang="en-US" altLang="ja-JP" sz="2200" dirty="0"/>
              <a:t>18</a:t>
            </a:r>
            <a:r>
              <a:rPr lang="ja-JP" altLang="en-US" sz="2200" dirty="0"/>
              <a:t>の整数になる</a:t>
            </a:r>
            <a:endParaRPr lang="en-US" altLang="ja-JP" sz="2200" dirty="0"/>
          </a:p>
          <a:p>
            <a:pPr>
              <a:buNone/>
            </a:pPr>
            <a:endParaRPr lang="en-US" altLang="ja-JP" dirty="0"/>
          </a:p>
        </p:txBody>
      </p:sp>
      <p:sp>
        <p:nvSpPr>
          <p:cNvPr id="5" name="テキスト ボックス 4"/>
          <p:cNvSpPr txBox="1"/>
          <p:nvPr/>
        </p:nvSpPr>
        <p:spPr>
          <a:xfrm>
            <a:off x="2825205" y="5157197"/>
            <a:ext cx="5553123" cy="1569660"/>
          </a:xfrm>
          <a:prstGeom prst="rect">
            <a:avLst/>
          </a:prstGeom>
          <a:noFill/>
        </p:spPr>
        <p:txBody>
          <a:bodyPr wrap="none" rtlCol="0">
            <a:spAutoFit/>
          </a:bodyPr>
          <a:lstStyle/>
          <a:p>
            <a:r>
              <a:rPr kumimoji="1" lang="en-US" altLang="ja-JP" sz="1600" dirty="0"/>
              <a:t>*</a:t>
            </a:r>
            <a:r>
              <a:rPr kumimoji="1" lang="ja-JP" altLang="en-US" sz="1600" dirty="0"/>
              <a:t>画面出力をファイルに保存する方法は、</a:t>
            </a:r>
            <a:endParaRPr kumimoji="1" lang="en-US" altLang="ja-JP" sz="1600" dirty="0"/>
          </a:p>
          <a:p>
            <a:r>
              <a:rPr kumimoji="1" lang="en-US" altLang="ja-JP" sz="1600" dirty="0">
                <a:hlinkClick r:id="rId2"/>
              </a:rPr>
              <a:t>http://www.tuat.ac.jp/~muroo/computer-tips.html</a:t>
            </a:r>
            <a:endParaRPr kumimoji="1" lang="en-US" altLang="ja-JP" sz="1600" dirty="0"/>
          </a:p>
          <a:p>
            <a:r>
              <a:rPr kumimoji="1" lang="ja-JP" altLang="en-US" sz="1600" dirty="0"/>
              <a:t>を参照</a:t>
            </a:r>
            <a:endParaRPr kumimoji="1" lang="en-US" altLang="ja-JP" sz="1600" dirty="0"/>
          </a:p>
          <a:p>
            <a:r>
              <a:rPr lang="ja-JP" altLang="en-US" sz="1600" dirty="0"/>
              <a:t>コマンドプロンプト上で</a:t>
            </a:r>
            <a:endParaRPr kumimoji="1" lang="en-US" altLang="ja-JP" sz="1600" dirty="0"/>
          </a:p>
          <a:p>
            <a:r>
              <a:rPr lang="en-US" altLang="ja-JP" sz="1600" dirty="0"/>
              <a:t>$ ./EX10-3.exe 1&gt; result.dat </a:t>
            </a:r>
            <a:r>
              <a:rPr lang="ja-JP" altLang="en-US" sz="1600" dirty="0"/>
              <a:t>とすると、</a:t>
            </a:r>
            <a:r>
              <a:rPr lang="en-US" altLang="ja-JP" sz="1600" dirty="0"/>
              <a:t>result.dat</a:t>
            </a:r>
            <a:r>
              <a:rPr lang="ja-JP" altLang="en-US" sz="1600" dirty="0" err="1"/>
              <a:t>に保</a:t>
            </a:r>
            <a:r>
              <a:rPr lang="ja-JP" altLang="en-US" sz="1600" dirty="0"/>
              <a:t>存される</a:t>
            </a:r>
            <a:endParaRPr lang="en-US" altLang="ja-JP" sz="1600" dirty="0"/>
          </a:p>
          <a:p>
            <a:r>
              <a:rPr kumimoji="1" lang="ja-JP" altLang="en-US" sz="1600" dirty="0"/>
              <a:t>エクセルからは、「開く」から、「すべてのファイル」で読み込める</a:t>
            </a:r>
          </a:p>
        </p:txBody>
      </p:sp>
    </p:spTree>
    <p:extLst>
      <p:ext uri="{BB962C8B-B14F-4D97-AF65-F5344CB8AC3E}">
        <p14:creationId xmlns:p14="http://schemas.microsoft.com/office/powerpoint/2010/main" val="1645607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11</a:t>
            </a:fld>
            <a:endParaRPr kumimoji="1" lang="ja-JP" altLang="en-US" dirty="0"/>
          </a:p>
        </p:txBody>
      </p:sp>
      <p:sp>
        <p:nvSpPr>
          <p:cNvPr id="6" name="テキスト ボックス 5"/>
          <p:cNvSpPr txBox="1"/>
          <p:nvPr/>
        </p:nvSpPr>
        <p:spPr>
          <a:xfrm>
            <a:off x="658292" y="341194"/>
            <a:ext cx="7813188" cy="2246769"/>
          </a:xfrm>
          <a:prstGeom prst="rect">
            <a:avLst/>
          </a:prstGeom>
          <a:noFill/>
          <a:ln w="28575" cmpd="sng">
            <a:solidFill>
              <a:srgbClr val="19FF25"/>
            </a:solidFill>
          </a:ln>
        </p:spPr>
        <p:txBody>
          <a:bodyPr wrap="square" rtlCol="0">
            <a:spAutoFit/>
          </a:bodyPr>
          <a:lstStyle/>
          <a:p>
            <a:r>
              <a:rPr lang="ja-JP" altLang="en-US" sz="2000" dirty="0">
                <a:solidFill>
                  <a:srgbClr val="000090"/>
                </a:solidFill>
                <a:latin typeface="Osaka"/>
                <a:ea typeface="Osaka"/>
                <a:cs typeface="Osaka"/>
              </a:rPr>
              <a:t>例</a:t>
            </a:r>
            <a:r>
              <a:rPr kumimoji="1" lang="ja-JP" altLang="en-US" sz="2000" dirty="0">
                <a:solidFill>
                  <a:srgbClr val="000090"/>
                </a:solidFill>
                <a:latin typeface="Osaka"/>
                <a:ea typeface="Osaka"/>
                <a:cs typeface="Osaka"/>
              </a:rPr>
              <a:t>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10-3</a:t>
            </a:r>
          </a:p>
          <a:p>
            <a:r>
              <a:rPr lang="ja-JP" altLang="en-US" sz="2000" dirty="0">
                <a:solidFill>
                  <a:srgbClr val="000090"/>
                </a:solidFill>
                <a:latin typeface="Osaka"/>
                <a:ea typeface="Osaka"/>
                <a:cs typeface="Osaka"/>
              </a:rPr>
              <a:t>一様な確率分布の乱数を複数個足した数は、正規分布（ガウス分布）に従うことが知られている。いま、</a:t>
            </a:r>
            <a:r>
              <a:rPr lang="en-US" altLang="ja-JP" sz="2000" dirty="0">
                <a:solidFill>
                  <a:srgbClr val="000090"/>
                </a:solidFill>
                <a:latin typeface="Osaka"/>
                <a:ea typeface="Osaka"/>
                <a:cs typeface="Osaka"/>
              </a:rPr>
              <a:t>0</a:t>
            </a:r>
            <a:r>
              <a:rPr lang="ja-JP" altLang="en-US" sz="2000" dirty="0">
                <a:solidFill>
                  <a:srgbClr val="000090"/>
                </a:solidFill>
                <a:latin typeface="Osaka"/>
                <a:ea typeface="Osaka"/>
                <a:cs typeface="Osaka"/>
              </a:rPr>
              <a:t>～</a:t>
            </a:r>
            <a:r>
              <a:rPr lang="en-US" altLang="ja-JP" sz="2000" dirty="0">
                <a:solidFill>
                  <a:srgbClr val="000090"/>
                </a:solidFill>
                <a:latin typeface="Osaka"/>
                <a:ea typeface="Osaka"/>
                <a:cs typeface="Osaka"/>
              </a:rPr>
              <a:t>9</a:t>
            </a:r>
            <a:r>
              <a:rPr lang="ja-JP" altLang="en-US" sz="2000" dirty="0">
                <a:solidFill>
                  <a:srgbClr val="000090"/>
                </a:solidFill>
                <a:latin typeface="Osaka"/>
                <a:ea typeface="Osaka"/>
                <a:cs typeface="Osaka"/>
              </a:rPr>
              <a:t>の間に一様に分布する整数の乱数を</a:t>
            </a:r>
            <a:r>
              <a:rPr lang="en-US" altLang="ja-JP" sz="2000" dirty="0">
                <a:solidFill>
                  <a:srgbClr val="000090"/>
                </a:solidFill>
                <a:latin typeface="Osaka"/>
                <a:ea typeface="Osaka"/>
                <a:cs typeface="Osaka"/>
              </a:rPr>
              <a:t>10</a:t>
            </a:r>
            <a:r>
              <a:rPr lang="ja-JP" altLang="en-US" sz="2000" dirty="0">
                <a:solidFill>
                  <a:srgbClr val="000090"/>
                </a:solidFill>
                <a:latin typeface="Osaka"/>
                <a:ea typeface="Osaka"/>
                <a:cs typeface="Osaka"/>
              </a:rPr>
              <a:t>個足し</a:t>
            </a:r>
            <a:r>
              <a:rPr lang="en-US" altLang="ja-JP" sz="2000" dirty="0">
                <a:solidFill>
                  <a:srgbClr val="000090"/>
                </a:solidFill>
                <a:latin typeface="Osaka"/>
                <a:ea typeface="Osaka"/>
                <a:cs typeface="Osaka"/>
              </a:rPr>
              <a:t>5</a:t>
            </a:r>
            <a:r>
              <a:rPr lang="ja-JP" altLang="en-US" sz="2000" dirty="0">
                <a:solidFill>
                  <a:srgbClr val="000090"/>
                </a:solidFill>
                <a:latin typeface="Osaka"/>
                <a:ea typeface="Osaka"/>
                <a:cs typeface="Osaka"/>
              </a:rPr>
              <a:t>で割った整数を</a:t>
            </a:r>
            <a:r>
              <a:rPr lang="en-US" altLang="ja-JP" sz="2000" dirty="0">
                <a:solidFill>
                  <a:srgbClr val="000090"/>
                </a:solidFill>
                <a:latin typeface="Osaka"/>
                <a:ea typeface="Osaka"/>
                <a:cs typeface="Osaka"/>
              </a:rPr>
              <a:t>X</a:t>
            </a:r>
            <a:r>
              <a:rPr lang="ja-JP" altLang="en-US" sz="2000" dirty="0">
                <a:solidFill>
                  <a:srgbClr val="000090"/>
                </a:solidFill>
                <a:latin typeface="Osaka"/>
                <a:ea typeface="Osaka"/>
                <a:cs typeface="Osaka"/>
              </a:rPr>
              <a:t>とする。</a:t>
            </a:r>
            <a:r>
              <a:rPr lang="en-US" altLang="ja-JP" sz="2000" dirty="0">
                <a:solidFill>
                  <a:srgbClr val="000090"/>
                </a:solidFill>
                <a:latin typeface="Osaka"/>
                <a:ea typeface="Osaka"/>
                <a:cs typeface="Osaka"/>
              </a:rPr>
              <a:t>X</a:t>
            </a:r>
            <a:r>
              <a:rPr lang="ja-JP" altLang="en-US" sz="2000" dirty="0">
                <a:solidFill>
                  <a:srgbClr val="000090"/>
                </a:solidFill>
                <a:latin typeface="Osaka"/>
                <a:ea typeface="Osaka"/>
                <a:cs typeface="Osaka"/>
              </a:rPr>
              <a:t>を</a:t>
            </a:r>
            <a:r>
              <a:rPr lang="en-US" altLang="ja-JP" sz="2000" dirty="0">
                <a:solidFill>
                  <a:srgbClr val="000090"/>
                </a:solidFill>
                <a:latin typeface="Osaka"/>
                <a:ea typeface="Osaka"/>
                <a:cs typeface="Osaka"/>
              </a:rPr>
              <a:t>N</a:t>
            </a:r>
            <a:r>
              <a:rPr lang="ja-JP" altLang="en-US" sz="2000" dirty="0">
                <a:solidFill>
                  <a:srgbClr val="000090"/>
                </a:solidFill>
                <a:latin typeface="Osaka"/>
                <a:ea typeface="Osaka"/>
                <a:cs typeface="Osaka"/>
              </a:rPr>
              <a:t>個発生させ、それぞれの数字が出た回数および確率を出力するプログラムを作成せよ。</a:t>
            </a:r>
            <a:r>
              <a:rPr lang="en-US" altLang="ja-JP" sz="2000" dirty="0">
                <a:solidFill>
                  <a:srgbClr val="000090"/>
                </a:solidFill>
                <a:latin typeface="Osaka"/>
                <a:ea typeface="Osaka"/>
                <a:cs typeface="Osaka"/>
              </a:rPr>
              <a:t> (</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EX10-3.c)</a:t>
            </a:r>
          </a:p>
          <a:p>
            <a:r>
              <a:rPr lang="ja-JP" altLang="en-US" sz="2000" dirty="0">
                <a:solidFill>
                  <a:srgbClr val="000090"/>
                </a:solidFill>
                <a:latin typeface="Osaka"/>
                <a:ea typeface="Osaka"/>
                <a:cs typeface="Osaka"/>
                <a:sym typeface="Wingdings"/>
              </a:rPr>
              <a:t>結果の確率分布をエクセルでグラフにせよ。</a:t>
            </a:r>
            <a:endParaRPr lang="en-US" altLang="ja-JP" sz="2000" dirty="0">
              <a:solidFill>
                <a:srgbClr val="000090"/>
              </a:solidFill>
              <a:latin typeface="Osaka"/>
              <a:ea typeface="Osaka"/>
              <a:cs typeface="Osaka"/>
            </a:endParaRPr>
          </a:p>
        </p:txBody>
      </p:sp>
      <p:sp>
        <p:nvSpPr>
          <p:cNvPr id="8" name="正方形/長方形 7"/>
          <p:cNvSpPr/>
          <p:nvPr/>
        </p:nvSpPr>
        <p:spPr>
          <a:xfrm>
            <a:off x="658292" y="2794740"/>
            <a:ext cx="3759958" cy="3693319"/>
          </a:xfrm>
          <a:prstGeom prst="rect">
            <a:avLst/>
          </a:prstGeom>
          <a:ln>
            <a:solidFill>
              <a:srgbClr val="0070C0"/>
            </a:solidFill>
          </a:ln>
        </p:spPr>
        <p:txBody>
          <a:bodyPr wrap="square">
            <a:spAutoFit/>
          </a:bodyPr>
          <a:lstStyle/>
          <a:p>
            <a:r>
              <a:rPr lang="en-US" altLang="ja-JP" dirty="0"/>
              <a:t>#include &lt;</a:t>
            </a:r>
            <a:r>
              <a:rPr lang="en-US" altLang="ja-JP" dirty="0" err="1"/>
              <a:t>stdio.h</a:t>
            </a:r>
            <a:r>
              <a:rPr lang="en-US" altLang="ja-JP" dirty="0"/>
              <a:t>&gt;</a:t>
            </a:r>
          </a:p>
          <a:p>
            <a:r>
              <a:rPr lang="en-US" altLang="ja-JP" dirty="0"/>
              <a:t>#include &lt;</a:t>
            </a:r>
            <a:r>
              <a:rPr lang="en-US" altLang="ja-JP" dirty="0" err="1"/>
              <a:t>stdlib.h</a:t>
            </a:r>
            <a:r>
              <a:rPr lang="en-US" altLang="ja-JP" dirty="0"/>
              <a:t>&gt;</a:t>
            </a:r>
          </a:p>
          <a:p>
            <a:r>
              <a:rPr lang="en-US" altLang="ja-JP" dirty="0"/>
              <a:t>#include &lt;</a:t>
            </a:r>
            <a:r>
              <a:rPr lang="en-US" altLang="ja-JP" dirty="0" err="1"/>
              <a:t>time.h</a:t>
            </a:r>
            <a:r>
              <a:rPr lang="en-US" altLang="ja-JP" dirty="0"/>
              <a:t>&gt;</a:t>
            </a:r>
          </a:p>
          <a:p>
            <a:endParaRPr lang="en-US" altLang="ja-JP" dirty="0"/>
          </a:p>
          <a:p>
            <a:r>
              <a:rPr lang="en-US" altLang="ja-JP" dirty="0" err="1"/>
              <a:t>int</a:t>
            </a:r>
            <a:r>
              <a:rPr lang="en-US" altLang="ja-JP" dirty="0"/>
              <a:t> main(void)</a:t>
            </a:r>
          </a:p>
          <a:p>
            <a:r>
              <a:rPr lang="en-US" altLang="ja-JP" dirty="0"/>
              <a:t>{</a:t>
            </a:r>
          </a:p>
          <a:p>
            <a:r>
              <a:rPr lang="en-US" altLang="ja-JP" dirty="0"/>
              <a:t>  </a:t>
            </a:r>
            <a:r>
              <a:rPr lang="en-US" altLang="ja-JP" dirty="0" err="1"/>
              <a:t>int</a:t>
            </a:r>
            <a:r>
              <a:rPr lang="en-US" altLang="ja-JP" dirty="0"/>
              <a:t> </a:t>
            </a:r>
            <a:r>
              <a:rPr lang="en-US" altLang="ja-JP" dirty="0" err="1"/>
              <a:t>i,j,n_ev,rn</a:t>
            </a:r>
            <a:r>
              <a:rPr lang="en-US" altLang="ja-JP" dirty="0"/>
              <a:t>;</a:t>
            </a:r>
          </a:p>
          <a:p>
            <a:r>
              <a:rPr lang="en-US" altLang="ja-JP" dirty="0"/>
              <a:t>  </a:t>
            </a:r>
            <a:r>
              <a:rPr lang="en-US" altLang="ja-JP" dirty="0" err="1"/>
              <a:t>int</a:t>
            </a:r>
            <a:r>
              <a:rPr lang="en-US" altLang="ja-JP" dirty="0"/>
              <a:t> </a:t>
            </a:r>
            <a:r>
              <a:rPr lang="en-US" altLang="ja-JP" dirty="0" err="1"/>
              <a:t>ev</a:t>
            </a:r>
            <a:r>
              <a:rPr lang="en-US" altLang="ja-JP" dirty="0"/>
              <a:t>[19]={0,0,0,0,0,0,0,0,0,0,0,0,0,0,0,0,0,0,0};</a:t>
            </a:r>
          </a:p>
          <a:p>
            <a:r>
              <a:rPr lang="en-US" altLang="ja-JP" dirty="0"/>
              <a:t>  </a:t>
            </a:r>
            <a:r>
              <a:rPr lang="en-US" altLang="ja-JP" dirty="0" err="1"/>
              <a:t>srand</a:t>
            </a:r>
            <a:r>
              <a:rPr lang="en-US" altLang="ja-JP" dirty="0"/>
              <a:t>((unsigned </a:t>
            </a:r>
            <a:r>
              <a:rPr lang="en-US" altLang="ja-JP" dirty="0" err="1"/>
              <a:t>int</a:t>
            </a:r>
            <a:r>
              <a:rPr lang="en-US" altLang="ja-JP" dirty="0"/>
              <a:t>)time(NULL)); </a:t>
            </a:r>
          </a:p>
          <a:p>
            <a:r>
              <a:rPr lang="en-US" altLang="ja-JP" dirty="0"/>
              <a:t>  </a:t>
            </a:r>
            <a:r>
              <a:rPr lang="en-US" altLang="ja-JP" dirty="0" err="1"/>
              <a:t>printf</a:t>
            </a:r>
            <a:r>
              <a:rPr lang="en-US" altLang="ja-JP" dirty="0"/>
              <a:t>("Input number of events: ");</a:t>
            </a:r>
          </a:p>
          <a:p>
            <a:r>
              <a:rPr lang="en-US" altLang="ja-JP" dirty="0"/>
              <a:t>  </a:t>
            </a:r>
            <a:r>
              <a:rPr lang="en-US" altLang="ja-JP" dirty="0" err="1"/>
              <a:t>scanf</a:t>
            </a:r>
            <a:r>
              <a:rPr lang="en-US" altLang="ja-JP" dirty="0"/>
              <a:t>("%</a:t>
            </a:r>
            <a:r>
              <a:rPr lang="en-US" altLang="ja-JP" dirty="0" err="1"/>
              <a:t>d",&amp;n_ev</a:t>
            </a:r>
            <a:r>
              <a:rPr lang="en-US" altLang="ja-JP" dirty="0"/>
              <a:t>);</a:t>
            </a:r>
          </a:p>
        </p:txBody>
      </p:sp>
      <p:sp>
        <p:nvSpPr>
          <p:cNvPr id="10" name="正方形/長方形 9"/>
          <p:cNvSpPr/>
          <p:nvPr/>
        </p:nvSpPr>
        <p:spPr>
          <a:xfrm>
            <a:off x="4711522" y="2794740"/>
            <a:ext cx="3759958" cy="3970318"/>
          </a:xfrm>
          <a:prstGeom prst="rect">
            <a:avLst/>
          </a:prstGeom>
          <a:ln>
            <a:solidFill>
              <a:srgbClr val="0070C0"/>
            </a:solidFill>
          </a:ln>
        </p:spPr>
        <p:txBody>
          <a:bodyPr wrap="square">
            <a:spAutoFit/>
          </a:bodyPr>
          <a:lstStyle/>
          <a:p>
            <a:r>
              <a:rPr lang="en-US" altLang="ja-JP" dirty="0"/>
              <a:t>  for(</a:t>
            </a:r>
            <a:r>
              <a:rPr lang="en-US" altLang="ja-JP" dirty="0" err="1"/>
              <a:t>i</a:t>
            </a:r>
            <a:r>
              <a:rPr lang="en-US" altLang="ja-JP" dirty="0"/>
              <a:t>=0; </a:t>
            </a:r>
            <a:r>
              <a:rPr lang="en-US" altLang="ja-JP" dirty="0" err="1"/>
              <a:t>i</a:t>
            </a:r>
            <a:r>
              <a:rPr lang="en-US" altLang="ja-JP" dirty="0"/>
              <a:t>&lt;</a:t>
            </a:r>
            <a:r>
              <a:rPr lang="en-US" altLang="ja-JP" dirty="0" err="1"/>
              <a:t>n_ev</a:t>
            </a:r>
            <a:r>
              <a:rPr lang="en-US" altLang="ja-JP" dirty="0"/>
              <a:t>; </a:t>
            </a:r>
            <a:r>
              <a:rPr lang="en-US" altLang="ja-JP" dirty="0" err="1"/>
              <a:t>i</a:t>
            </a:r>
            <a:r>
              <a:rPr lang="en-US" altLang="ja-JP" dirty="0"/>
              <a:t>++){</a:t>
            </a:r>
          </a:p>
          <a:p>
            <a:r>
              <a:rPr lang="en-US" altLang="ja-JP" dirty="0"/>
              <a:t>    </a:t>
            </a:r>
            <a:r>
              <a:rPr lang="en-US" altLang="ja-JP" dirty="0" err="1"/>
              <a:t>rn</a:t>
            </a:r>
            <a:r>
              <a:rPr lang="en-US" altLang="ja-JP" dirty="0"/>
              <a:t>=0;</a:t>
            </a:r>
          </a:p>
          <a:p>
            <a:r>
              <a:rPr lang="en-US" altLang="ja-JP" dirty="0"/>
              <a:t>    for(j=0; j&lt;10; j++){</a:t>
            </a:r>
          </a:p>
          <a:p>
            <a:r>
              <a:rPr lang="en-US" altLang="ja-JP" dirty="0"/>
              <a:t>      </a:t>
            </a:r>
            <a:r>
              <a:rPr lang="en-US" altLang="ja-JP" dirty="0" err="1"/>
              <a:t>rn</a:t>
            </a:r>
            <a:r>
              <a:rPr lang="en-US" altLang="ja-JP" dirty="0"/>
              <a:t>+=rand()%10;</a:t>
            </a:r>
          </a:p>
          <a:p>
            <a:r>
              <a:rPr lang="en-US" altLang="ja-JP" dirty="0"/>
              <a:t>    }</a:t>
            </a:r>
          </a:p>
          <a:p>
            <a:r>
              <a:rPr lang="en-US" altLang="ja-JP" dirty="0"/>
              <a:t>    </a:t>
            </a:r>
            <a:r>
              <a:rPr lang="en-US" altLang="ja-JP" dirty="0" err="1"/>
              <a:t>rn</a:t>
            </a:r>
            <a:r>
              <a:rPr lang="en-US" altLang="ja-JP" dirty="0"/>
              <a:t>/=5;</a:t>
            </a:r>
          </a:p>
          <a:p>
            <a:r>
              <a:rPr lang="en-US" altLang="ja-JP" dirty="0"/>
              <a:t>    </a:t>
            </a:r>
            <a:r>
              <a:rPr lang="en-US" altLang="ja-JP" dirty="0" err="1"/>
              <a:t>ev</a:t>
            </a:r>
            <a:r>
              <a:rPr lang="en-US" altLang="ja-JP" dirty="0"/>
              <a:t>[</a:t>
            </a:r>
            <a:r>
              <a:rPr lang="en-US" altLang="ja-JP" dirty="0" err="1"/>
              <a:t>rn</a:t>
            </a:r>
            <a:r>
              <a:rPr lang="en-US" altLang="ja-JP" dirty="0"/>
              <a:t>]++;</a:t>
            </a:r>
          </a:p>
          <a:p>
            <a:r>
              <a:rPr lang="en-US" altLang="ja-JP" dirty="0"/>
              <a:t>  }</a:t>
            </a:r>
          </a:p>
          <a:p>
            <a:endParaRPr lang="en-US" altLang="ja-JP" dirty="0"/>
          </a:p>
          <a:p>
            <a:r>
              <a:rPr lang="en-US" altLang="ja-JP" dirty="0"/>
              <a:t>  for(i=0; i&lt;19; i++){</a:t>
            </a:r>
          </a:p>
          <a:p>
            <a:r>
              <a:rPr lang="en-US" altLang="ja-JP" dirty="0"/>
              <a:t>    </a:t>
            </a:r>
            <a:r>
              <a:rPr lang="en-US" altLang="ja-JP" dirty="0" err="1"/>
              <a:t>printf</a:t>
            </a:r>
            <a:r>
              <a:rPr lang="en-US" altLang="ja-JP" dirty="0"/>
              <a:t>("%d  %d\</a:t>
            </a:r>
            <a:r>
              <a:rPr lang="en-US" altLang="ja-JP" dirty="0" err="1"/>
              <a:t>n",i,ev</a:t>
            </a:r>
            <a:r>
              <a:rPr lang="en-US" altLang="ja-JP" dirty="0"/>
              <a:t>[</a:t>
            </a:r>
            <a:r>
              <a:rPr lang="en-US" altLang="ja-JP" dirty="0" err="1"/>
              <a:t>i</a:t>
            </a:r>
            <a:r>
              <a:rPr lang="en-US" altLang="ja-JP" dirty="0"/>
              <a:t>]);</a:t>
            </a:r>
          </a:p>
          <a:p>
            <a:r>
              <a:rPr lang="en-US" altLang="ja-JP" dirty="0"/>
              <a:t>  }</a:t>
            </a:r>
          </a:p>
          <a:p>
            <a:r>
              <a:rPr lang="en-US" altLang="ja-JP" dirty="0"/>
              <a:t>  return 0;</a:t>
            </a:r>
          </a:p>
          <a:p>
            <a:r>
              <a:rPr lang="en-US" altLang="ja-JP" dirty="0"/>
              <a:t>}</a:t>
            </a:r>
            <a:endParaRPr lang="ja-JP" altLang="en-US" dirty="0"/>
          </a:p>
        </p:txBody>
      </p:sp>
    </p:spTree>
    <p:extLst>
      <p:ext uri="{BB962C8B-B14F-4D97-AF65-F5344CB8AC3E}">
        <p14:creationId xmlns:p14="http://schemas.microsoft.com/office/powerpoint/2010/main" val="1645607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fontScale="90000"/>
          </a:bodyPr>
          <a:lstStyle/>
          <a:p>
            <a:r>
              <a:rPr lang="ja-JP" altLang="en-US" dirty="0">
                <a:solidFill>
                  <a:srgbClr val="99FF9F"/>
                </a:solidFill>
              </a:rPr>
              <a:t>配列を使ったベクトル、行列の計算</a:t>
            </a:r>
            <a:endParaRPr kumimoji="1" lang="ja-JP" altLang="en-US" dirty="0">
              <a:solidFill>
                <a:srgbClr val="99FF9F"/>
              </a:solidFill>
            </a:endParaRPr>
          </a:p>
        </p:txBody>
      </p:sp>
      <p:sp>
        <p:nvSpPr>
          <p:cNvPr id="3" name="コンテンツ プレースホルダ 2"/>
          <p:cNvSpPr>
            <a:spLocks noGrp="1"/>
          </p:cNvSpPr>
          <p:nvPr>
            <p:ph idx="1"/>
          </p:nvPr>
        </p:nvSpPr>
        <p:spPr>
          <a:xfrm>
            <a:off x="290946" y="1417637"/>
            <a:ext cx="8686800" cy="5209073"/>
          </a:xfrm>
          <a:ln>
            <a:solidFill>
              <a:schemeClr val="accent1"/>
            </a:solidFill>
          </a:ln>
        </p:spPr>
        <p:txBody>
          <a:bodyPr>
            <a:normAutofit/>
          </a:bodyPr>
          <a:lstStyle/>
          <a:p>
            <a:pPr>
              <a:buFont typeface="Wingdings" pitchFamily="2" charset="2"/>
              <a:buChar char="Ø"/>
            </a:pPr>
            <a:r>
              <a:rPr lang="ja-JP" altLang="en-US" dirty="0"/>
              <a:t>複数の数の組を一括して扱う数学の概念に、「ベクトル」と「行列」があります</a:t>
            </a:r>
            <a:endParaRPr lang="en-US" altLang="ja-JP" dirty="0"/>
          </a:p>
          <a:p>
            <a:pPr>
              <a:buFont typeface="Wingdings" pitchFamily="2" charset="2"/>
              <a:buChar char="Ø"/>
            </a:pPr>
            <a:r>
              <a:rPr lang="ja-JP" altLang="en-US" dirty="0"/>
              <a:t>「ベクトル」は添え字が１変数の配列を、「行列」は添え字が</a:t>
            </a:r>
            <a:r>
              <a:rPr lang="en-US" altLang="ja-JP" dirty="0"/>
              <a:t>2</a:t>
            </a:r>
            <a:r>
              <a:rPr lang="ja-JP" altLang="en-US" dirty="0"/>
              <a:t>変数の配列を用いると</a:t>
            </a:r>
            <a:r>
              <a:rPr lang="en-US" altLang="ja-JP" dirty="0"/>
              <a:t>C</a:t>
            </a:r>
            <a:r>
              <a:rPr lang="ja-JP" altLang="en-US" dirty="0"/>
              <a:t>言語で扱うことができます。</a:t>
            </a:r>
            <a:endParaRPr lang="en-US" altLang="ja-JP" dirty="0"/>
          </a:p>
          <a:p>
            <a:pPr lvl="1">
              <a:buNone/>
            </a:pPr>
            <a:endParaRPr lang="en-US" altLang="ja-JP" dirty="0"/>
          </a:p>
        </p:txBody>
      </p:sp>
      <p:graphicFrame>
        <p:nvGraphicFramePr>
          <p:cNvPr id="6" name="オブジェクト 5"/>
          <p:cNvGraphicFramePr>
            <a:graphicFrameLocks noChangeAspect="1"/>
          </p:cNvGraphicFramePr>
          <p:nvPr/>
        </p:nvGraphicFramePr>
        <p:xfrm>
          <a:off x="1388557" y="4012601"/>
          <a:ext cx="4226599" cy="1226371"/>
        </p:xfrm>
        <a:graphic>
          <a:graphicData uri="http://schemas.openxmlformats.org/presentationml/2006/ole">
            <mc:AlternateContent xmlns:mc="http://schemas.openxmlformats.org/markup-compatibility/2006">
              <mc:Choice xmlns:v="urn:schemas-microsoft-com:vml" Requires="v">
                <p:oleObj spid="_x0000_s20522" name="数式" r:id="rId3" imgW="2451100" imgH="711200" progId="Equation.3">
                  <p:embed/>
                </p:oleObj>
              </mc:Choice>
              <mc:Fallback>
                <p:oleObj name="数式" r:id="rId3" imgW="2451100" imgH="711200" progId="Equation.3">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8557" y="4012601"/>
                        <a:ext cx="4226599" cy="122637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オブジェクト 6"/>
          <p:cNvGraphicFramePr>
            <a:graphicFrameLocks noChangeAspect="1"/>
          </p:cNvGraphicFramePr>
          <p:nvPr/>
        </p:nvGraphicFramePr>
        <p:xfrm>
          <a:off x="1388557" y="5238972"/>
          <a:ext cx="5929929" cy="1165179"/>
        </p:xfrm>
        <a:graphic>
          <a:graphicData uri="http://schemas.openxmlformats.org/presentationml/2006/ole">
            <mc:AlternateContent xmlns:mc="http://schemas.openxmlformats.org/markup-compatibility/2006">
              <mc:Choice xmlns:v="urn:schemas-microsoft-com:vml" Requires="v">
                <p:oleObj spid="_x0000_s20523" name="数式" r:id="rId5" imgW="3619500" imgH="711200" progId="Equation.3">
                  <p:embed/>
                </p:oleObj>
              </mc:Choice>
              <mc:Fallback>
                <p:oleObj name="数式" r:id="rId5" imgW="3619500" imgH="711200" progId="Equation.3">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8557" y="5238972"/>
                        <a:ext cx="5929929" cy="11651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13</a:t>
            </a:fld>
            <a:endParaRPr kumimoji="1" lang="ja-JP" altLang="en-US" dirty="0"/>
          </a:p>
        </p:txBody>
      </p:sp>
      <p:sp>
        <p:nvSpPr>
          <p:cNvPr id="6" name="テキスト ボックス 5"/>
          <p:cNvSpPr txBox="1"/>
          <p:nvPr/>
        </p:nvSpPr>
        <p:spPr>
          <a:xfrm>
            <a:off x="658292" y="341194"/>
            <a:ext cx="7813188" cy="1938992"/>
          </a:xfrm>
          <a:prstGeom prst="rect">
            <a:avLst/>
          </a:prstGeom>
          <a:noFill/>
          <a:ln w="28575" cmpd="sng">
            <a:solidFill>
              <a:srgbClr val="19FF25"/>
            </a:solidFill>
          </a:ln>
        </p:spPr>
        <p:txBody>
          <a:bodyPr wrap="square" rtlCol="0">
            <a:spAutoFit/>
          </a:bodyPr>
          <a:lstStyle/>
          <a:p>
            <a:r>
              <a:rPr lang="ja-JP" altLang="en-US" sz="2000" dirty="0">
                <a:solidFill>
                  <a:srgbClr val="000090"/>
                </a:solidFill>
                <a:latin typeface="Osaka"/>
                <a:ea typeface="Osaka"/>
                <a:cs typeface="Osaka"/>
              </a:rPr>
              <a:t>例</a:t>
            </a:r>
            <a:r>
              <a:rPr kumimoji="1" lang="ja-JP" altLang="en-US" sz="2000" dirty="0">
                <a:solidFill>
                  <a:srgbClr val="000090"/>
                </a:solidFill>
                <a:latin typeface="Osaka"/>
                <a:ea typeface="Osaka"/>
                <a:cs typeface="Osaka"/>
              </a:rPr>
              <a:t>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10-4</a:t>
            </a:r>
            <a:r>
              <a:rPr lang="en-US" altLang="ja-JP" sz="2000" dirty="0">
                <a:solidFill>
                  <a:srgbClr val="000090"/>
                </a:solidFill>
                <a:latin typeface="Osaka"/>
                <a:ea typeface="Osaka"/>
                <a:cs typeface="Osaka"/>
              </a:rPr>
              <a:t>: 3X3</a:t>
            </a:r>
            <a:r>
              <a:rPr lang="ja-JP" altLang="en-US" sz="2000" dirty="0">
                <a:solidFill>
                  <a:srgbClr val="000090"/>
                </a:solidFill>
                <a:latin typeface="Osaka"/>
                <a:ea typeface="Osaka"/>
                <a:cs typeface="Osaka"/>
              </a:rPr>
              <a:t>行列の配列による表現と画面出力</a:t>
            </a:r>
            <a:endParaRPr kumimoji="1" lang="en-US" altLang="ja-JP" sz="2000" dirty="0">
              <a:solidFill>
                <a:srgbClr val="000090"/>
              </a:solidFill>
              <a:latin typeface="Osaka"/>
              <a:ea typeface="Osaka"/>
              <a:cs typeface="Osaka"/>
            </a:endParaRPr>
          </a:p>
          <a:p>
            <a:r>
              <a:rPr lang="ja-JP" altLang="en-US" sz="2000" dirty="0">
                <a:solidFill>
                  <a:srgbClr val="000090"/>
                </a:solidFill>
                <a:latin typeface="Osaka"/>
                <a:ea typeface="Osaka"/>
                <a:cs typeface="Osaka"/>
              </a:rPr>
              <a:t>行列</a:t>
            </a:r>
            <a:endParaRPr lang="en-US" altLang="ja-JP" sz="2000" dirty="0">
              <a:solidFill>
                <a:srgbClr val="000090"/>
              </a:solidFill>
              <a:latin typeface="Osaka"/>
              <a:ea typeface="Osaka"/>
              <a:cs typeface="Osaka"/>
            </a:endParaRPr>
          </a:p>
          <a:p>
            <a:endParaRPr lang="en-US" altLang="ja-JP" sz="2000" dirty="0">
              <a:solidFill>
                <a:srgbClr val="000090"/>
              </a:solidFill>
              <a:latin typeface="Osaka"/>
              <a:ea typeface="Osaka"/>
              <a:cs typeface="Osaka"/>
            </a:endParaRPr>
          </a:p>
          <a:p>
            <a:endParaRPr lang="en-US" altLang="ja-JP" sz="2000" dirty="0">
              <a:solidFill>
                <a:srgbClr val="000090"/>
              </a:solidFill>
              <a:latin typeface="Osaka"/>
              <a:ea typeface="Osaka"/>
              <a:cs typeface="Osaka"/>
            </a:endParaRPr>
          </a:p>
          <a:p>
            <a:r>
              <a:rPr lang="ja-JP" altLang="en-US" sz="2000" dirty="0">
                <a:solidFill>
                  <a:srgbClr val="000090"/>
                </a:solidFill>
                <a:latin typeface="Osaka"/>
                <a:ea typeface="Osaka"/>
                <a:cs typeface="Osaka"/>
              </a:rPr>
              <a:t>を添え字が</a:t>
            </a:r>
            <a:r>
              <a:rPr lang="en-US" altLang="ja-JP" sz="2000" dirty="0">
                <a:solidFill>
                  <a:srgbClr val="000090"/>
                </a:solidFill>
                <a:latin typeface="Osaka"/>
                <a:ea typeface="Osaka"/>
                <a:cs typeface="Osaka"/>
              </a:rPr>
              <a:t>2</a:t>
            </a:r>
            <a:r>
              <a:rPr lang="ja-JP" altLang="en-US" sz="2000" dirty="0">
                <a:solidFill>
                  <a:srgbClr val="000090"/>
                </a:solidFill>
                <a:latin typeface="Osaka"/>
                <a:ea typeface="Osaka"/>
                <a:cs typeface="Osaka"/>
              </a:rPr>
              <a:t>変数の配列を用いて表現し、画面に出力せよ。</a:t>
            </a:r>
            <a:endParaRPr lang="en-US" altLang="ja-JP" sz="2000" dirty="0">
              <a:solidFill>
                <a:srgbClr val="000090"/>
              </a:solidFill>
              <a:latin typeface="Osaka"/>
              <a:ea typeface="Osaka"/>
              <a:cs typeface="Osaka"/>
            </a:endParaRPr>
          </a:p>
          <a:p>
            <a:r>
              <a:rPr lang="en-US" altLang="ja-JP" sz="2000" dirty="0">
                <a:solidFill>
                  <a:srgbClr val="000090"/>
                </a:solidFill>
                <a:latin typeface="Osaka"/>
                <a:ea typeface="Osaka"/>
                <a:cs typeface="Osaka"/>
              </a:rPr>
              <a:t> (</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EX10-4.c)</a:t>
            </a:r>
          </a:p>
        </p:txBody>
      </p:sp>
      <p:graphicFrame>
        <p:nvGraphicFramePr>
          <p:cNvPr id="49154" name="Object 2"/>
          <p:cNvGraphicFramePr>
            <a:graphicFrameLocks noChangeAspect="1"/>
          </p:cNvGraphicFramePr>
          <p:nvPr/>
        </p:nvGraphicFramePr>
        <p:xfrm>
          <a:off x="1382398" y="669383"/>
          <a:ext cx="1263983" cy="863036"/>
        </p:xfrm>
        <a:graphic>
          <a:graphicData uri="http://schemas.openxmlformats.org/presentationml/2006/ole">
            <mc:AlternateContent xmlns:mc="http://schemas.openxmlformats.org/markup-compatibility/2006">
              <mc:Choice xmlns:v="urn:schemas-microsoft-com:vml" Requires="v">
                <p:oleObj spid="_x0000_s49173" name="数式" r:id="rId3" imgW="1040948" imgH="710891" progId="Equation.3">
                  <p:embed/>
                </p:oleObj>
              </mc:Choice>
              <mc:Fallback>
                <p:oleObj name="数式" r:id="rId3" imgW="1040948" imgH="710891" progId="Equation.3">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2398" y="669383"/>
                        <a:ext cx="1263983" cy="8630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正方形/長方形 7"/>
          <p:cNvSpPr/>
          <p:nvPr/>
        </p:nvSpPr>
        <p:spPr>
          <a:xfrm>
            <a:off x="658292" y="2474158"/>
            <a:ext cx="3967496" cy="4247317"/>
          </a:xfrm>
          <a:prstGeom prst="rect">
            <a:avLst/>
          </a:prstGeom>
          <a:ln>
            <a:solidFill>
              <a:schemeClr val="accent1"/>
            </a:solidFill>
          </a:ln>
        </p:spPr>
        <p:txBody>
          <a:bodyPr wrap="square">
            <a:spAutoFit/>
          </a:bodyPr>
          <a:lstStyle/>
          <a:p>
            <a:r>
              <a:rPr lang="en-US" altLang="ja-JP" dirty="0"/>
              <a:t>#include &lt;</a:t>
            </a:r>
            <a:r>
              <a:rPr lang="en-US" altLang="ja-JP" dirty="0" err="1"/>
              <a:t>stdio.h</a:t>
            </a:r>
            <a:r>
              <a:rPr lang="en-US" altLang="ja-JP" dirty="0"/>
              <a:t>&gt;</a:t>
            </a:r>
          </a:p>
          <a:p>
            <a:r>
              <a:rPr lang="en-US" altLang="ja-JP" dirty="0" err="1"/>
              <a:t>int</a:t>
            </a:r>
            <a:r>
              <a:rPr lang="en-US" altLang="ja-JP" dirty="0"/>
              <a:t> main(void)</a:t>
            </a:r>
          </a:p>
          <a:p>
            <a:r>
              <a:rPr lang="en-US" altLang="ja-JP" dirty="0"/>
              <a:t>{</a:t>
            </a:r>
          </a:p>
          <a:p>
            <a:r>
              <a:rPr lang="en-US" altLang="ja-JP" dirty="0"/>
              <a:t>  </a:t>
            </a:r>
            <a:r>
              <a:rPr lang="ja-JP" altLang="en-US" dirty="0"/>
              <a:t>  </a:t>
            </a:r>
            <a:r>
              <a:rPr lang="en-US" altLang="ja-JP" dirty="0"/>
              <a:t>float </a:t>
            </a:r>
            <a:r>
              <a:rPr lang="en-US" altLang="ja-JP" dirty="0">
                <a:solidFill>
                  <a:srgbClr val="FF0000"/>
                </a:solidFill>
              </a:rPr>
              <a:t>m[3][3]</a:t>
            </a:r>
            <a:r>
              <a:rPr lang="en-US" altLang="ja-JP" dirty="0"/>
              <a:t>={{1,2,3},{4,5,6},{7,8,9}};</a:t>
            </a:r>
          </a:p>
          <a:p>
            <a:r>
              <a:rPr lang="en-US" altLang="ja-JP" dirty="0"/>
              <a:t>    </a:t>
            </a:r>
            <a:r>
              <a:rPr lang="en-US" altLang="ja-JP" dirty="0" err="1"/>
              <a:t>int</a:t>
            </a:r>
            <a:r>
              <a:rPr lang="en-US" altLang="ja-JP" dirty="0"/>
              <a:t> </a:t>
            </a:r>
            <a:r>
              <a:rPr lang="en-US" altLang="ja-JP" dirty="0" err="1"/>
              <a:t>i,j</a:t>
            </a:r>
            <a:r>
              <a:rPr lang="en-US" altLang="ja-JP" dirty="0"/>
              <a:t>;</a:t>
            </a:r>
          </a:p>
          <a:p>
            <a:endParaRPr lang="en-US" altLang="ja-JP" dirty="0"/>
          </a:p>
          <a:p>
            <a:r>
              <a:rPr lang="en-US" altLang="ja-JP" dirty="0"/>
              <a:t>    for(</a:t>
            </a:r>
            <a:r>
              <a:rPr lang="en-US" altLang="ja-JP" dirty="0" err="1">
                <a:solidFill>
                  <a:srgbClr val="FF0000"/>
                </a:solidFill>
              </a:rPr>
              <a:t>i</a:t>
            </a:r>
            <a:r>
              <a:rPr lang="en-US" altLang="ja-JP" dirty="0">
                <a:solidFill>
                  <a:srgbClr val="FF0000"/>
                </a:solidFill>
              </a:rPr>
              <a:t>=0; </a:t>
            </a:r>
            <a:r>
              <a:rPr lang="en-US" altLang="ja-JP" dirty="0" err="1">
                <a:solidFill>
                  <a:srgbClr val="FF0000"/>
                </a:solidFill>
              </a:rPr>
              <a:t>i</a:t>
            </a:r>
            <a:r>
              <a:rPr lang="en-US" altLang="ja-JP" dirty="0">
                <a:solidFill>
                  <a:srgbClr val="FF0000"/>
                </a:solidFill>
              </a:rPr>
              <a:t>&lt;3; </a:t>
            </a:r>
            <a:r>
              <a:rPr lang="en-US" altLang="ja-JP" dirty="0" err="1">
                <a:solidFill>
                  <a:srgbClr val="FF0000"/>
                </a:solidFill>
              </a:rPr>
              <a:t>i</a:t>
            </a:r>
            <a:r>
              <a:rPr lang="en-US" altLang="ja-JP" dirty="0">
                <a:solidFill>
                  <a:srgbClr val="FF0000"/>
                </a:solidFill>
              </a:rPr>
              <a:t>++</a:t>
            </a:r>
            <a:r>
              <a:rPr lang="en-US" altLang="ja-JP" dirty="0"/>
              <a:t>){</a:t>
            </a:r>
          </a:p>
          <a:p>
            <a:r>
              <a:rPr lang="en-US" altLang="ja-JP" dirty="0"/>
              <a:t>        for(</a:t>
            </a:r>
            <a:r>
              <a:rPr lang="en-US" altLang="ja-JP" dirty="0">
                <a:solidFill>
                  <a:srgbClr val="0070C0"/>
                </a:solidFill>
              </a:rPr>
              <a:t>j=0; j&lt;3; j++</a:t>
            </a:r>
            <a:r>
              <a:rPr lang="en-US" altLang="ja-JP" dirty="0"/>
              <a:t>){</a:t>
            </a:r>
          </a:p>
          <a:p>
            <a:r>
              <a:rPr lang="en-US" altLang="ja-JP" dirty="0"/>
              <a:t>            </a:t>
            </a:r>
            <a:r>
              <a:rPr lang="en-US" altLang="ja-JP" dirty="0" err="1"/>
              <a:t>printf</a:t>
            </a:r>
            <a:r>
              <a:rPr lang="en-US" altLang="ja-JP" dirty="0"/>
              <a:t>("%f  ",m[</a:t>
            </a:r>
            <a:r>
              <a:rPr lang="en-US" altLang="ja-JP" dirty="0" err="1">
                <a:solidFill>
                  <a:srgbClr val="FF0000"/>
                </a:solidFill>
              </a:rPr>
              <a:t>i</a:t>
            </a:r>
            <a:r>
              <a:rPr lang="en-US" altLang="ja-JP" dirty="0"/>
              <a:t>][</a:t>
            </a:r>
            <a:r>
              <a:rPr lang="en-US" altLang="ja-JP" dirty="0">
                <a:solidFill>
                  <a:srgbClr val="0070C0"/>
                </a:solidFill>
              </a:rPr>
              <a:t>j</a:t>
            </a:r>
            <a:r>
              <a:rPr lang="en-US" altLang="ja-JP" dirty="0"/>
              <a:t>]);</a:t>
            </a:r>
          </a:p>
          <a:p>
            <a:r>
              <a:rPr lang="en-US" altLang="ja-JP" dirty="0">
                <a:solidFill>
                  <a:srgbClr val="0070C0"/>
                </a:solidFill>
              </a:rPr>
              <a:t>        }</a:t>
            </a:r>
          </a:p>
          <a:p>
            <a:r>
              <a:rPr lang="en-US" altLang="ja-JP" dirty="0"/>
              <a:t>        </a:t>
            </a:r>
            <a:r>
              <a:rPr lang="en-US" altLang="ja-JP" dirty="0" err="1"/>
              <a:t>printf</a:t>
            </a:r>
            <a:r>
              <a:rPr lang="en-US" altLang="ja-JP" dirty="0"/>
              <a:t>("\n");</a:t>
            </a:r>
          </a:p>
          <a:p>
            <a:r>
              <a:rPr lang="en-US" altLang="ja-JP" dirty="0">
                <a:solidFill>
                  <a:srgbClr val="FF0000"/>
                </a:solidFill>
              </a:rPr>
              <a:t>    }</a:t>
            </a:r>
          </a:p>
          <a:p>
            <a:endParaRPr lang="en-US" altLang="ja-JP" dirty="0"/>
          </a:p>
          <a:p>
            <a:r>
              <a:rPr lang="en-US" altLang="ja-JP" dirty="0"/>
              <a:t>    return 0;</a:t>
            </a:r>
          </a:p>
          <a:p>
            <a:r>
              <a:rPr lang="en-US" altLang="ja-JP" dirty="0"/>
              <a:t>}</a:t>
            </a:r>
          </a:p>
        </p:txBody>
      </p:sp>
      <p:sp>
        <p:nvSpPr>
          <p:cNvPr id="9" name="テキスト ボックス 8"/>
          <p:cNvSpPr txBox="1"/>
          <p:nvPr/>
        </p:nvSpPr>
        <p:spPr>
          <a:xfrm>
            <a:off x="3065929" y="2513717"/>
            <a:ext cx="237566" cy="369332"/>
          </a:xfrm>
          <a:prstGeom prst="rect">
            <a:avLst/>
          </a:prstGeom>
          <a:solidFill>
            <a:srgbClr val="FFFF00"/>
          </a:solidFill>
          <a:ln w="15875">
            <a:solidFill>
              <a:srgbClr val="0070C0"/>
            </a:solidFill>
          </a:ln>
        </p:spPr>
        <p:txBody>
          <a:bodyPr wrap="none" rtlCol="0">
            <a:spAutoFit/>
          </a:bodyPr>
          <a:lstStyle/>
          <a:p>
            <a:r>
              <a:rPr kumimoji="1" lang="en-US" altLang="ja-JP" dirty="0" err="1">
                <a:solidFill>
                  <a:srgbClr val="FF0000"/>
                </a:solidFill>
              </a:rPr>
              <a:t>i</a:t>
            </a:r>
            <a:endParaRPr kumimoji="1" lang="ja-JP" altLang="en-US" dirty="0">
              <a:solidFill>
                <a:srgbClr val="FF0000"/>
              </a:solidFill>
            </a:endParaRPr>
          </a:p>
        </p:txBody>
      </p:sp>
      <p:cxnSp>
        <p:nvCxnSpPr>
          <p:cNvPr id="11" name="直線コネクタ 10"/>
          <p:cNvCxnSpPr>
            <a:stCxn id="9" idx="2"/>
          </p:cNvCxnSpPr>
          <p:nvPr/>
        </p:nvCxnSpPr>
        <p:spPr>
          <a:xfrm flipH="1">
            <a:off x="2646381" y="2883049"/>
            <a:ext cx="538331" cy="473337"/>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直線コネクタ 16"/>
          <p:cNvCxnSpPr>
            <a:stCxn id="9" idx="2"/>
          </p:cNvCxnSpPr>
          <p:nvPr/>
        </p:nvCxnSpPr>
        <p:spPr>
          <a:xfrm>
            <a:off x="3184712" y="2883049"/>
            <a:ext cx="0" cy="473337"/>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直線コネクタ 19"/>
          <p:cNvCxnSpPr/>
          <p:nvPr/>
        </p:nvCxnSpPr>
        <p:spPr>
          <a:xfrm>
            <a:off x="3184712" y="2883049"/>
            <a:ext cx="720314" cy="473337"/>
          </a:xfrm>
          <a:prstGeom prst="line">
            <a:avLst/>
          </a:prstGeom>
        </p:spPr>
        <p:style>
          <a:lnRef idx="2">
            <a:schemeClr val="accent1"/>
          </a:lnRef>
          <a:fillRef idx="0">
            <a:schemeClr val="accent1"/>
          </a:fillRef>
          <a:effectRef idx="1">
            <a:schemeClr val="accent1"/>
          </a:effectRef>
          <a:fontRef idx="minor">
            <a:schemeClr val="tx1"/>
          </a:fontRef>
        </p:style>
      </p:cxnSp>
      <p:sp>
        <p:nvSpPr>
          <p:cNvPr id="22" name="テキスト ボックス 21"/>
          <p:cNvSpPr txBox="1"/>
          <p:nvPr/>
        </p:nvSpPr>
        <p:spPr>
          <a:xfrm>
            <a:off x="2646381" y="2883049"/>
            <a:ext cx="301686" cy="369332"/>
          </a:xfrm>
          <a:prstGeom prst="rect">
            <a:avLst/>
          </a:prstGeom>
          <a:noFill/>
        </p:spPr>
        <p:txBody>
          <a:bodyPr wrap="none" rtlCol="0">
            <a:spAutoFit/>
          </a:bodyPr>
          <a:lstStyle/>
          <a:p>
            <a:r>
              <a:rPr lang="en-US" altLang="ja-JP" dirty="0"/>
              <a:t>0</a:t>
            </a:r>
            <a:endParaRPr kumimoji="1" lang="ja-JP" altLang="en-US" dirty="0"/>
          </a:p>
        </p:txBody>
      </p:sp>
      <p:sp>
        <p:nvSpPr>
          <p:cNvPr id="23" name="テキスト ボックス 22"/>
          <p:cNvSpPr txBox="1"/>
          <p:nvPr/>
        </p:nvSpPr>
        <p:spPr>
          <a:xfrm>
            <a:off x="3152652" y="2987054"/>
            <a:ext cx="301686" cy="369332"/>
          </a:xfrm>
          <a:prstGeom prst="rect">
            <a:avLst/>
          </a:prstGeom>
          <a:noFill/>
        </p:spPr>
        <p:txBody>
          <a:bodyPr wrap="none" rtlCol="0">
            <a:spAutoFit/>
          </a:bodyPr>
          <a:lstStyle/>
          <a:p>
            <a:r>
              <a:rPr kumimoji="1" lang="en-US" altLang="ja-JP" dirty="0"/>
              <a:t>1</a:t>
            </a:r>
            <a:endParaRPr kumimoji="1" lang="ja-JP" altLang="en-US" dirty="0"/>
          </a:p>
        </p:txBody>
      </p:sp>
      <p:sp>
        <p:nvSpPr>
          <p:cNvPr id="24" name="テキスト ボックス 23"/>
          <p:cNvSpPr txBox="1"/>
          <p:nvPr/>
        </p:nvSpPr>
        <p:spPr>
          <a:xfrm>
            <a:off x="3603340" y="2883049"/>
            <a:ext cx="301686" cy="369332"/>
          </a:xfrm>
          <a:prstGeom prst="rect">
            <a:avLst/>
          </a:prstGeom>
          <a:noFill/>
        </p:spPr>
        <p:txBody>
          <a:bodyPr wrap="none" rtlCol="0">
            <a:spAutoFit/>
          </a:bodyPr>
          <a:lstStyle/>
          <a:p>
            <a:r>
              <a:rPr lang="en-US" altLang="ja-JP" dirty="0"/>
              <a:t>2</a:t>
            </a:r>
            <a:endParaRPr kumimoji="1" lang="ja-JP" altLang="en-US" dirty="0"/>
          </a:p>
        </p:txBody>
      </p:sp>
      <p:sp>
        <p:nvSpPr>
          <p:cNvPr id="25" name="テキスト ボックス 24"/>
          <p:cNvSpPr txBox="1"/>
          <p:nvPr/>
        </p:nvSpPr>
        <p:spPr>
          <a:xfrm>
            <a:off x="2527598" y="3883511"/>
            <a:ext cx="239168" cy="369332"/>
          </a:xfrm>
          <a:prstGeom prst="rect">
            <a:avLst/>
          </a:prstGeom>
          <a:solidFill>
            <a:schemeClr val="accent2">
              <a:lumMod val="40000"/>
              <a:lumOff val="60000"/>
            </a:schemeClr>
          </a:solidFill>
          <a:ln w="15875">
            <a:solidFill>
              <a:srgbClr val="0070C0"/>
            </a:solidFill>
          </a:ln>
        </p:spPr>
        <p:txBody>
          <a:bodyPr wrap="none" rtlCol="0">
            <a:spAutoFit/>
          </a:bodyPr>
          <a:lstStyle/>
          <a:p>
            <a:r>
              <a:rPr kumimoji="1" lang="en-US" altLang="ja-JP" dirty="0">
                <a:solidFill>
                  <a:srgbClr val="0070C0"/>
                </a:solidFill>
              </a:rPr>
              <a:t>j</a:t>
            </a:r>
            <a:endParaRPr kumimoji="1" lang="ja-JP" altLang="en-US" dirty="0">
              <a:solidFill>
                <a:srgbClr val="0070C0"/>
              </a:solidFill>
            </a:endParaRPr>
          </a:p>
        </p:txBody>
      </p:sp>
      <p:cxnSp>
        <p:nvCxnSpPr>
          <p:cNvPr id="27" name="直線コネクタ 26"/>
          <p:cNvCxnSpPr>
            <a:stCxn id="25" idx="0"/>
          </p:cNvCxnSpPr>
          <p:nvPr/>
        </p:nvCxnSpPr>
        <p:spPr>
          <a:xfrm flipH="1" flipV="1">
            <a:off x="2388198" y="3582296"/>
            <a:ext cx="258984" cy="301215"/>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直線コネクタ 29"/>
          <p:cNvCxnSpPr>
            <a:stCxn id="25" idx="0"/>
          </p:cNvCxnSpPr>
          <p:nvPr/>
        </p:nvCxnSpPr>
        <p:spPr>
          <a:xfrm flipH="1" flipV="1">
            <a:off x="2646381" y="3582296"/>
            <a:ext cx="801" cy="301215"/>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直線コネクタ 31"/>
          <p:cNvCxnSpPr/>
          <p:nvPr/>
        </p:nvCxnSpPr>
        <p:spPr>
          <a:xfrm flipV="1">
            <a:off x="2647182" y="3582296"/>
            <a:ext cx="119584" cy="301215"/>
          </a:xfrm>
          <a:prstGeom prst="line">
            <a:avLst/>
          </a:prstGeom>
        </p:spPr>
        <p:style>
          <a:lnRef idx="2">
            <a:schemeClr val="accent1"/>
          </a:lnRef>
          <a:fillRef idx="0">
            <a:schemeClr val="accent1"/>
          </a:fillRef>
          <a:effectRef idx="1">
            <a:schemeClr val="accent1"/>
          </a:effectRef>
          <a:fontRef idx="minor">
            <a:schemeClr val="tx1"/>
          </a:fontRef>
        </p:style>
      </p:cxnSp>
      <p:sp>
        <p:nvSpPr>
          <p:cNvPr id="34" name="テキスト ボックス 33"/>
          <p:cNvSpPr txBox="1"/>
          <p:nvPr/>
        </p:nvSpPr>
        <p:spPr>
          <a:xfrm>
            <a:off x="2225912" y="3582296"/>
            <a:ext cx="301686" cy="369332"/>
          </a:xfrm>
          <a:prstGeom prst="rect">
            <a:avLst/>
          </a:prstGeom>
          <a:noFill/>
        </p:spPr>
        <p:txBody>
          <a:bodyPr wrap="none" rtlCol="0">
            <a:spAutoFit/>
          </a:bodyPr>
          <a:lstStyle/>
          <a:p>
            <a:r>
              <a:rPr lang="en-US" altLang="ja-JP" dirty="0"/>
              <a:t>0</a:t>
            </a:r>
            <a:endParaRPr kumimoji="1" lang="ja-JP" altLang="en-US" dirty="0"/>
          </a:p>
        </p:txBody>
      </p:sp>
      <p:sp>
        <p:nvSpPr>
          <p:cNvPr id="35" name="テキスト ボックス 34"/>
          <p:cNvSpPr txBox="1"/>
          <p:nvPr/>
        </p:nvSpPr>
        <p:spPr>
          <a:xfrm>
            <a:off x="2647182" y="3582296"/>
            <a:ext cx="301686" cy="369332"/>
          </a:xfrm>
          <a:prstGeom prst="rect">
            <a:avLst/>
          </a:prstGeom>
          <a:noFill/>
        </p:spPr>
        <p:txBody>
          <a:bodyPr wrap="none" rtlCol="0">
            <a:spAutoFit/>
          </a:bodyPr>
          <a:lstStyle/>
          <a:p>
            <a:r>
              <a:rPr lang="en-US" altLang="ja-JP" dirty="0"/>
              <a:t>2</a:t>
            </a:r>
            <a:endParaRPr kumimoji="1" lang="ja-JP" altLang="en-US" dirty="0"/>
          </a:p>
        </p:txBody>
      </p:sp>
      <p:sp>
        <p:nvSpPr>
          <p:cNvPr id="36" name="テキスト ボックス 35"/>
          <p:cNvSpPr txBox="1"/>
          <p:nvPr/>
        </p:nvSpPr>
        <p:spPr>
          <a:xfrm>
            <a:off x="2527598" y="3508786"/>
            <a:ext cx="239168" cy="369332"/>
          </a:xfrm>
          <a:prstGeom prst="rect">
            <a:avLst/>
          </a:prstGeom>
          <a:noFill/>
        </p:spPr>
        <p:txBody>
          <a:bodyPr wrap="square" rtlCol="0">
            <a:spAutoFit/>
          </a:bodyPr>
          <a:lstStyle/>
          <a:p>
            <a:r>
              <a:rPr kumimoji="1" lang="en-US" altLang="ja-JP" dirty="0"/>
              <a:t>1</a:t>
            </a:r>
            <a:endParaRPr kumimoji="1" lang="ja-JP" altLang="en-US" dirty="0"/>
          </a:p>
        </p:txBody>
      </p:sp>
      <p:sp>
        <p:nvSpPr>
          <p:cNvPr id="37" name="テキスト ボックス 36"/>
          <p:cNvSpPr txBox="1"/>
          <p:nvPr/>
        </p:nvSpPr>
        <p:spPr>
          <a:xfrm>
            <a:off x="4899463" y="2710055"/>
            <a:ext cx="3938899" cy="2031325"/>
          </a:xfrm>
          <a:prstGeom prst="rect">
            <a:avLst/>
          </a:prstGeom>
          <a:noFill/>
        </p:spPr>
        <p:txBody>
          <a:bodyPr wrap="none" rtlCol="0">
            <a:spAutoFit/>
          </a:bodyPr>
          <a:lstStyle/>
          <a:p>
            <a:r>
              <a:rPr kumimoji="1" lang="en-US" altLang="ja-JP" dirty="0" err="1"/>
              <a:t>i</a:t>
            </a:r>
            <a:r>
              <a:rPr kumimoji="1" lang="ja-JP" altLang="en-US" dirty="0"/>
              <a:t>行</a:t>
            </a:r>
            <a:r>
              <a:rPr kumimoji="1" lang="en-US" altLang="ja-JP" dirty="0"/>
              <a:t>j</a:t>
            </a:r>
            <a:r>
              <a:rPr kumimoji="1" lang="ja-JP" altLang="en-US" dirty="0"/>
              <a:t>列の行列を配列</a:t>
            </a:r>
            <a:r>
              <a:rPr kumimoji="1" lang="en-US" altLang="ja-JP" dirty="0"/>
              <a:t>m[</a:t>
            </a:r>
            <a:r>
              <a:rPr kumimoji="1" lang="en-US" altLang="ja-JP" dirty="0" err="1"/>
              <a:t>i</a:t>
            </a:r>
            <a:r>
              <a:rPr kumimoji="1" lang="en-US" altLang="ja-JP" dirty="0"/>
              <a:t>][j]</a:t>
            </a:r>
            <a:r>
              <a:rPr kumimoji="1" lang="ja-JP" altLang="en-US" dirty="0"/>
              <a:t>で表す</a:t>
            </a:r>
            <a:endParaRPr kumimoji="1" lang="en-US" altLang="ja-JP" dirty="0"/>
          </a:p>
          <a:p>
            <a:r>
              <a:rPr lang="ja-JP" altLang="en-US" dirty="0"/>
              <a:t>行</a:t>
            </a:r>
            <a:r>
              <a:rPr lang="en-US" altLang="ja-JP" dirty="0" err="1"/>
              <a:t>i</a:t>
            </a:r>
            <a:r>
              <a:rPr lang="ja-JP" altLang="en-US" dirty="0"/>
              <a:t>のループの中に、列</a:t>
            </a:r>
            <a:r>
              <a:rPr lang="en-US" altLang="ja-JP" dirty="0"/>
              <a:t>j</a:t>
            </a:r>
            <a:r>
              <a:rPr lang="ja-JP" altLang="en-US" dirty="0"/>
              <a:t>のループ（</a:t>
            </a:r>
            <a:r>
              <a:rPr lang="en-US" altLang="ja-JP" dirty="0"/>
              <a:t>2</a:t>
            </a:r>
            <a:r>
              <a:rPr lang="ja-JP" altLang="en-US" dirty="0"/>
              <a:t>重）</a:t>
            </a:r>
            <a:endParaRPr lang="en-US" altLang="ja-JP" dirty="0"/>
          </a:p>
          <a:p>
            <a:endParaRPr kumimoji="1" lang="en-US" altLang="ja-JP" dirty="0"/>
          </a:p>
          <a:p>
            <a:r>
              <a:rPr lang="ja-JP" altLang="en-US" dirty="0"/>
              <a:t>「</a:t>
            </a:r>
            <a:r>
              <a:rPr lang="en-US" altLang="ja-JP" dirty="0"/>
              <a:t>for</a:t>
            </a:r>
            <a:r>
              <a:rPr lang="ja-JP" altLang="en-US" dirty="0"/>
              <a:t>」ループを</a:t>
            </a:r>
            <a:r>
              <a:rPr lang="en-US" altLang="ja-JP" dirty="0"/>
              <a:t>2</a:t>
            </a:r>
            <a:r>
              <a:rPr lang="ja-JP" altLang="en-US" dirty="0"/>
              <a:t>重につかって、</a:t>
            </a:r>
            <a:endParaRPr lang="en-US" altLang="ja-JP" dirty="0"/>
          </a:p>
          <a:p>
            <a:r>
              <a:rPr kumimoji="1" lang="ja-JP" altLang="en-US" dirty="0"/>
              <a:t>　　内側のループ</a:t>
            </a:r>
            <a:r>
              <a:rPr kumimoji="1" lang="en-US" altLang="ja-JP" dirty="0"/>
              <a:t>(j)</a:t>
            </a:r>
            <a:r>
              <a:rPr kumimoji="1" lang="ja-JP" altLang="en-US" dirty="0"/>
              <a:t>で列を</a:t>
            </a:r>
            <a:endParaRPr kumimoji="1" lang="en-US" altLang="ja-JP" dirty="0"/>
          </a:p>
          <a:p>
            <a:r>
              <a:rPr lang="ja-JP" altLang="en-US" dirty="0"/>
              <a:t>　　外側のループ</a:t>
            </a:r>
            <a:r>
              <a:rPr lang="en-US" altLang="ja-JP" dirty="0"/>
              <a:t>(</a:t>
            </a:r>
            <a:r>
              <a:rPr lang="en-US" altLang="ja-JP" dirty="0" err="1"/>
              <a:t>i</a:t>
            </a:r>
            <a:r>
              <a:rPr lang="en-US" altLang="ja-JP" dirty="0"/>
              <a:t>)</a:t>
            </a:r>
            <a:r>
              <a:rPr lang="ja-JP" altLang="en-US" dirty="0"/>
              <a:t>で行を</a:t>
            </a:r>
            <a:endParaRPr lang="en-US" altLang="ja-JP" dirty="0"/>
          </a:p>
          <a:p>
            <a:r>
              <a:rPr kumimoji="1" lang="ja-JP" altLang="en-US" dirty="0"/>
              <a:t>繰り返して画面表示</a:t>
            </a:r>
          </a:p>
        </p:txBody>
      </p:sp>
      <p:sp>
        <p:nvSpPr>
          <p:cNvPr id="38" name="テキスト ボックス 37"/>
          <p:cNvSpPr txBox="1"/>
          <p:nvPr/>
        </p:nvSpPr>
        <p:spPr>
          <a:xfrm>
            <a:off x="5085617" y="4741380"/>
            <a:ext cx="3385863" cy="1477328"/>
          </a:xfrm>
          <a:prstGeom prst="rect">
            <a:avLst/>
          </a:prstGeom>
          <a:noFill/>
        </p:spPr>
        <p:txBody>
          <a:bodyPr wrap="none" rtlCol="0">
            <a:spAutoFit/>
          </a:bodyPr>
          <a:lstStyle/>
          <a:p>
            <a:r>
              <a:rPr kumimoji="1" lang="en-US" altLang="ja-JP" dirty="0"/>
              <a:t>            1</a:t>
            </a:r>
            <a:r>
              <a:rPr kumimoji="1" lang="ja-JP" altLang="en-US" dirty="0"/>
              <a:t>列目　</a:t>
            </a:r>
            <a:r>
              <a:rPr kumimoji="1" lang="en-US" altLang="ja-JP" dirty="0"/>
              <a:t>2</a:t>
            </a:r>
            <a:r>
              <a:rPr kumimoji="1" lang="ja-JP" altLang="en-US" dirty="0"/>
              <a:t>列目　</a:t>
            </a:r>
            <a:r>
              <a:rPr kumimoji="1" lang="en-US" altLang="ja-JP" dirty="0"/>
              <a:t>3</a:t>
            </a:r>
            <a:r>
              <a:rPr kumimoji="1" lang="ja-JP" altLang="en-US" dirty="0"/>
              <a:t>列目</a:t>
            </a:r>
            <a:endParaRPr kumimoji="1" lang="en-US" altLang="ja-JP" dirty="0"/>
          </a:p>
          <a:p>
            <a:r>
              <a:rPr lang="en-US" altLang="ja-JP" dirty="0"/>
              <a:t>               (j=0)</a:t>
            </a:r>
            <a:r>
              <a:rPr lang="ja-JP" altLang="en-US" dirty="0"/>
              <a:t>　  </a:t>
            </a:r>
            <a:r>
              <a:rPr lang="en-US" altLang="ja-JP" dirty="0"/>
              <a:t>(j=1)</a:t>
            </a:r>
            <a:r>
              <a:rPr lang="ja-JP" altLang="en-US" dirty="0"/>
              <a:t>　  </a:t>
            </a:r>
            <a:r>
              <a:rPr lang="en-US" altLang="ja-JP" dirty="0"/>
              <a:t>(j=2)</a:t>
            </a:r>
          </a:p>
          <a:p>
            <a:r>
              <a:rPr lang="en-US" altLang="ja-JP" dirty="0"/>
              <a:t>1</a:t>
            </a:r>
            <a:r>
              <a:rPr kumimoji="1" lang="ja-JP" altLang="en-US" dirty="0"/>
              <a:t>行目</a:t>
            </a:r>
            <a:r>
              <a:rPr kumimoji="1" lang="en-US" altLang="ja-JP" dirty="0"/>
              <a:t>       1          2          3       (</a:t>
            </a:r>
            <a:r>
              <a:rPr kumimoji="1" lang="en-US" altLang="ja-JP" dirty="0" err="1"/>
              <a:t>i</a:t>
            </a:r>
            <a:r>
              <a:rPr kumimoji="1" lang="en-US" altLang="ja-JP" dirty="0"/>
              <a:t>=0)</a:t>
            </a:r>
          </a:p>
          <a:p>
            <a:r>
              <a:rPr lang="en-US" altLang="ja-JP" dirty="0"/>
              <a:t>2</a:t>
            </a:r>
            <a:r>
              <a:rPr lang="ja-JP" altLang="en-US" dirty="0"/>
              <a:t>行目       </a:t>
            </a:r>
            <a:r>
              <a:rPr lang="en-US" altLang="ja-JP" dirty="0"/>
              <a:t>4          5          6       (</a:t>
            </a:r>
            <a:r>
              <a:rPr lang="en-US" altLang="ja-JP" dirty="0" err="1"/>
              <a:t>i</a:t>
            </a:r>
            <a:r>
              <a:rPr lang="en-US" altLang="ja-JP" dirty="0"/>
              <a:t>=1)</a:t>
            </a:r>
          </a:p>
          <a:p>
            <a:r>
              <a:rPr kumimoji="1" lang="en-US" altLang="ja-JP" dirty="0"/>
              <a:t>3</a:t>
            </a:r>
            <a:r>
              <a:rPr kumimoji="1" lang="ja-JP" altLang="en-US" dirty="0"/>
              <a:t>行目       </a:t>
            </a:r>
            <a:r>
              <a:rPr kumimoji="1" lang="en-US" altLang="ja-JP" dirty="0"/>
              <a:t>7          8          9       (</a:t>
            </a:r>
            <a:r>
              <a:rPr kumimoji="1" lang="en-US" altLang="ja-JP" dirty="0" err="1"/>
              <a:t>i</a:t>
            </a:r>
            <a:r>
              <a:rPr kumimoji="1" lang="en-US" altLang="ja-JP" dirty="0"/>
              <a:t>=2)</a:t>
            </a:r>
            <a:endParaRPr kumimoji="1" lang="ja-JP" altLang="en-US" dirty="0"/>
          </a:p>
        </p:txBody>
      </p:sp>
      <p:cxnSp>
        <p:nvCxnSpPr>
          <p:cNvPr id="40" name="直線コネクタ 39"/>
          <p:cNvCxnSpPr/>
          <p:nvPr/>
        </p:nvCxnSpPr>
        <p:spPr>
          <a:xfrm flipH="1" flipV="1">
            <a:off x="2766766" y="4589253"/>
            <a:ext cx="3012932" cy="345056"/>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直線コネクタ 42"/>
          <p:cNvCxnSpPr>
            <a:stCxn id="38" idx="1"/>
          </p:cNvCxnSpPr>
          <p:nvPr/>
        </p:nvCxnSpPr>
        <p:spPr>
          <a:xfrm flipH="1" flipV="1">
            <a:off x="2527598" y="4373592"/>
            <a:ext cx="2558019" cy="1106452"/>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4560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2" grpId="0"/>
      <p:bldP spid="23" grpId="0"/>
      <p:bldP spid="24" grpId="0"/>
      <p:bldP spid="25" grpId="0" animBg="1"/>
      <p:bldP spid="34" grpId="0"/>
      <p:bldP spid="35" grpId="0"/>
      <p:bldP spid="3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14</a:t>
            </a:fld>
            <a:endParaRPr kumimoji="1" lang="ja-JP" altLang="en-US" dirty="0"/>
          </a:p>
        </p:txBody>
      </p:sp>
      <p:sp>
        <p:nvSpPr>
          <p:cNvPr id="6" name="テキスト ボックス 5"/>
          <p:cNvSpPr txBox="1"/>
          <p:nvPr/>
        </p:nvSpPr>
        <p:spPr>
          <a:xfrm>
            <a:off x="658292" y="341194"/>
            <a:ext cx="7813188" cy="1015663"/>
          </a:xfrm>
          <a:prstGeom prst="rect">
            <a:avLst/>
          </a:prstGeom>
          <a:noFill/>
          <a:ln w="28575" cmpd="sng">
            <a:solidFill>
              <a:srgbClr val="19FF25"/>
            </a:solidFill>
          </a:ln>
        </p:spPr>
        <p:txBody>
          <a:bodyPr wrap="square" rtlCol="0">
            <a:spAutoFit/>
          </a:bodyPr>
          <a:lstStyle/>
          <a:p>
            <a:r>
              <a:rPr lang="ja-JP" altLang="en-US" sz="2000" dirty="0">
                <a:solidFill>
                  <a:srgbClr val="000090"/>
                </a:solidFill>
                <a:latin typeface="Osaka"/>
                <a:ea typeface="Osaka"/>
                <a:cs typeface="Osaka"/>
              </a:rPr>
              <a:t>例</a:t>
            </a:r>
            <a:r>
              <a:rPr kumimoji="1" lang="ja-JP" altLang="en-US" sz="2000" dirty="0">
                <a:solidFill>
                  <a:srgbClr val="000090"/>
                </a:solidFill>
                <a:latin typeface="Osaka"/>
                <a:ea typeface="Osaka"/>
                <a:cs typeface="Osaka"/>
              </a:rPr>
              <a:t>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10-5</a:t>
            </a:r>
          </a:p>
          <a:p>
            <a:r>
              <a:rPr lang="ja-JP" altLang="en-US" sz="2000" dirty="0">
                <a:solidFill>
                  <a:srgbClr val="000090"/>
                </a:solidFill>
                <a:latin typeface="Osaka"/>
                <a:ea typeface="Osaka"/>
                <a:cs typeface="Osaka"/>
              </a:rPr>
              <a:t>３次元ベクトルを２個入力し、２個のベクトルの、「和」、「差」、「内積」を計算して表示せよ。</a:t>
            </a:r>
            <a:r>
              <a:rPr lang="en-US" altLang="ja-JP" sz="2000" dirty="0">
                <a:solidFill>
                  <a:srgbClr val="000090"/>
                </a:solidFill>
                <a:latin typeface="Osaka"/>
                <a:ea typeface="Osaka"/>
                <a:cs typeface="Osaka"/>
              </a:rPr>
              <a:t>(</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EX10-5.c)</a:t>
            </a:r>
          </a:p>
        </p:txBody>
      </p:sp>
      <p:sp>
        <p:nvSpPr>
          <p:cNvPr id="7" name="正方形/長方形 6"/>
          <p:cNvSpPr/>
          <p:nvPr/>
        </p:nvSpPr>
        <p:spPr>
          <a:xfrm>
            <a:off x="218364" y="1689328"/>
            <a:ext cx="4162567" cy="5016758"/>
          </a:xfrm>
          <a:prstGeom prst="rect">
            <a:avLst/>
          </a:prstGeom>
          <a:ln>
            <a:solidFill>
              <a:schemeClr val="accent1"/>
            </a:solidFill>
          </a:ln>
        </p:spPr>
        <p:txBody>
          <a:bodyPr wrap="square">
            <a:spAutoFit/>
          </a:bodyPr>
          <a:lstStyle/>
          <a:p>
            <a:r>
              <a:rPr lang="en-US" altLang="ja-JP" sz="1600" dirty="0"/>
              <a:t>#include &lt;</a:t>
            </a:r>
            <a:r>
              <a:rPr lang="en-US" altLang="ja-JP" sz="1600" dirty="0" err="1"/>
              <a:t>stdio.h</a:t>
            </a:r>
            <a:r>
              <a:rPr lang="en-US" altLang="ja-JP" sz="1600" dirty="0"/>
              <a:t>&gt;</a:t>
            </a:r>
          </a:p>
          <a:p>
            <a:r>
              <a:rPr lang="en-US" altLang="ja-JP" sz="1600" dirty="0"/>
              <a:t>void </a:t>
            </a:r>
            <a:r>
              <a:rPr lang="en-US" altLang="ja-JP" sz="1600" dirty="0" err="1"/>
              <a:t>inputvec</a:t>
            </a:r>
            <a:r>
              <a:rPr lang="en-US" altLang="ja-JP" sz="1600" dirty="0"/>
              <a:t>(float a[3]);</a:t>
            </a:r>
          </a:p>
          <a:p>
            <a:r>
              <a:rPr lang="en-US" altLang="ja-JP" sz="1600" dirty="0" err="1"/>
              <a:t>int</a:t>
            </a:r>
            <a:r>
              <a:rPr lang="en-US" altLang="ja-JP" sz="1600" dirty="0"/>
              <a:t> main(void)</a:t>
            </a:r>
          </a:p>
          <a:p>
            <a:r>
              <a:rPr lang="en-US" altLang="ja-JP" sz="1600" dirty="0"/>
              <a:t>{</a:t>
            </a:r>
          </a:p>
          <a:p>
            <a:r>
              <a:rPr lang="en-US" altLang="ja-JP" sz="1600" dirty="0"/>
              <a:t>  float </a:t>
            </a:r>
            <a:r>
              <a:rPr lang="en-US" altLang="ja-JP" sz="1600" dirty="0">
                <a:solidFill>
                  <a:srgbClr val="FF0000"/>
                </a:solidFill>
              </a:rPr>
              <a:t>a[3],b[3]</a:t>
            </a:r>
            <a:r>
              <a:rPr lang="en-US" altLang="ja-JP" sz="1600" dirty="0"/>
              <a:t>;</a:t>
            </a:r>
          </a:p>
          <a:p>
            <a:r>
              <a:rPr lang="en-US" altLang="ja-JP" sz="1600" dirty="0"/>
              <a:t>  float sum[3],diff[3],</a:t>
            </a:r>
            <a:r>
              <a:rPr lang="en-US" altLang="ja-JP" sz="1600" dirty="0" err="1"/>
              <a:t>inner_p</a:t>
            </a:r>
            <a:r>
              <a:rPr lang="en-US" altLang="ja-JP" sz="1600" dirty="0"/>
              <a:t>=0;</a:t>
            </a:r>
          </a:p>
          <a:p>
            <a:r>
              <a:rPr lang="en-US" altLang="ja-JP" sz="1600" dirty="0"/>
              <a:t>  </a:t>
            </a:r>
            <a:r>
              <a:rPr lang="en-US" altLang="ja-JP" sz="1600" dirty="0" err="1"/>
              <a:t>int</a:t>
            </a:r>
            <a:r>
              <a:rPr lang="en-US" altLang="ja-JP" sz="1600" dirty="0"/>
              <a:t> </a:t>
            </a:r>
            <a:r>
              <a:rPr lang="en-US" altLang="ja-JP" sz="1600" dirty="0" err="1"/>
              <a:t>i</a:t>
            </a:r>
            <a:r>
              <a:rPr lang="en-US" altLang="ja-JP" sz="1600" dirty="0"/>
              <a:t>;</a:t>
            </a:r>
          </a:p>
          <a:p>
            <a:endParaRPr lang="en-US" altLang="ja-JP" sz="1600" dirty="0"/>
          </a:p>
          <a:p>
            <a:r>
              <a:rPr lang="en-US" altLang="ja-JP" sz="1600" dirty="0"/>
              <a:t>  </a:t>
            </a:r>
            <a:r>
              <a:rPr lang="en-US" altLang="ja-JP" sz="1600" dirty="0" err="1"/>
              <a:t>inputvec</a:t>
            </a:r>
            <a:r>
              <a:rPr lang="en-US" altLang="ja-JP" sz="1600" dirty="0"/>
              <a:t>(a);</a:t>
            </a:r>
          </a:p>
          <a:p>
            <a:r>
              <a:rPr lang="en-US" altLang="ja-JP" sz="1600" dirty="0"/>
              <a:t>  </a:t>
            </a:r>
            <a:r>
              <a:rPr lang="en-US" altLang="ja-JP" sz="1600" dirty="0" err="1"/>
              <a:t>inputvec</a:t>
            </a:r>
            <a:r>
              <a:rPr lang="en-US" altLang="ja-JP" sz="1600" dirty="0"/>
              <a:t>(b);</a:t>
            </a:r>
          </a:p>
          <a:p>
            <a:r>
              <a:rPr lang="en-US" altLang="ja-JP" sz="1600" dirty="0"/>
              <a:t>  </a:t>
            </a:r>
            <a:r>
              <a:rPr lang="en-US" altLang="ja-JP" sz="1600" dirty="0">
                <a:solidFill>
                  <a:srgbClr val="FF0000"/>
                </a:solidFill>
              </a:rPr>
              <a:t>for(</a:t>
            </a:r>
            <a:r>
              <a:rPr lang="en-US" altLang="ja-JP" sz="1600" dirty="0" err="1">
                <a:solidFill>
                  <a:srgbClr val="FF0000"/>
                </a:solidFill>
              </a:rPr>
              <a:t>i</a:t>
            </a:r>
            <a:r>
              <a:rPr lang="en-US" altLang="ja-JP" sz="1600" dirty="0">
                <a:solidFill>
                  <a:srgbClr val="FF0000"/>
                </a:solidFill>
              </a:rPr>
              <a:t>=0; </a:t>
            </a:r>
            <a:r>
              <a:rPr lang="en-US" altLang="ja-JP" sz="1600" dirty="0" err="1">
                <a:solidFill>
                  <a:srgbClr val="FF0000"/>
                </a:solidFill>
              </a:rPr>
              <a:t>i</a:t>
            </a:r>
            <a:r>
              <a:rPr lang="en-US" altLang="ja-JP" sz="1600" dirty="0">
                <a:solidFill>
                  <a:srgbClr val="FF0000"/>
                </a:solidFill>
              </a:rPr>
              <a:t>&lt;3; </a:t>
            </a:r>
            <a:r>
              <a:rPr lang="en-US" altLang="ja-JP" sz="1600" dirty="0" err="1">
                <a:solidFill>
                  <a:srgbClr val="FF0000"/>
                </a:solidFill>
              </a:rPr>
              <a:t>i</a:t>
            </a:r>
            <a:r>
              <a:rPr lang="en-US" altLang="ja-JP" sz="1600" dirty="0">
                <a:solidFill>
                  <a:srgbClr val="FF0000"/>
                </a:solidFill>
              </a:rPr>
              <a:t>++){</a:t>
            </a:r>
            <a:r>
              <a:rPr lang="en-US" altLang="ja-JP" sz="1600" dirty="0"/>
              <a:t>      /* </a:t>
            </a:r>
            <a:r>
              <a:rPr lang="ja-JP" altLang="en-US" sz="1600" dirty="0"/>
              <a:t>成分のためのループ</a:t>
            </a:r>
            <a:r>
              <a:rPr lang="en-US" altLang="ja-JP" sz="1600" dirty="0"/>
              <a:t>*/</a:t>
            </a:r>
          </a:p>
          <a:p>
            <a:r>
              <a:rPr lang="en-US" altLang="ja-JP" sz="1600" dirty="0"/>
              <a:t>    sum[</a:t>
            </a:r>
            <a:r>
              <a:rPr lang="en-US" altLang="ja-JP" sz="1600" dirty="0" err="1"/>
              <a:t>i</a:t>
            </a:r>
            <a:r>
              <a:rPr lang="en-US" altLang="ja-JP" sz="1600" dirty="0"/>
              <a:t>]=</a:t>
            </a:r>
            <a:r>
              <a:rPr lang="en-US" altLang="ja-JP" sz="1600" dirty="0">
                <a:solidFill>
                  <a:srgbClr val="0070C0"/>
                </a:solidFill>
              </a:rPr>
              <a:t>a[</a:t>
            </a:r>
            <a:r>
              <a:rPr lang="en-US" altLang="ja-JP" sz="1600" dirty="0" err="1">
                <a:solidFill>
                  <a:srgbClr val="0070C0"/>
                </a:solidFill>
              </a:rPr>
              <a:t>i</a:t>
            </a:r>
            <a:r>
              <a:rPr lang="en-US" altLang="ja-JP" sz="1600" dirty="0">
                <a:solidFill>
                  <a:srgbClr val="0070C0"/>
                </a:solidFill>
              </a:rPr>
              <a:t>]+b[</a:t>
            </a:r>
            <a:r>
              <a:rPr lang="en-US" altLang="ja-JP" sz="1600" dirty="0" err="1">
                <a:solidFill>
                  <a:srgbClr val="0070C0"/>
                </a:solidFill>
              </a:rPr>
              <a:t>i</a:t>
            </a:r>
            <a:r>
              <a:rPr lang="en-US" altLang="ja-JP" sz="1600" dirty="0">
                <a:solidFill>
                  <a:srgbClr val="0070C0"/>
                </a:solidFill>
              </a:rPr>
              <a:t>];</a:t>
            </a:r>
            <a:r>
              <a:rPr lang="en-US" altLang="ja-JP" sz="1600" dirty="0"/>
              <a:t>      /* </a:t>
            </a:r>
            <a:r>
              <a:rPr lang="ja-JP" altLang="en-US" sz="1600" dirty="0"/>
              <a:t>和の計算  </a:t>
            </a:r>
            <a:r>
              <a:rPr lang="en-US" altLang="ja-JP" sz="1600" dirty="0"/>
              <a:t>*/</a:t>
            </a:r>
          </a:p>
          <a:p>
            <a:r>
              <a:rPr lang="en-US" altLang="ja-JP" sz="1600" dirty="0"/>
              <a:t>    diff[</a:t>
            </a:r>
            <a:r>
              <a:rPr lang="en-US" altLang="ja-JP" sz="1600" dirty="0" err="1"/>
              <a:t>i</a:t>
            </a:r>
            <a:r>
              <a:rPr lang="en-US" altLang="ja-JP" sz="1600" dirty="0"/>
              <a:t>]=</a:t>
            </a:r>
            <a:r>
              <a:rPr lang="en-US" altLang="ja-JP" sz="1600" dirty="0">
                <a:solidFill>
                  <a:srgbClr val="0070C0"/>
                </a:solidFill>
              </a:rPr>
              <a:t>a[</a:t>
            </a:r>
            <a:r>
              <a:rPr lang="en-US" altLang="ja-JP" sz="1600" dirty="0" err="1">
                <a:solidFill>
                  <a:srgbClr val="0070C0"/>
                </a:solidFill>
              </a:rPr>
              <a:t>i</a:t>
            </a:r>
            <a:r>
              <a:rPr lang="en-US" altLang="ja-JP" sz="1600" dirty="0">
                <a:solidFill>
                  <a:srgbClr val="0070C0"/>
                </a:solidFill>
              </a:rPr>
              <a:t>]-b[</a:t>
            </a:r>
            <a:r>
              <a:rPr lang="en-US" altLang="ja-JP" sz="1600" dirty="0" err="1">
                <a:solidFill>
                  <a:srgbClr val="0070C0"/>
                </a:solidFill>
              </a:rPr>
              <a:t>i</a:t>
            </a:r>
            <a:r>
              <a:rPr lang="en-US" altLang="ja-JP" sz="1600" dirty="0">
                <a:solidFill>
                  <a:srgbClr val="0070C0"/>
                </a:solidFill>
              </a:rPr>
              <a:t>];</a:t>
            </a:r>
            <a:r>
              <a:rPr lang="en-US" altLang="ja-JP" sz="1600" dirty="0"/>
              <a:t>         /* </a:t>
            </a:r>
            <a:r>
              <a:rPr lang="ja-JP" altLang="en-US" sz="1600" dirty="0"/>
              <a:t>差の計算  </a:t>
            </a:r>
            <a:r>
              <a:rPr lang="en-US" altLang="ja-JP" sz="1600" dirty="0"/>
              <a:t>*/</a:t>
            </a:r>
            <a:endParaRPr lang="en-US" altLang="ja-JP" sz="1600" dirty="0">
              <a:solidFill>
                <a:srgbClr val="0070C0"/>
              </a:solidFill>
            </a:endParaRPr>
          </a:p>
          <a:p>
            <a:r>
              <a:rPr lang="en-US" altLang="ja-JP" sz="1600" dirty="0"/>
              <a:t>    </a:t>
            </a:r>
            <a:r>
              <a:rPr lang="en-US" altLang="ja-JP" sz="1600" dirty="0" err="1"/>
              <a:t>inner_p</a:t>
            </a:r>
            <a:r>
              <a:rPr lang="en-US" altLang="ja-JP" sz="1600" dirty="0">
                <a:solidFill>
                  <a:srgbClr val="0070C0"/>
                </a:solidFill>
              </a:rPr>
              <a:t>+=a[</a:t>
            </a:r>
            <a:r>
              <a:rPr lang="en-US" altLang="ja-JP" sz="1600" dirty="0" err="1">
                <a:solidFill>
                  <a:srgbClr val="0070C0"/>
                </a:solidFill>
              </a:rPr>
              <a:t>i</a:t>
            </a:r>
            <a:r>
              <a:rPr lang="en-US" altLang="ja-JP" sz="1600" dirty="0">
                <a:solidFill>
                  <a:srgbClr val="0070C0"/>
                </a:solidFill>
              </a:rPr>
              <a:t>]*b[</a:t>
            </a:r>
            <a:r>
              <a:rPr lang="en-US" altLang="ja-JP" sz="1600" dirty="0" err="1">
                <a:solidFill>
                  <a:srgbClr val="0070C0"/>
                </a:solidFill>
              </a:rPr>
              <a:t>i</a:t>
            </a:r>
            <a:r>
              <a:rPr lang="en-US" altLang="ja-JP" sz="1600" dirty="0">
                <a:solidFill>
                  <a:srgbClr val="0070C0"/>
                </a:solidFill>
              </a:rPr>
              <a:t>]; </a:t>
            </a:r>
            <a:r>
              <a:rPr lang="en-US" altLang="ja-JP" sz="1600" dirty="0"/>
              <a:t>/* </a:t>
            </a:r>
            <a:r>
              <a:rPr lang="ja-JP" altLang="en-US" sz="1600" dirty="0"/>
              <a:t>内積の計算  </a:t>
            </a:r>
            <a:r>
              <a:rPr lang="en-US" altLang="ja-JP" sz="1600" dirty="0"/>
              <a:t>*/</a:t>
            </a:r>
            <a:endParaRPr lang="en-US" altLang="ja-JP" sz="1600" dirty="0">
              <a:solidFill>
                <a:srgbClr val="0070C0"/>
              </a:solidFill>
            </a:endParaRPr>
          </a:p>
          <a:p>
            <a:r>
              <a:rPr lang="en-US" altLang="ja-JP" sz="1600" dirty="0"/>
              <a:t>  </a:t>
            </a:r>
            <a:r>
              <a:rPr lang="en-US" altLang="ja-JP" sz="1600" dirty="0">
                <a:solidFill>
                  <a:srgbClr val="FF0000"/>
                </a:solidFill>
              </a:rPr>
              <a:t>}</a:t>
            </a:r>
          </a:p>
          <a:p>
            <a:r>
              <a:rPr lang="en-US" altLang="ja-JP" sz="1600" dirty="0"/>
              <a:t>  </a:t>
            </a:r>
            <a:r>
              <a:rPr lang="en-US" altLang="ja-JP" sz="1600" dirty="0" err="1"/>
              <a:t>printf</a:t>
            </a:r>
            <a:r>
              <a:rPr lang="en-US" altLang="ja-JP" sz="1600" dirty="0"/>
              <a:t>("</a:t>
            </a:r>
            <a:r>
              <a:rPr lang="ja-JP" altLang="en-US" sz="1600" dirty="0"/>
              <a:t>和</a:t>
            </a:r>
            <a:r>
              <a:rPr lang="en-US" altLang="ja-JP" sz="1600" dirty="0"/>
              <a:t>\t\t</a:t>
            </a:r>
            <a:r>
              <a:rPr lang="ja-JP" altLang="en-US" sz="1600" dirty="0"/>
              <a:t>差</a:t>
            </a:r>
            <a:r>
              <a:rPr lang="en-US" altLang="ja-JP" sz="1600" dirty="0"/>
              <a:t>\n");</a:t>
            </a:r>
          </a:p>
          <a:p>
            <a:r>
              <a:rPr lang="en-US" altLang="ja-JP" sz="1600" dirty="0"/>
              <a:t>  for(</a:t>
            </a:r>
            <a:r>
              <a:rPr lang="en-US" altLang="ja-JP" sz="1600" dirty="0" err="1"/>
              <a:t>i</a:t>
            </a:r>
            <a:r>
              <a:rPr lang="en-US" altLang="ja-JP" sz="1600" dirty="0"/>
              <a:t>=0; </a:t>
            </a:r>
            <a:r>
              <a:rPr lang="en-US" altLang="ja-JP" sz="1600" dirty="0" err="1"/>
              <a:t>i</a:t>
            </a:r>
            <a:r>
              <a:rPr lang="en-US" altLang="ja-JP" sz="1600" dirty="0"/>
              <a:t>&lt;3; </a:t>
            </a:r>
            <a:r>
              <a:rPr lang="en-US" altLang="ja-JP" sz="1600" dirty="0" err="1"/>
              <a:t>i</a:t>
            </a:r>
            <a:r>
              <a:rPr lang="en-US" altLang="ja-JP" sz="1600" dirty="0"/>
              <a:t>++){</a:t>
            </a:r>
          </a:p>
          <a:p>
            <a:r>
              <a:rPr lang="en-US" altLang="ja-JP" sz="1600" dirty="0"/>
              <a:t>    </a:t>
            </a:r>
            <a:r>
              <a:rPr lang="en-US" altLang="ja-JP" sz="1600" dirty="0" err="1"/>
              <a:t>printf</a:t>
            </a:r>
            <a:r>
              <a:rPr lang="en-US" altLang="ja-JP" sz="1600" dirty="0"/>
              <a:t>("%f\</a:t>
            </a:r>
            <a:r>
              <a:rPr lang="en-US" altLang="ja-JP" sz="1600" dirty="0" err="1"/>
              <a:t>t%f</a:t>
            </a:r>
            <a:r>
              <a:rPr lang="en-US" altLang="ja-JP" sz="1600" dirty="0"/>
              <a:t>\</a:t>
            </a:r>
            <a:r>
              <a:rPr lang="en-US" altLang="ja-JP" sz="1600" dirty="0" err="1"/>
              <a:t>n",sum</a:t>
            </a:r>
            <a:r>
              <a:rPr lang="en-US" altLang="ja-JP" sz="1600" dirty="0"/>
              <a:t>[</a:t>
            </a:r>
            <a:r>
              <a:rPr lang="en-US" altLang="ja-JP" sz="1600" dirty="0" err="1"/>
              <a:t>i</a:t>
            </a:r>
            <a:r>
              <a:rPr lang="en-US" altLang="ja-JP" sz="1600" dirty="0"/>
              <a:t>],diff[</a:t>
            </a:r>
            <a:r>
              <a:rPr lang="en-US" altLang="ja-JP" sz="1600" dirty="0" err="1"/>
              <a:t>i</a:t>
            </a:r>
            <a:r>
              <a:rPr lang="en-US" altLang="ja-JP" sz="1600" dirty="0"/>
              <a:t>]);</a:t>
            </a:r>
          </a:p>
          <a:p>
            <a:r>
              <a:rPr lang="en-US" altLang="ja-JP" sz="1600" dirty="0"/>
              <a:t>  }</a:t>
            </a:r>
          </a:p>
          <a:p>
            <a:r>
              <a:rPr lang="en-US" altLang="ja-JP" sz="1600" dirty="0"/>
              <a:t>  </a:t>
            </a:r>
            <a:r>
              <a:rPr lang="en-US" altLang="ja-JP" sz="1600" dirty="0" err="1"/>
              <a:t>printf</a:t>
            </a:r>
            <a:r>
              <a:rPr lang="en-US" altLang="ja-JP" sz="1600" dirty="0"/>
              <a:t>("</a:t>
            </a:r>
            <a:r>
              <a:rPr lang="ja-JP" altLang="en-US" sz="1600" dirty="0"/>
              <a:t>内積</a:t>
            </a:r>
            <a:r>
              <a:rPr lang="en-US" altLang="ja-JP" sz="1600" dirty="0"/>
              <a:t>: %f\</a:t>
            </a:r>
            <a:r>
              <a:rPr lang="en-US" altLang="ja-JP" sz="1600" dirty="0" err="1"/>
              <a:t>n",inner_p</a:t>
            </a:r>
            <a:r>
              <a:rPr lang="en-US" altLang="ja-JP" sz="1600" dirty="0"/>
              <a:t>);</a:t>
            </a:r>
          </a:p>
        </p:txBody>
      </p:sp>
      <p:sp>
        <p:nvSpPr>
          <p:cNvPr id="9" name="正方形/長方形 8"/>
          <p:cNvSpPr/>
          <p:nvPr/>
        </p:nvSpPr>
        <p:spPr>
          <a:xfrm>
            <a:off x="4533331" y="1689328"/>
            <a:ext cx="4162567" cy="3046988"/>
          </a:xfrm>
          <a:prstGeom prst="rect">
            <a:avLst/>
          </a:prstGeom>
          <a:ln>
            <a:solidFill>
              <a:schemeClr val="accent1"/>
            </a:solidFill>
          </a:ln>
        </p:spPr>
        <p:txBody>
          <a:bodyPr wrap="square">
            <a:spAutoFit/>
          </a:bodyPr>
          <a:lstStyle/>
          <a:p>
            <a:r>
              <a:rPr lang="en-US" altLang="ja-JP" sz="1600" dirty="0"/>
              <a:t>  return 0;</a:t>
            </a:r>
          </a:p>
          <a:p>
            <a:r>
              <a:rPr lang="en-US" altLang="ja-JP" sz="1600" dirty="0"/>
              <a:t>}</a:t>
            </a:r>
          </a:p>
          <a:p>
            <a:endParaRPr lang="en-US" altLang="ja-JP" sz="1600" dirty="0"/>
          </a:p>
          <a:p>
            <a:r>
              <a:rPr lang="en-US" altLang="ja-JP" sz="1600" dirty="0"/>
              <a:t>void </a:t>
            </a:r>
            <a:r>
              <a:rPr lang="en-US" altLang="ja-JP" sz="1600" dirty="0" err="1"/>
              <a:t>inputvec</a:t>
            </a:r>
            <a:r>
              <a:rPr lang="en-US" altLang="ja-JP" sz="1600" dirty="0"/>
              <a:t>(float a[3])</a:t>
            </a:r>
          </a:p>
          <a:p>
            <a:r>
              <a:rPr lang="en-US" altLang="ja-JP" sz="1600" dirty="0"/>
              <a:t>{</a:t>
            </a:r>
          </a:p>
          <a:p>
            <a:r>
              <a:rPr lang="en-US" altLang="ja-JP" sz="1600" dirty="0"/>
              <a:t>  float w;</a:t>
            </a:r>
          </a:p>
          <a:p>
            <a:r>
              <a:rPr lang="en-US" altLang="ja-JP" sz="1600" dirty="0"/>
              <a:t>  </a:t>
            </a:r>
            <a:r>
              <a:rPr lang="en-US" altLang="ja-JP" sz="1600" dirty="0" err="1"/>
              <a:t>int</a:t>
            </a:r>
            <a:r>
              <a:rPr lang="en-US" altLang="ja-JP" sz="1600" dirty="0"/>
              <a:t> </a:t>
            </a:r>
            <a:r>
              <a:rPr lang="en-US" altLang="ja-JP" sz="1600" dirty="0" err="1"/>
              <a:t>i</a:t>
            </a:r>
            <a:r>
              <a:rPr lang="en-US" altLang="ja-JP" sz="1600" dirty="0"/>
              <a:t>;</a:t>
            </a:r>
          </a:p>
          <a:p>
            <a:r>
              <a:rPr lang="en-US" altLang="ja-JP" sz="1600" dirty="0"/>
              <a:t>  </a:t>
            </a:r>
            <a:r>
              <a:rPr lang="en-US" altLang="ja-JP" sz="1600" dirty="0" err="1"/>
              <a:t>printf</a:t>
            </a:r>
            <a:r>
              <a:rPr lang="en-US" altLang="ja-JP" sz="1600" dirty="0"/>
              <a:t>("</a:t>
            </a:r>
            <a:r>
              <a:rPr lang="ja-JP" altLang="en-US" sz="1600" dirty="0"/>
              <a:t>ベクトルの成分を入力してください</a:t>
            </a:r>
            <a:r>
              <a:rPr lang="en-US" altLang="ja-JP" sz="1600" dirty="0"/>
              <a:t>: ");</a:t>
            </a:r>
          </a:p>
          <a:p>
            <a:r>
              <a:rPr lang="en-US" altLang="ja-JP" sz="1600" dirty="0"/>
              <a:t>  for(</a:t>
            </a:r>
            <a:r>
              <a:rPr lang="en-US" altLang="ja-JP" sz="1600" dirty="0" err="1"/>
              <a:t>i</a:t>
            </a:r>
            <a:r>
              <a:rPr lang="en-US" altLang="ja-JP" sz="1600" dirty="0"/>
              <a:t>=0; </a:t>
            </a:r>
            <a:r>
              <a:rPr lang="en-US" altLang="ja-JP" sz="1600" dirty="0" err="1"/>
              <a:t>i</a:t>
            </a:r>
            <a:r>
              <a:rPr lang="en-US" altLang="ja-JP" sz="1600" dirty="0"/>
              <a:t>&lt;3; </a:t>
            </a:r>
            <a:r>
              <a:rPr lang="en-US" altLang="ja-JP" sz="1600" dirty="0" err="1"/>
              <a:t>i</a:t>
            </a:r>
            <a:r>
              <a:rPr lang="en-US" altLang="ja-JP" sz="1600" dirty="0"/>
              <a:t>++){</a:t>
            </a:r>
          </a:p>
          <a:p>
            <a:r>
              <a:rPr lang="en-US" altLang="ja-JP" sz="1600" dirty="0"/>
              <a:t>    </a:t>
            </a:r>
            <a:r>
              <a:rPr lang="en-US" altLang="ja-JP" sz="1600" dirty="0" err="1"/>
              <a:t>scanf</a:t>
            </a:r>
            <a:r>
              <a:rPr lang="en-US" altLang="ja-JP" sz="1600" dirty="0"/>
              <a:t>("%</a:t>
            </a:r>
            <a:r>
              <a:rPr lang="en-US" altLang="ja-JP" sz="1600" dirty="0" err="1"/>
              <a:t>f",&amp;w</a:t>
            </a:r>
            <a:r>
              <a:rPr lang="en-US" altLang="ja-JP" sz="1600" dirty="0"/>
              <a:t>);  a[</a:t>
            </a:r>
            <a:r>
              <a:rPr lang="en-US" altLang="ja-JP" sz="1600" dirty="0" err="1"/>
              <a:t>i</a:t>
            </a:r>
            <a:r>
              <a:rPr lang="en-US" altLang="ja-JP" sz="1600" dirty="0"/>
              <a:t>]=w;</a:t>
            </a:r>
          </a:p>
          <a:p>
            <a:r>
              <a:rPr lang="en-US" altLang="ja-JP" sz="1600" dirty="0"/>
              <a:t>  }</a:t>
            </a:r>
          </a:p>
          <a:p>
            <a:r>
              <a:rPr lang="en-US" altLang="ja-JP" sz="1600" dirty="0"/>
              <a:t>}</a:t>
            </a:r>
          </a:p>
        </p:txBody>
      </p:sp>
      <p:sp>
        <p:nvSpPr>
          <p:cNvPr id="11" name="円/楕円 10"/>
          <p:cNvSpPr/>
          <p:nvPr/>
        </p:nvSpPr>
        <p:spPr>
          <a:xfrm>
            <a:off x="1310186" y="5363570"/>
            <a:ext cx="313898" cy="300251"/>
          </a:xfrm>
          <a:prstGeom prst="ellipse">
            <a:avLst/>
          </a:prstGeom>
          <a:noFill/>
          <a:ln w="3175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2267852" y="5532847"/>
            <a:ext cx="2113079" cy="338554"/>
          </a:xfrm>
          <a:prstGeom prst="rect">
            <a:avLst/>
          </a:prstGeom>
          <a:solidFill>
            <a:schemeClr val="accent6">
              <a:lumMod val="20000"/>
              <a:lumOff val="80000"/>
            </a:schemeClr>
          </a:solidFill>
          <a:ln w="25400">
            <a:solidFill>
              <a:srgbClr val="00B050"/>
            </a:solidFill>
          </a:ln>
        </p:spPr>
        <p:txBody>
          <a:bodyPr wrap="none" rtlCol="0">
            <a:spAutoFit/>
          </a:bodyPr>
          <a:lstStyle/>
          <a:p>
            <a:r>
              <a:rPr kumimoji="1" lang="ja-JP" altLang="en-US" sz="1600" dirty="0"/>
              <a:t>タブ（一定の文字送り）</a:t>
            </a:r>
          </a:p>
        </p:txBody>
      </p:sp>
      <p:cxnSp>
        <p:nvCxnSpPr>
          <p:cNvPr id="14" name="直線コネクタ 13"/>
          <p:cNvCxnSpPr>
            <a:stCxn id="12" idx="1"/>
          </p:cNvCxnSpPr>
          <p:nvPr/>
        </p:nvCxnSpPr>
        <p:spPr>
          <a:xfrm flipH="1" flipV="1">
            <a:off x="1624084" y="5532847"/>
            <a:ext cx="643768" cy="169277"/>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4560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右矢印 14"/>
          <p:cNvSpPr/>
          <p:nvPr/>
        </p:nvSpPr>
        <p:spPr>
          <a:xfrm>
            <a:off x="2254156" y="4290088"/>
            <a:ext cx="1867468" cy="236277"/>
          </a:xfrm>
          <a:prstGeom prst="rightArrow">
            <a:avLst/>
          </a:prstGeom>
          <a:solidFill>
            <a:schemeClr val="accent3">
              <a:lumMod val="40000"/>
              <a:lumOff val="60000"/>
              <a:alpha val="5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6" name="下矢印 15"/>
          <p:cNvSpPr/>
          <p:nvPr/>
        </p:nvSpPr>
        <p:spPr>
          <a:xfrm>
            <a:off x="4367284" y="4290088"/>
            <a:ext cx="177421" cy="1409984"/>
          </a:xfrm>
          <a:prstGeom prst="downArrow">
            <a:avLst/>
          </a:prstGeom>
          <a:solidFill>
            <a:schemeClr val="accent6">
              <a:lumMod val="40000"/>
              <a:lumOff val="6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15</a:t>
            </a:fld>
            <a:endParaRPr kumimoji="1" lang="ja-JP" altLang="en-US" dirty="0"/>
          </a:p>
        </p:txBody>
      </p:sp>
      <p:sp>
        <p:nvSpPr>
          <p:cNvPr id="6" name="テキスト ボックス 5"/>
          <p:cNvSpPr txBox="1"/>
          <p:nvPr/>
        </p:nvSpPr>
        <p:spPr>
          <a:xfrm>
            <a:off x="658292" y="341194"/>
            <a:ext cx="7813188" cy="1015663"/>
          </a:xfrm>
          <a:prstGeom prst="rect">
            <a:avLst/>
          </a:prstGeom>
          <a:noFill/>
          <a:ln w="28575" cmpd="sng">
            <a:solidFill>
              <a:srgbClr val="19FF25"/>
            </a:solidFill>
          </a:ln>
        </p:spPr>
        <p:txBody>
          <a:bodyPr wrap="square" rtlCol="0">
            <a:spAutoFit/>
          </a:bodyPr>
          <a:lstStyle/>
          <a:p>
            <a:r>
              <a:rPr lang="ja-JP" altLang="en-US" sz="2000" dirty="0">
                <a:solidFill>
                  <a:srgbClr val="000090"/>
                </a:solidFill>
                <a:latin typeface="Osaka"/>
                <a:ea typeface="Osaka"/>
                <a:cs typeface="Osaka"/>
              </a:rPr>
              <a:t>例</a:t>
            </a:r>
            <a:r>
              <a:rPr kumimoji="1" lang="ja-JP" altLang="en-US" sz="2000" dirty="0">
                <a:solidFill>
                  <a:srgbClr val="000090"/>
                </a:solidFill>
                <a:latin typeface="Osaka"/>
                <a:ea typeface="Osaka"/>
                <a:cs typeface="Osaka"/>
              </a:rPr>
              <a:t>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10-6</a:t>
            </a:r>
          </a:p>
          <a:p>
            <a:r>
              <a:rPr lang="ja-JP" altLang="en-US" sz="2000" dirty="0">
                <a:solidFill>
                  <a:srgbClr val="000090"/>
                </a:solidFill>
                <a:latin typeface="Osaka"/>
                <a:ea typeface="Osaka"/>
                <a:cs typeface="Osaka"/>
              </a:rPr>
              <a:t>３</a:t>
            </a:r>
            <a:r>
              <a:rPr lang="en-US" altLang="ja-JP" sz="2000" dirty="0">
                <a:solidFill>
                  <a:srgbClr val="000090"/>
                </a:solidFill>
                <a:latin typeface="Osaka"/>
                <a:ea typeface="Osaka"/>
                <a:cs typeface="Osaka"/>
              </a:rPr>
              <a:t>X3</a:t>
            </a:r>
            <a:r>
              <a:rPr lang="ja-JP" altLang="en-US" sz="2000" dirty="0">
                <a:solidFill>
                  <a:srgbClr val="000090"/>
                </a:solidFill>
                <a:latin typeface="Osaka"/>
                <a:ea typeface="Osaka"/>
                <a:cs typeface="Osaka"/>
              </a:rPr>
              <a:t>正方行列を２個入力し、２個の行列の和を計算して表示せよ。また積の</a:t>
            </a:r>
            <a:r>
              <a:rPr lang="en-US" altLang="ja-JP" sz="2000" dirty="0">
                <a:solidFill>
                  <a:srgbClr val="000090"/>
                </a:solidFill>
                <a:latin typeface="Osaka"/>
                <a:ea typeface="Osaka"/>
                <a:cs typeface="Osaka"/>
              </a:rPr>
              <a:t>1,1</a:t>
            </a:r>
            <a:r>
              <a:rPr lang="ja-JP" altLang="en-US" sz="2000" dirty="0">
                <a:solidFill>
                  <a:srgbClr val="000090"/>
                </a:solidFill>
                <a:latin typeface="Osaka"/>
                <a:ea typeface="Osaka"/>
                <a:cs typeface="Osaka"/>
              </a:rPr>
              <a:t>成分を計算して表示せよ。</a:t>
            </a:r>
            <a:r>
              <a:rPr lang="en-US" altLang="ja-JP" sz="2000" dirty="0">
                <a:solidFill>
                  <a:srgbClr val="000090"/>
                </a:solidFill>
                <a:latin typeface="Osaka"/>
                <a:ea typeface="Osaka"/>
                <a:cs typeface="Osaka"/>
              </a:rPr>
              <a:t>(</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EX10-6.c)</a:t>
            </a:r>
          </a:p>
        </p:txBody>
      </p:sp>
      <p:sp>
        <p:nvSpPr>
          <p:cNvPr id="10" name="コンテンツ プレースホルダ 2"/>
          <p:cNvSpPr>
            <a:spLocks noGrp="1"/>
          </p:cNvSpPr>
          <p:nvPr>
            <p:ph idx="1"/>
          </p:nvPr>
        </p:nvSpPr>
        <p:spPr>
          <a:xfrm>
            <a:off x="290946" y="1417638"/>
            <a:ext cx="8686800" cy="4866430"/>
          </a:xfrm>
          <a:ln>
            <a:solidFill>
              <a:schemeClr val="accent1"/>
            </a:solidFill>
          </a:ln>
        </p:spPr>
        <p:txBody>
          <a:bodyPr>
            <a:normAutofit/>
          </a:bodyPr>
          <a:lstStyle/>
          <a:p>
            <a:pPr>
              <a:buFont typeface="Wingdings" pitchFamily="2" charset="2"/>
              <a:buChar char="Ø"/>
            </a:pPr>
            <a:r>
              <a:rPr lang="en-US" altLang="ja-JP" dirty="0"/>
              <a:t>2</a:t>
            </a:r>
            <a:r>
              <a:rPr lang="ja-JP" altLang="en-US" dirty="0"/>
              <a:t>次元配列なので、「</a:t>
            </a:r>
            <a:r>
              <a:rPr lang="en-US" altLang="ja-JP" dirty="0"/>
              <a:t>for</a:t>
            </a:r>
            <a:r>
              <a:rPr lang="ja-JP" altLang="en-US" dirty="0"/>
              <a:t>文」の２重ループで、行</a:t>
            </a:r>
            <a:r>
              <a:rPr lang="en-US" altLang="ja-JP" dirty="0"/>
              <a:t>(</a:t>
            </a:r>
            <a:r>
              <a:rPr lang="en-US" altLang="ja-JP" dirty="0" err="1"/>
              <a:t>i</a:t>
            </a:r>
            <a:r>
              <a:rPr lang="en-US" altLang="ja-JP" dirty="0"/>
              <a:t>)</a:t>
            </a:r>
            <a:r>
              <a:rPr lang="ja-JP" altLang="en-US" dirty="0"/>
              <a:t>のループの中に列</a:t>
            </a:r>
            <a:r>
              <a:rPr lang="en-US" altLang="ja-JP" dirty="0"/>
              <a:t>(j)</a:t>
            </a:r>
            <a:r>
              <a:rPr lang="ja-JP" altLang="en-US" dirty="0"/>
              <a:t>のループを入れて成分ごとに和を計算すればよい</a:t>
            </a:r>
            <a:endParaRPr lang="en-US" altLang="ja-JP" dirty="0"/>
          </a:p>
          <a:p>
            <a:pPr>
              <a:buFont typeface="Wingdings" pitchFamily="2" charset="2"/>
              <a:buChar char="Ø"/>
            </a:pPr>
            <a:r>
              <a:rPr lang="ja-JP" altLang="en-US" dirty="0"/>
              <a:t>積の</a:t>
            </a:r>
            <a:r>
              <a:rPr lang="en-US" altLang="ja-JP" dirty="0"/>
              <a:t>1,1</a:t>
            </a:r>
            <a:r>
              <a:rPr lang="ja-JP" altLang="en-US" dirty="0"/>
              <a:t>成分は行列</a:t>
            </a:r>
            <a:r>
              <a:rPr lang="en-US" altLang="ja-JP" dirty="0"/>
              <a:t>A</a:t>
            </a:r>
            <a:r>
              <a:rPr lang="ja-JP" altLang="en-US" dirty="0"/>
              <a:t>の</a:t>
            </a:r>
            <a:r>
              <a:rPr lang="en-US" altLang="ja-JP" dirty="0"/>
              <a:t>1</a:t>
            </a:r>
            <a:r>
              <a:rPr lang="ja-JP" altLang="en-US" dirty="0"/>
              <a:t>行目と行列</a:t>
            </a:r>
            <a:r>
              <a:rPr lang="en-US" altLang="ja-JP" dirty="0"/>
              <a:t>B</a:t>
            </a:r>
            <a:r>
              <a:rPr lang="ja-JP" altLang="en-US" dirty="0"/>
              <a:t>の一列目について成分の積の和をとる</a:t>
            </a:r>
            <a:endParaRPr lang="en-US" altLang="ja-JP" dirty="0"/>
          </a:p>
        </p:txBody>
      </p:sp>
      <p:graphicFrame>
        <p:nvGraphicFramePr>
          <p:cNvPr id="13" name="オブジェクト 12"/>
          <p:cNvGraphicFramePr>
            <a:graphicFrameLocks noChangeAspect="1"/>
          </p:cNvGraphicFramePr>
          <p:nvPr>
            <p:extLst>
              <p:ext uri="{D42A27DB-BD31-4B8C-83A1-F6EECF244321}">
                <p14:modId xmlns:p14="http://schemas.microsoft.com/office/powerpoint/2010/main" val="1563086777"/>
              </p:ext>
            </p:extLst>
          </p:nvPr>
        </p:nvGraphicFramePr>
        <p:xfrm>
          <a:off x="2088710" y="4171950"/>
          <a:ext cx="4065827" cy="2112118"/>
        </p:xfrm>
        <a:graphic>
          <a:graphicData uri="http://schemas.openxmlformats.org/presentationml/2006/ole">
            <mc:AlternateContent xmlns:mc="http://schemas.openxmlformats.org/markup-compatibility/2006">
              <mc:Choice xmlns:v="urn:schemas-microsoft-com:vml" Requires="v">
                <p:oleObj spid="_x0000_s75797" name="数式" r:id="rId3" imgW="1955800" imgH="1016000" progId="Equation.3">
                  <p:embed/>
                </p:oleObj>
              </mc:Choice>
              <mc:Fallback>
                <p:oleObj name="数式" r:id="rId3" imgW="1955800" imgH="1016000" progId="Equation.3">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8710" y="4171950"/>
                        <a:ext cx="4065827" cy="21121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テキスト ボックス 2">
            <a:extLst>
              <a:ext uri="{FF2B5EF4-FFF2-40B4-BE49-F238E27FC236}">
                <a16:creationId xmlns:a16="http://schemas.microsoft.com/office/drawing/2014/main" id="{6E3CDB9D-B897-42FE-8A0B-7DBE24A34277}"/>
              </a:ext>
            </a:extLst>
          </p:cNvPr>
          <p:cNvSpPr txBox="1"/>
          <p:nvPr/>
        </p:nvSpPr>
        <p:spPr>
          <a:xfrm>
            <a:off x="6823279" y="4579581"/>
            <a:ext cx="1735988" cy="830997"/>
          </a:xfrm>
          <a:prstGeom prst="rect">
            <a:avLst/>
          </a:prstGeom>
          <a:noFill/>
        </p:spPr>
        <p:txBody>
          <a:bodyPr wrap="none" rtlCol="0">
            <a:spAutoFit/>
          </a:bodyPr>
          <a:lstStyle/>
          <a:p>
            <a:r>
              <a:rPr kumimoji="1" lang="en-US" altLang="ja-JP" sz="4800" i="1" dirty="0">
                <a:latin typeface="Century" panose="02040604050505020304" pitchFamily="18" charset="0"/>
              </a:rPr>
              <a:t>a</a:t>
            </a:r>
            <a:r>
              <a:rPr kumimoji="1" lang="en-US" altLang="ja-JP" sz="4800" baseline="-25000" dirty="0">
                <a:solidFill>
                  <a:srgbClr val="00B0F0"/>
                </a:solidFill>
                <a:latin typeface="Century" panose="02040604050505020304" pitchFamily="18" charset="0"/>
              </a:rPr>
              <a:t>1</a:t>
            </a:r>
            <a:r>
              <a:rPr kumimoji="1" lang="en-US" altLang="ja-JP" sz="4800" baseline="-25000" dirty="0">
                <a:solidFill>
                  <a:srgbClr val="FF0000"/>
                </a:solidFill>
                <a:latin typeface="Century" panose="02040604050505020304" pitchFamily="18" charset="0"/>
              </a:rPr>
              <a:t>1</a:t>
            </a:r>
            <a:r>
              <a:rPr kumimoji="1" lang="en-US" altLang="ja-JP" sz="4800" i="1" dirty="0">
                <a:latin typeface="Century" panose="02040604050505020304" pitchFamily="18" charset="0"/>
              </a:rPr>
              <a:t>b</a:t>
            </a:r>
            <a:r>
              <a:rPr kumimoji="1" lang="en-US" altLang="ja-JP" sz="4800" baseline="-25000" dirty="0">
                <a:solidFill>
                  <a:srgbClr val="FF0000"/>
                </a:solidFill>
                <a:latin typeface="Century" panose="02040604050505020304" pitchFamily="18" charset="0"/>
              </a:rPr>
              <a:t>1</a:t>
            </a:r>
            <a:r>
              <a:rPr kumimoji="1" lang="en-US" altLang="ja-JP" sz="4800" baseline="-25000" dirty="0">
                <a:solidFill>
                  <a:srgbClr val="92D050"/>
                </a:solidFill>
                <a:latin typeface="Century" panose="02040604050505020304" pitchFamily="18" charset="0"/>
              </a:rPr>
              <a:t>1</a:t>
            </a:r>
            <a:endParaRPr kumimoji="1" lang="ja-JP" altLang="en-US" sz="4800" baseline="-25000" dirty="0">
              <a:solidFill>
                <a:srgbClr val="92D050"/>
              </a:solidFill>
              <a:latin typeface="Century" panose="02040604050505020304" pitchFamily="18" charset="0"/>
            </a:endParaRPr>
          </a:p>
        </p:txBody>
      </p:sp>
      <p:sp>
        <p:nvSpPr>
          <p:cNvPr id="4" name="テキスト ボックス 3">
            <a:extLst>
              <a:ext uri="{FF2B5EF4-FFF2-40B4-BE49-F238E27FC236}">
                <a16:creationId xmlns:a16="http://schemas.microsoft.com/office/drawing/2014/main" id="{923FA481-FF7D-4A07-A3A9-CA3A079E9271}"/>
              </a:ext>
            </a:extLst>
          </p:cNvPr>
          <p:cNvSpPr txBox="1"/>
          <p:nvPr/>
        </p:nvSpPr>
        <p:spPr>
          <a:xfrm>
            <a:off x="7522684" y="5632630"/>
            <a:ext cx="649537" cy="646331"/>
          </a:xfrm>
          <a:prstGeom prst="rect">
            <a:avLst/>
          </a:prstGeom>
          <a:noFill/>
        </p:spPr>
        <p:txBody>
          <a:bodyPr wrap="none" rtlCol="0">
            <a:spAutoFit/>
          </a:bodyPr>
          <a:lstStyle/>
          <a:p>
            <a:r>
              <a:rPr lang="ja-JP" altLang="en-US" dirty="0"/>
              <a:t>共通</a:t>
            </a:r>
            <a:endParaRPr lang="en-US" altLang="ja-JP" dirty="0"/>
          </a:p>
          <a:p>
            <a:r>
              <a:rPr kumimoji="1" lang="en-US" altLang="ja-JP" dirty="0"/>
              <a:t>1</a:t>
            </a:r>
            <a:r>
              <a:rPr kumimoji="1" lang="ja-JP" altLang="en-US" dirty="0"/>
              <a:t>～</a:t>
            </a:r>
            <a:r>
              <a:rPr kumimoji="1" lang="en-US" altLang="ja-JP" dirty="0"/>
              <a:t>3</a:t>
            </a:r>
          </a:p>
        </p:txBody>
      </p:sp>
      <p:sp>
        <p:nvSpPr>
          <p:cNvPr id="11" name="テキスト ボックス 10">
            <a:extLst>
              <a:ext uri="{FF2B5EF4-FFF2-40B4-BE49-F238E27FC236}">
                <a16:creationId xmlns:a16="http://schemas.microsoft.com/office/drawing/2014/main" id="{185F1D75-A2E2-44B2-A38B-81816EA446EE}"/>
              </a:ext>
            </a:extLst>
          </p:cNvPr>
          <p:cNvSpPr txBox="1"/>
          <p:nvPr/>
        </p:nvSpPr>
        <p:spPr>
          <a:xfrm>
            <a:off x="6626430" y="5633151"/>
            <a:ext cx="763351" cy="369332"/>
          </a:xfrm>
          <a:prstGeom prst="rect">
            <a:avLst/>
          </a:prstGeom>
          <a:noFill/>
        </p:spPr>
        <p:txBody>
          <a:bodyPr wrap="none" rtlCol="0">
            <a:spAutoFit/>
          </a:bodyPr>
          <a:lstStyle/>
          <a:p>
            <a:r>
              <a:rPr kumimoji="1" lang="en-US" altLang="ja-JP" dirty="0"/>
              <a:t>1</a:t>
            </a:r>
            <a:r>
              <a:rPr kumimoji="1" lang="ja-JP" altLang="en-US" dirty="0"/>
              <a:t>行目</a:t>
            </a:r>
            <a:endParaRPr kumimoji="1" lang="en-US" altLang="ja-JP" dirty="0"/>
          </a:p>
        </p:txBody>
      </p:sp>
      <p:sp>
        <p:nvSpPr>
          <p:cNvPr id="12" name="テキスト ボックス 11">
            <a:extLst>
              <a:ext uri="{FF2B5EF4-FFF2-40B4-BE49-F238E27FC236}">
                <a16:creationId xmlns:a16="http://schemas.microsoft.com/office/drawing/2014/main" id="{BE871E65-A0FC-4C60-9F07-F8D762113D4A}"/>
              </a:ext>
            </a:extLst>
          </p:cNvPr>
          <p:cNvSpPr txBox="1"/>
          <p:nvPr/>
        </p:nvSpPr>
        <p:spPr>
          <a:xfrm>
            <a:off x="8305124" y="5664365"/>
            <a:ext cx="763351" cy="369332"/>
          </a:xfrm>
          <a:prstGeom prst="rect">
            <a:avLst/>
          </a:prstGeom>
          <a:noFill/>
        </p:spPr>
        <p:txBody>
          <a:bodyPr wrap="none" rtlCol="0">
            <a:spAutoFit/>
          </a:bodyPr>
          <a:lstStyle/>
          <a:p>
            <a:r>
              <a:rPr kumimoji="1" lang="en-US" altLang="ja-JP" dirty="0"/>
              <a:t>1</a:t>
            </a:r>
            <a:r>
              <a:rPr lang="ja-JP" altLang="en-US" dirty="0"/>
              <a:t>列</a:t>
            </a:r>
            <a:r>
              <a:rPr kumimoji="1" lang="ja-JP" altLang="en-US" dirty="0"/>
              <a:t>目</a:t>
            </a:r>
            <a:endParaRPr kumimoji="1" lang="en-US" altLang="ja-JP" dirty="0"/>
          </a:p>
        </p:txBody>
      </p:sp>
      <p:cxnSp>
        <p:nvCxnSpPr>
          <p:cNvPr id="7" name="直線コネクタ 6">
            <a:extLst>
              <a:ext uri="{FF2B5EF4-FFF2-40B4-BE49-F238E27FC236}">
                <a16:creationId xmlns:a16="http://schemas.microsoft.com/office/drawing/2014/main" id="{7CD3939E-7A4D-4AA3-AD15-0BD1778019A7}"/>
              </a:ext>
            </a:extLst>
          </p:cNvPr>
          <p:cNvCxnSpPr>
            <a:cxnSpLocks/>
            <a:endCxn id="11" idx="0"/>
          </p:cNvCxnSpPr>
          <p:nvPr/>
        </p:nvCxnSpPr>
        <p:spPr>
          <a:xfrm flipH="1">
            <a:off x="7008106" y="5410578"/>
            <a:ext cx="381676" cy="222573"/>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直線コネクタ 13">
            <a:extLst>
              <a:ext uri="{FF2B5EF4-FFF2-40B4-BE49-F238E27FC236}">
                <a16:creationId xmlns:a16="http://schemas.microsoft.com/office/drawing/2014/main" id="{34F4C5C7-9ACD-406B-A75D-05B6E9EE6E64}"/>
              </a:ext>
            </a:extLst>
          </p:cNvPr>
          <p:cNvCxnSpPr>
            <a:cxnSpLocks/>
          </p:cNvCxnSpPr>
          <p:nvPr/>
        </p:nvCxnSpPr>
        <p:spPr>
          <a:xfrm>
            <a:off x="8384145" y="5426185"/>
            <a:ext cx="175122" cy="273887"/>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直線コネクタ 18">
            <a:extLst>
              <a:ext uri="{FF2B5EF4-FFF2-40B4-BE49-F238E27FC236}">
                <a16:creationId xmlns:a16="http://schemas.microsoft.com/office/drawing/2014/main" id="{FD83CB8E-BFD6-4ABB-8387-644EB4770A7E}"/>
              </a:ext>
            </a:extLst>
          </p:cNvPr>
          <p:cNvCxnSpPr>
            <a:cxnSpLocks/>
            <a:stCxn id="3" idx="2"/>
            <a:endCxn id="4" idx="0"/>
          </p:cNvCxnSpPr>
          <p:nvPr/>
        </p:nvCxnSpPr>
        <p:spPr>
          <a:xfrm>
            <a:off x="7691273" y="5410578"/>
            <a:ext cx="156180" cy="222052"/>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直線コネクタ 21">
            <a:extLst>
              <a:ext uri="{FF2B5EF4-FFF2-40B4-BE49-F238E27FC236}">
                <a16:creationId xmlns:a16="http://schemas.microsoft.com/office/drawing/2014/main" id="{C738B704-7B48-4E5E-943D-EBD37296C3D6}"/>
              </a:ext>
            </a:extLst>
          </p:cNvPr>
          <p:cNvCxnSpPr>
            <a:cxnSpLocks/>
            <a:endCxn id="4" idx="0"/>
          </p:cNvCxnSpPr>
          <p:nvPr/>
        </p:nvCxnSpPr>
        <p:spPr>
          <a:xfrm flipH="1">
            <a:off x="7847453" y="5410578"/>
            <a:ext cx="313130" cy="222052"/>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45607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16</a:t>
            </a:fld>
            <a:endParaRPr kumimoji="1" lang="ja-JP" altLang="en-US" dirty="0"/>
          </a:p>
        </p:txBody>
      </p:sp>
      <p:sp>
        <p:nvSpPr>
          <p:cNvPr id="6" name="テキスト ボックス 5"/>
          <p:cNvSpPr txBox="1"/>
          <p:nvPr/>
        </p:nvSpPr>
        <p:spPr>
          <a:xfrm>
            <a:off x="658292" y="341194"/>
            <a:ext cx="7813188" cy="1015663"/>
          </a:xfrm>
          <a:prstGeom prst="rect">
            <a:avLst/>
          </a:prstGeom>
          <a:noFill/>
          <a:ln w="28575" cmpd="sng">
            <a:solidFill>
              <a:srgbClr val="19FF25"/>
            </a:solidFill>
          </a:ln>
        </p:spPr>
        <p:txBody>
          <a:bodyPr wrap="square" rtlCol="0">
            <a:spAutoFit/>
          </a:bodyPr>
          <a:lstStyle/>
          <a:p>
            <a:r>
              <a:rPr lang="ja-JP" altLang="en-US" sz="2000" dirty="0">
                <a:solidFill>
                  <a:srgbClr val="000090"/>
                </a:solidFill>
                <a:latin typeface="Osaka"/>
                <a:ea typeface="Osaka"/>
                <a:cs typeface="Osaka"/>
              </a:rPr>
              <a:t>例</a:t>
            </a:r>
            <a:r>
              <a:rPr kumimoji="1" lang="ja-JP" altLang="en-US" sz="2000" dirty="0">
                <a:solidFill>
                  <a:srgbClr val="000090"/>
                </a:solidFill>
                <a:latin typeface="Osaka"/>
                <a:ea typeface="Osaka"/>
                <a:cs typeface="Osaka"/>
              </a:rPr>
              <a:t>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10-6</a:t>
            </a:r>
          </a:p>
          <a:p>
            <a:r>
              <a:rPr lang="ja-JP" altLang="en-US" sz="2000" dirty="0">
                <a:solidFill>
                  <a:srgbClr val="000090"/>
                </a:solidFill>
                <a:latin typeface="Osaka"/>
                <a:ea typeface="Osaka"/>
                <a:cs typeface="Osaka"/>
              </a:rPr>
              <a:t>３</a:t>
            </a:r>
            <a:r>
              <a:rPr lang="en-US" altLang="ja-JP" sz="2000" dirty="0">
                <a:solidFill>
                  <a:srgbClr val="000090"/>
                </a:solidFill>
                <a:latin typeface="Osaka"/>
                <a:ea typeface="Osaka"/>
                <a:cs typeface="Osaka"/>
              </a:rPr>
              <a:t>X3</a:t>
            </a:r>
            <a:r>
              <a:rPr lang="ja-JP" altLang="en-US" sz="2000" dirty="0">
                <a:solidFill>
                  <a:srgbClr val="000090"/>
                </a:solidFill>
                <a:latin typeface="Osaka"/>
                <a:ea typeface="Osaka"/>
                <a:cs typeface="Osaka"/>
              </a:rPr>
              <a:t>正方行列を２個入力し、２個の行列の和を計算して表示せよ。また積の</a:t>
            </a:r>
            <a:r>
              <a:rPr lang="en-US" altLang="ja-JP" sz="2000" dirty="0">
                <a:solidFill>
                  <a:srgbClr val="000090"/>
                </a:solidFill>
                <a:latin typeface="Osaka"/>
                <a:ea typeface="Osaka"/>
                <a:cs typeface="Osaka"/>
              </a:rPr>
              <a:t>1,1</a:t>
            </a:r>
            <a:r>
              <a:rPr lang="ja-JP" altLang="en-US" sz="2000" dirty="0">
                <a:solidFill>
                  <a:srgbClr val="000090"/>
                </a:solidFill>
                <a:latin typeface="Osaka"/>
                <a:ea typeface="Osaka"/>
                <a:cs typeface="Osaka"/>
              </a:rPr>
              <a:t>成分を計算して表示せよ。</a:t>
            </a:r>
            <a:r>
              <a:rPr lang="en-US" altLang="ja-JP" sz="2000" dirty="0">
                <a:solidFill>
                  <a:srgbClr val="000090"/>
                </a:solidFill>
                <a:latin typeface="Osaka"/>
                <a:ea typeface="Osaka"/>
                <a:cs typeface="Osaka"/>
              </a:rPr>
              <a:t>(</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EX10-6.c)</a:t>
            </a:r>
          </a:p>
        </p:txBody>
      </p:sp>
      <p:sp>
        <p:nvSpPr>
          <p:cNvPr id="9" name="正方形/長方形 8"/>
          <p:cNvSpPr/>
          <p:nvPr/>
        </p:nvSpPr>
        <p:spPr>
          <a:xfrm>
            <a:off x="457200" y="1600200"/>
            <a:ext cx="3882788" cy="5047536"/>
          </a:xfrm>
          <a:prstGeom prst="rect">
            <a:avLst/>
          </a:prstGeom>
          <a:ln>
            <a:solidFill>
              <a:schemeClr val="accent1">
                <a:shade val="95000"/>
                <a:satMod val="105000"/>
              </a:schemeClr>
            </a:solidFill>
          </a:ln>
        </p:spPr>
        <p:txBody>
          <a:bodyPr wrap="square">
            <a:spAutoFit/>
          </a:bodyPr>
          <a:lstStyle/>
          <a:p>
            <a:r>
              <a:rPr lang="en-US" altLang="ja-JP" sz="1400" dirty="0"/>
              <a:t>#include &lt;</a:t>
            </a:r>
            <a:r>
              <a:rPr lang="en-US" altLang="ja-JP" sz="1400" dirty="0" err="1"/>
              <a:t>stdio.h</a:t>
            </a:r>
            <a:r>
              <a:rPr lang="en-US" altLang="ja-JP" sz="1400" dirty="0"/>
              <a:t>&gt;</a:t>
            </a:r>
          </a:p>
          <a:p>
            <a:r>
              <a:rPr lang="en-US" altLang="ja-JP" sz="1400" dirty="0"/>
              <a:t>void </a:t>
            </a:r>
            <a:r>
              <a:rPr lang="en-US" altLang="ja-JP" sz="1400" dirty="0" err="1"/>
              <a:t>inputmatrix</a:t>
            </a:r>
            <a:r>
              <a:rPr lang="en-US" altLang="ja-JP" sz="1400" dirty="0"/>
              <a:t>(float a[3][3]);</a:t>
            </a:r>
          </a:p>
          <a:p>
            <a:r>
              <a:rPr lang="en-US" altLang="ja-JP" sz="1400" dirty="0" err="1"/>
              <a:t>int</a:t>
            </a:r>
            <a:r>
              <a:rPr lang="en-US" altLang="ja-JP" sz="1400" dirty="0"/>
              <a:t> main(void)</a:t>
            </a:r>
          </a:p>
          <a:p>
            <a:r>
              <a:rPr lang="en-US" altLang="ja-JP" sz="1400" dirty="0"/>
              <a:t>{</a:t>
            </a:r>
          </a:p>
          <a:p>
            <a:r>
              <a:rPr lang="en-US" altLang="ja-JP" sz="1400" dirty="0"/>
              <a:t>  float a[3][3],b[3][3],sum[3][3];</a:t>
            </a:r>
          </a:p>
          <a:p>
            <a:r>
              <a:rPr lang="en-US" altLang="ja-JP" sz="1400" dirty="0"/>
              <a:t>  float product[3][3]={{0,0,0},{0,0,0},{0,0,0}};</a:t>
            </a:r>
          </a:p>
          <a:p>
            <a:r>
              <a:rPr lang="en-US" altLang="ja-JP" sz="1400" dirty="0"/>
              <a:t>  </a:t>
            </a:r>
            <a:r>
              <a:rPr lang="en-US" altLang="ja-JP" sz="1400" dirty="0" err="1"/>
              <a:t>int</a:t>
            </a:r>
            <a:r>
              <a:rPr lang="en-US" altLang="ja-JP" sz="1400" dirty="0"/>
              <a:t> </a:t>
            </a:r>
            <a:r>
              <a:rPr lang="en-US" altLang="ja-JP" sz="1400" dirty="0" err="1"/>
              <a:t>i,j,k</a:t>
            </a:r>
            <a:r>
              <a:rPr lang="en-US" altLang="ja-JP" sz="1400" dirty="0"/>
              <a:t>;</a:t>
            </a:r>
          </a:p>
          <a:p>
            <a:endParaRPr lang="en-US" altLang="ja-JP" sz="1400" dirty="0"/>
          </a:p>
          <a:p>
            <a:r>
              <a:rPr lang="en-US" altLang="ja-JP" sz="1400" dirty="0"/>
              <a:t>  </a:t>
            </a:r>
            <a:r>
              <a:rPr lang="en-US" altLang="ja-JP" sz="1400" dirty="0" err="1"/>
              <a:t>inputmatrix</a:t>
            </a:r>
            <a:r>
              <a:rPr lang="en-US" altLang="ja-JP" sz="1400" dirty="0"/>
              <a:t>(a);</a:t>
            </a:r>
          </a:p>
          <a:p>
            <a:r>
              <a:rPr lang="en-US" altLang="ja-JP" sz="1400" dirty="0"/>
              <a:t>  </a:t>
            </a:r>
            <a:r>
              <a:rPr lang="en-US" altLang="ja-JP" sz="1400" dirty="0" err="1"/>
              <a:t>inputmatrix</a:t>
            </a:r>
            <a:r>
              <a:rPr lang="en-US" altLang="ja-JP" sz="1400" dirty="0"/>
              <a:t>(b);</a:t>
            </a:r>
          </a:p>
          <a:p>
            <a:endParaRPr lang="en-US" altLang="ja-JP" sz="1400" dirty="0"/>
          </a:p>
          <a:p>
            <a:r>
              <a:rPr lang="en-US" altLang="ja-JP" sz="1400" dirty="0">
                <a:solidFill>
                  <a:srgbClr val="FF0000"/>
                </a:solidFill>
              </a:rPr>
              <a:t>  for(</a:t>
            </a:r>
            <a:r>
              <a:rPr lang="en-US" altLang="ja-JP" sz="1400" dirty="0" err="1">
                <a:solidFill>
                  <a:srgbClr val="FF0000"/>
                </a:solidFill>
              </a:rPr>
              <a:t>i</a:t>
            </a:r>
            <a:r>
              <a:rPr lang="en-US" altLang="ja-JP" sz="1400" dirty="0">
                <a:solidFill>
                  <a:srgbClr val="FF0000"/>
                </a:solidFill>
              </a:rPr>
              <a:t>=0; </a:t>
            </a:r>
            <a:r>
              <a:rPr lang="en-US" altLang="ja-JP" sz="1400" dirty="0" err="1">
                <a:solidFill>
                  <a:srgbClr val="FF0000"/>
                </a:solidFill>
              </a:rPr>
              <a:t>i</a:t>
            </a:r>
            <a:r>
              <a:rPr lang="en-US" altLang="ja-JP" sz="1400" dirty="0">
                <a:solidFill>
                  <a:srgbClr val="FF0000"/>
                </a:solidFill>
              </a:rPr>
              <a:t>&lt;3; </a:t>
            </a:r>
            <a:r>
              <a:rPr lang="en-US" altLang="ja-JP" sz="1400" dirty="0" err="1">
                <a:solidFill>
                  <a:srgbClr val="FF0000"/>
                </a:solidFill>
              </a:rPr>
              <a:t>i</a:t>
            </a:r>
            <a:r>
              <a:rPr lang="en-US" altLang="ja-JP" sz="1400" dirty="0">
                <a:solidFill>
                  <a:srgbClr val="FF0000"/>
                </a:solidFill>
              </a:rPr>
              <a:t>++){</a:t>
            </a:r>
          </a:p>
          <a:p>
            <a:r>
              <a:rPr lang="en-US" altLang="ja-JP" sz="1400" dirty="0">
                <a:solidFill>
                  <a:srgbClr val="0070C0"/>
                </a:solidFill>
              </a:rPr>
              <a:t>    for(j=0; j&lt;3; j++){</a:t>
            </a:r>
          </a:p>
          <a:p>
            <a:r>
              <a:rPr lang="en-US" altLang="ja-JP" sz="1400" dirty="0"/>
              <a:t>      </a:t>
            </a:r>
            <a:r>
              <a:rPr lang="en-US" altLang="ja-JP" sz="1400" dirty="0">
                <a:solidFill>
                  <a:srgbClr val="00B050"/>
                </a:solidFill>
              </a:rPr>
              <a:t>sum[</a:t>
            </a:r>
            <a:r>
              <a:rPr lang="en-US" altLang="ja-JP" sz="1400" dirty="0" err="1">
                <a:solidFill>
                  <a:srgbClr val="00B050"/>
                </a:solidFill>
              </a:rPr>
              <a:t>i</a:t>
            </a:r>
            <a:r>
              <a:rPr lang="en-US" altLang="ja-JP" sz="1400" dirty="0">
                <a:solidFill>
                  <a:srgbClr val="00B050"/>
                </a:solidFill>
              </a:rPr>
              <a:t>][j]=a[</a:t>
            </a:r>
            <a:r>
              <a:rPr lang="en-US" altLang="ja-JP" sz="1400" dirty="0" err="1">
                <a:solidFill>
                  <a:srgbClr val="00B050"/>
                </a:solidFill>
              </a:rPr>
              <a:t>i</a:t>
            </a:r>
            <a:r>
              <a:rPr lang="en-US" altLang="ja-JP" sz="1400" dirty="0">
                <a:solidFill>
                  <a:srgbClr val="00B050"/>
                </a:solidFill>
              </a:rPr>
              <a:t>][j]+b[</a:t>
            </a:r>
            <a:r>
              <a:rPr lang="en-US" altLang="ja-JP" sz="1400" dirty="0" err="1">
                <a:solidFill>
                  <a:srgbClr val="00B050"/>
                </a:solidFill>
              </a:rPr>
              <a:t>i</a:t>
            </a:r>
            <a:r>
              <a:rPr lang="en-US" altLang="ja-JP" sz="1400" dirty="0">
                <a:solidFill>
                  <a:srgbClr val="00B050"/>
                </a:solidFill>
              </a:rPr>
              <a:t>][j];</a:t>
            </a:r>
          </a:p>
          <a:p>
            <a:r>
              <a:rPr lang="en-US" altLang="ja-JP" sz="1400" dirty="0">
                <a:solidFill>
                  <a:srgbClr val="0070C0"/>
                </a:solidFill>
              </a:rPr>
              <a:t>    }</a:t>
            </a:r>
          </a:p>
          <a:p>
            <a:r>
              <a:rPr lang="en-US" altLang="ja-JP" sz="1400" dirty="0">
                <a:solidFill>
                  <a:srgbClr val="FF0000"/>
                </a:solidFill>
              </a:rPr>
              <a:t>  }</a:t>
            </a:r>
          </a:p>
          <a:p>
            <a:r>
              <a:rPr lang="en-US" altLang="ja-JP" sz="1400" dirty="0"/>
              <a:t>  </a:t>
            </a:r>
            <a:r>
              <a:rPr lang="en-US" altLang="ja-JP" sz="1400" dirty="0" err="1"/>
              <a:t>printf</a:t>
            </a:r>
            <a:r>
              <a:rPr lang="en-US" altLang="ja-JP" sz="1400" dirty="0"/>
              <a:t>("</a:t>
            </a:r>
            <a:r>
              <a:rPr lang="ja-JP" altLang="en-US" sz="1400" dirty="0"/>
              <a:t>和</a:t>
            </a:r>
            <a:r>
              <a:rPr lang="en-US" altLang="ja-JP" sz="1400" dirty="0"/>
              <a:t>\n");</a:t>
            </a:r>
          </a:p>
          <a:p>
            <a:r>
              <a:rPr lang="en-US" altLang="ja-JP" sz="1400" dirty="0">
                <a:solidFill>
                  <a:srgbClr val="FF0000"/>
                </a:solidFill>
              </a:rPr>
              <a:t>  for(</a:t>
            </a:r>
            <a:r>
              <a:rPr lang="en-US" altLang="ja-JP" sz="1400" dirty="0" err="1">
                <a:solidFill>
                  <a:srgbClr val="FF0000"/>
                </a:solidFill>
              </a:rPr>
              <a:t>i</a:t>
            </a:r>
            <a:r>
              <a:rPr lang="en-US" altLang="ja-JP" sz="1400" dirty="0">
                <a:solidFill>
                  <a:srgbClr val="FF0000"/>
                </a:solidFill>
              </a:rPr>
              <a:t>=0; </a:t>
            </a:r>
            <a:r>
              <a:rPr lang="en-US" altLang="ja-JP" sz="1400" dirty="0" err="1">
                <a:solidFill>
                  <a:srgbClr val="FF0000"/>
                </a:solidFill>
              </a:rPr>
              <a:t>i</a:t>
            </a:r>
            <a:r>
              <a:rPr lang="en-US" altLang="ja-JP" sz="1400" dirty="0">
                <a:solidFill>
                  <a:srgbClr val="FF0000"/>
                </a:solidFill>
              </a:rPr>
              <a:t>&lt;3; </a:t>
            </a:r>
            <a:r>
              <a:rPr lang="en-US" altLang="ja-JP" sz="1400" dirty="0" err="1">
                <a:solidFill>
                  <a:srgbClr val="FF0000"/>
                </a:solidFill>
              </a:rPr>
              <a:t>i</a:t>
            </a:r>
            <a:r>
              <a:rPr lang="en-US" altLang="ja-JP" sz="1400" dirty="0">
                <a:solidFill>
                  <a:srgbClr val="FF0000"/>
                </a:solidFill>
              </a:rPr>
              <a:t>++){        /*  </a:t>
            </a:r>
            <a:r>
              <a:rPr lang="en-US" altLang="ja-JP" sz="1400" dirty="0" err="1">
                <a:solidFill>
                  <a:srgbClr val="FF0000"/>
                </a:solidFill>
              </a:rPr>
              <a:t>i</a:t>
            </a:r>
            <a:r>
              <a:rPr lang="en-US" altLang="ja-JP" sz="1400" dirty="0">
                <a:solidFill>
                  <a:srgbClr val="FF0000"/>
                </a:solidFill>
              </a:rPr>
              <a:t>  </a:t>
            </a:r>
            <a:r>
              <a:rPr lang="ja-JP" altLang="en-US" sz="1400" dirty="0">
                <a:solidFill>
                  <a:srgbClr val="FF0000"/>
                </a:solidFill>
              </a:rPr>
              <a:t>行目  </a:t>
            </a:r>
            <a:r>
              <a:rPr lang="en-US" altLang="ja-JP" sz="1400" dirty="0">
                <a:solidFill>
                  <a:srgbClr val="FF0000"/>
                </a:solidFill>
              </a:rPr>
              <a:t>*/</a:t>
            </a:r>
          </a:p>
          <a:p>
            <a:r>
              <a:rPr lang="en-US" altLang="ja-JP" sz="1400" dirty="0"/>
              <a:t>    </a:t>
            </a:r>
            <a:r>
              <a:rPr lang="en-US" altLang="ja-JP" sz="1400" dirty="0">
                <a:solidFill>
                  <a:srgbClr val="0070C0"/>
                </a:solidFill>
              </a:rPr>
              <a:t>for(j=0; j&lt;3; </a:t>
            </a:r>
            <a:r>
              <a:rPr lang="en-US" altLang="ja-JP" sz="1400" dirty="0" err="1">
                <a:solidFill>
                  <a:srgbClr val="0070C0"/>
                </a:solidFill>
              </a:rPr>
              <a:t>j++</a:t>
            </a:r>
            <a:r>
              <a:rPr lang="en-US" altLang="ja-JP" sz="1400" dirty="0">
                <a:solidFill>
                  <a:srgbClr val="0070C0"/>
                </a:solidFill>
              </a:rPr>
              <a:t>){      /*  j </a:t>
            </a:r>
            <a:r>
              <a:rPr lang="ja-JP" altLang="en-US" sz="1400" dirty="0">
                <a:solidFill>
                  <a:srgbClr val="0070C0"/>
                </a:solidFill>
              </a:rPr>
              <a:t>行目   </a:t>
            </a:r>
            <a:r>
              <a:rPr lang="en-US" altLang="ja-JP" sz="1400" dirty="0">
                <a:solidFill>
                  <a:srgbClr val="0070C0"/>
                </a:solidFill>
              </a:rPr>
              <a:t>*/</a:t>
            </a:r>
          </a:p>
          <a:p>
            <a:r>
              <a:rPr lang="en-US" altLang="ja-JP" sz="1400" dirty="0"/>
              <a:t>      </a:t>
            </a:r>
            <a:r>
              <a:rPr lang="en-US" altLang="ja-JP" sz="1400" dirty="0" err="1"/>
              <a:t>printf</a:t>
            </a:r>
            <a:r>
              <a:rPr lang="en-US" altLang="ja-JP" sz="1400" dirty="0"/>
              <a:t>("%f\</a:t>
            </a:r>
            <a:r>
              <a:rPr lang="en-US" altLang="ja-JP" sz="1400" dirty="0" err="1"/>
              <a:t>t",sum</a:t>
            </a:r>
            <a:r>
              <a:rPr lang="en-US" altLang="ja-JP" sz="1400" dirty="0"/>
              <a:t>[</a:t>
            </a:r>
            <a:r>
              <a:rPr lang="en-US" altLang="ja-JP" sz="1400" dirty="0" err="1"/>
              <a:t>i</a:t>
            </a:r>
            <a:r>
              <a:rPr lang="en-US" altLang="ja-JP" sz="1400" dirty="0"/>
              <a:t>][j]);</a:t>
            </a:r>
          </a:p>
          <a:p>
            <a:r>
              <a:rPr lang="en-US" altLang="ja-JP" sz="1400" dirty="0">
                <a:solidFill>
                  <a:srgbClr val="0070C0"/>
                </a:solidFill>
              </a:rPr>
              <a:t>    }</a:t>
            </a:r>
          </a:p>
          <a:p>
            <a:r>
              <a:rPr lang="en-US" altLang="ja-JP" sz="1400" dirty="0"/>
              <a:t>    </a:t>
            </a:r>
            <a:r>
              <a:rPr lang="en-US" altLang="ja-JP" sz="1400" dirty="0" err="1"/>
              <a:t>printf</a:t>
            </a:r>
            <a:r>
              <a:rPr lang="en-US" altLang="ja-JP" sz="1400" dirty="0"/>
              <a:t>("\n");</a:t>
            </a:r>
          </a:p>
          <a:p>
            <a:r>
              <a:rPr lang="en-US" altLang="ja-JP" sz="1400" dirty="0">
                <a:solidFill>
                  <a:srgbClr val="FF0000"/>
                </a:solidFill>
              </a:rPr>
              <a:t>  }</a:t>
            </a:r>
          </a:p>
        </p:txBody>
      </p:sp>
      <p:sp>
        <p:nvSpPr>
          <p:cNvPr id="11" name="正方形/長方形 10"/>
          <p:cNvSpPr/>
          <p:nvPr/>
        </p:nvSpPr>
        <p:spPr>
          <a:xfrm>
            <a:off x="4611806" y="1600200"/>
            <a:ext cx="3882788" cy="4616648"/>
          </a:xfrm>
          <a:prstGeom prst="rect">
            <a:avLst/>
          </a:prstGeom>
          <a:ln>
            <a:solidFill>
              <a:schemeClr val="accent1">
                <a:shade val="95000"/>
                <a:satMod val="105000"/>
              </a:schemeClr>
            </a:solidFill>
          </a:ln>
        </p:spPr>
        <p:txBody>
          <a:bodyPr wrap="square">
            <a:spAutoFit/>
          </a:bodyPr>
          <a:lstStyle/>
          <a:p>
            <a:r>
              <a:rPr lang="en-US" altLang="ja-JP" sz="1400" dirty="0"/>
              <a:t>  </a:t>
            </a:r>
            <a:r>
              <a:rPr lang="en-US" altLang="ja-JP" sz="1400" dirty="0">
                <a:solidFill>
                  <a:srgbClr val="0070C0"/>
                </a:solidFill>
              </a:rPr>
              <a:t>for(k=0; k&lt;3; k++){</a:t>
            </a:r>
          </a:p>
          <a:p>
            <a:r>
              <a:rPr lang="en-US" altLang="ja-JP" sz="1400" dirty="0"/>
              <a:t>    </a:t>
            </a:r>
            <a:r>
              <a:rPr lang="en-US" altLang="ja-JP" sz="1400" dirty="0">
                <a:solidFill>
                  <a:srgbClr val="00B050"/>
                </a:solidFill>
              </a:rPr>
              <a:t>product[0][0]+=a[0][k]*b[k][0];</a:t>
            </a:r>
          </a:p>
          <a:p>
            <a:r>
              <a:rPr lang="en-US" altLang="ja-JP" sz="1400" dirty="0">
                <a:solidFill>
                  <a:srgbClr val="0070C0"/>
                </a:solidFill>
              </a:rPr>
              <a:t>  }</a:t>
            </a:r>
          </a:p>
          <a:p>
            <a:r>
              <a:rPr lang="en-US" altLang="ja-JP" sz="1400" dirty="0"/>
              <a:t>  </a:t>
            </a:r>
            <a:r>
              <a:rPr lang="en-US" altLang="ja-JP" sz="1400" dirty="0" err="1"/>
              <a:t>printf</a:t>
            </a:r>
            <a:r>
              <a:rPr lang="en-US" altLang="ja-JP" sz="1400" dirty="0"/>
              <a:t>("</a:t>
            </a:r>
            <a:r>
              <a:rPr lang="ja-JP" altLang="en-US" sz="1400" dirty="0"/>
              <a:t>積の</a:t>
            </a:r>
            <a:r>
              <a:rPr lang="en-US" altLang="ja-JP" sz="1400" dirty="0"/>
              <a:t>1,1</a:t>
            </a:r>
            <a:r>
              <a:rPr lang="ja-JP" altLang="en-US" sz="1400" dirty="0"/>
              <a:t>成分</a:t>
            </a:r>
            <a:r>
              <a:rPr lang="en-US" altLang="ja-JP" sz="1400" dirty="0"/>
              <a:t>: %f\</a:t>
            </a:r>
            <a:r>
              <a:rPr lang="en-US" altLang="ja-JP" sz="1400" dirty="0" err="1"/>
              <a:t>n",product</a:t>
            </a:r>
            <a:r>
              <a:rPr lang="en-US" altLang="ja-JP" sz="1400" dirty="0"/>
              <a:t>[0][0]);</a:t>
            </a:r>
          </a:p>
          <a:p>
            <a:endParaRPr lang="en-US" altLang="ja-JP" sz="1400" dirty="0"/>
          </a:p>
          <a:p>
            <a:r>
              <a:rPr lang="en-US" altLang="ja-JP" sz="1400" dirty="0"/>
              <a:t>  return 0;</a:t>
            </a:r>
          </a:p>
          <a:p>
            <a:r>
              <a:rPr lang="en-US" altLang="ja-JP" sz="1400" dirty="0"/>
              <a:t>}</a:t>
            </a:r>
          </a:p>
          <a:p>
            <a:endParaRPr lang="en-US" altLang="ja-JP" sz="1400" dirty="0"/>
          </a:p>
          <a:p>
            <a:r>
              <a:rPr lang="en-US" altLang="ja-JP" sz="1400" dirty="0"/>
              <a:t>void </a:t>
            </a:r>
            <a:r>
              <a:rPr lang="en-US" altLang="ja-JP" sz="1400" dirty="0" err="1"/>
              <a:t>inputmatrix</a:t>
            </a:r>
            <a:r>
              <a:rPr lang="en-US" altLang="ja-JP" sz="1400" dirty="0"/>
              <a:t>(float a[3][3])</a:t>
            </a:r>
          </a:p>
          <a:p>
            <a:r>
              <a:rPr lang="en-US" altLang="ja-JP" sz="1400" dirty="0"/>
              <a:t>{</a:t>
            </a:r>
          </a:p>
          <a:p>
            <a:r>
              <a:rPr lang="en-US" altLang="ja-JP" sz="1400" dirty="0"/>
              <a:t>  </a:t>
            </a:r>
            <a:r>
              <a:rPr lang="en-US" altLang="ja-JP" sz="1400" dirty="0" err="1"/>
              <a:t>int</a:t>
            </a:r>
            <a:r>
              <a:rPr lang="en-US" altLang="ja-JP" sz="1400" dirty="0"/>
              <a:t> </a:t>
            </a:r>
            <a:r>
              <a:rPr lang="en-US" altLang="ja-JP" sz="1400" dirty="0" err="1"/>
              <a:t>i,j</a:t>
            </a:r>
            <a:r>
              <a:rPr lang="en-US" altLang="ja-JP" sz="1400" dirty="0"/>
              <a:t>;</a:t>
            </a:r>
          </a:p>
          <a:p>
            <a:r>
              <a:rPr lang="en-US" altLang="ja-JP" sz="1400" dirty="0"/>
              <a:t>  float w;</a:t>
            </a:r>
          </a:p>
          <a:p>
            <a:endParaRPr lang="en-US" altLang="ja-JP" sz="1400" dirty="0"/>
          </a:p>
          <a:p>
            <a:r>
              <a:rPr lang="en-US" altLang="ja-JP" sz="1400" dirty="0"/>
              <a:t>  for(</a:t>
            </a:r>
            <a:r>
              <a:rPr lang="en-US" altLang="ja-JP" sz="1400" dirty="0" err="1"/>
              <a:t>i</a:t>
            </a:r>
            <a:r>
              <a:rPr lang="en-US" altLang="ja-JP" sz="1400" dirty="0"/>
              <a:t>=0; </a:t>
            </a:r>
            <a:r>
              <a:rPr lang="en-US" altLang="ja-JP" sz="1400" dirty="0" err="1"/>
              <a:t>i</a:t>
            </a:r>
            <a:r>
              <a:rPr lang="en-US" altLang="ja-JP" sz="1400" dirty="0"/>
              <a:t>&lt;3; </a:t>
            </a:r>
            <a:r>
              <a:rPr lang="en-US" altLang="ja-JP" sz="1400" dirty="0" err="1"/>
              <a:t>i</a:t>
            </a:r>
            <a:r>
              <a:rPr lang="en-US" altLang="ja-JP" sz="1400" dirty="0"/>
              <a:t>++){</a:t>
            </a:r>
          </a:p>
          <a:p>
            <a:r>
              <a:rPr lang="en-US" altLang="ja-JP" sz="1400" dirty="0"/>
              <a:t>    </a:t>
            </a:r>
            <a:r>
              <a:rPr lang="en-US" altLang="ja-JP" sz="1400" dirty="0" err="1"/>
              <a:t>printf</a:t>
            </a:r>
            <a:r>
              <a:rPr lang="en-US" altLang="ja-JP" sz="1400" dirty="0"/>
              <a:t>(“</a:t>
            </a:r>
            <a:r>
              <a:rPr lang="ja-JP" altLang="en-US" sz="1400" dirty="0"/>
              <a:t>行列の</a:t>
            </a:r>
            <a:r>
              <a:rPr lang="en-US" altLang="ja-JP" sz="1400" dirty="0"/>
              <a:t>%d</a:t>
            </a:r>
            <a:r>
              <a:rPr lang="ja-JP" altLang="en-US" sz="1400" dirty="0"/>
              <a:t>行</a:t>
            </a:r>
            <a:r>
              <a:rPr lang="ja-JP" altLang="en-US" sz="1400" dirty="0" err="1"/>
              <a:t>めの</a:t>
            </a:r>
            <a:r>
              <a:rPr lang="ja-JP" altLang="en-US" sz="1400" dirty="0"/>
              <a:t>３つの成分を入力してください</a:t>
            </a:r>
            <a:r>
              <a:rPr lang="en-US" altLang="ja-JP" sz="1400" dirty="0"/>
              <a:t>: ",i+1);</a:t>
            </a:r>
          </a:p>
          <a:p>
            <a:r>
              <a:rPr lang="en-US" altLang="ja-JP" sz="1400" dirty="0"/>
              <a:t>    for(j=0; j&lt;3; j++){</a:t>
            </a:r>
          </a:p>
          <a:p>
            <a:r>
              <a:rPr lang="en-US" altLang="ja-JP" sz="1400" dirty="0"/>
              <a:t>      </a:t>
            </a:r>
            <a:r>
              <a:rPr lang="en-US" altLang="ja-JP" sz="1400" dirty="0" err="1"/>
              <a:t>scanf</a:t>
            </a:r>
            <a:r>
              <a:rPr lang="en-US" altLang="ja-JP" sz="1400" dirty="0"/>
              <a:t>("%</a:t>
            </a:r>
            <a:r>
              <a:rPr lang="en-US" altLang="ja-JP" sz="1400" dirty="0" err="1"/>
              <a:t>f",&amp;w</a:t>
            </a:r>
            <a:r>
              <a:rPr lang="en-US" altLang="ja-JP" sz="1400" dirty="0"/>
              <a:t>);  a[</a:t>
            </a:r>
            <a:r>
              <a:rPr lang="en-US" altLang="ja-JP" sz="1400" dirty="0" err="1"/>
              <a:t>i</a:t>
            </a:r>
            <a:r>
              <a:rPr lang="en-US" altLang="ja-JP" sz="1400" dirty="0"/>
              <a:t>][j]=w;</a:t>
            </a:r>
          </a:p>
          <a:p>
            <a:r>
              <a:rPr lang="en-US" altLang="ja-JP" sz="1400" dirty="0"/>
              <a:t>    }</a:t>
            </a:r>
          </a:p>
          <a:p>
            <a:r>
              <a:rPr lang="en-US" altLang="ja-JP" sz="1400" dirty="0"/>
              <a:t>  }</a:t>
            </a:r>
          </a:p>
          <a:p>
            <a:r>
              <a:rPr lang="en-US" altLang="ja-JP" sz="1400" dirty="0"/>
              <a:t>}</a:t>
            </a:r>
          </a:p>
        </p:txBody>
      </p:sp>
    </p:spTree>
    <p:extLst>
      <p:ext uri="{BB962C8B-B14F-4D97-AF65-F5344CB8AC3E}">
        <p14:creationId xmlns:p14="http://schemas.microsoft.com/office/powerpoint/2010/main" val="1645607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17</a:t>
            </a:fld>
            <a:endParaRPr kumimoji="1" lang="ja-JP" altLang="en-US" dirty="0"/>
          </a:p>
        </p:txBody>
      </p:sp>
      <p:sp>
        <p:nvSpPr>
          <p:cNvPr id="6" name="テキスト ボックス 5"/>
          <p:cNvSpPr txBox="1"/>
          <p:nvPr/>
        </p:nvSpPr>
        <p:spPr>
          <a:xfrm>
            <a:off x="658292" y="341194"/>
            <a:ext cx="7813188" cy="1015663"/>
          </a:xfrm>
          <a:prstGeom prst="rect">
            <a:avLst/>
          </a:prstGeom>
          <a:noFill/>
          <a:ln w="28575" cmpd="sng">
            <a:solidFill>
              <a:srgbClr val="19FF25"/>
            </a:solidFill>
          </a:ln>
        </p:spPr>
        <p:txBody>
          <a:bodyPr wrap="square" rtlCol="0">
            <a:spAutoFit/>
          </a:bodyPr>
          <a:lstStyle/>
          <a:p>
            <a:r>
              <a:rPr lang="ja-JP" altLang="en-US" sz="2000" dirty="0">
                <a:solidFill>
                  <a:srgbClr val="000090"/>
                </a:solidFill>
                <a:latin typeface="Osaka"/>
                <a:ea typeface="Osaka"/>
                <a:cs typeface="Osaka"/>
              </a:rPr>
              <a:t>課</a:t>
            </a:r>
            <a:r>
              <a:rPr kumimoji="1" lang="ja-JP" altLang="en-US" sz="2000" dirty="0">
                <a:solidFill>
                  <a:srgbClr val="000090"/>
                </a:solidFill>
                <a:latin typeface="Osaka"/>
                <a:ea typeface="Osaka"/>
                <a:cs typeface="Osaka"/>
              </a:rPr>
              <a:t>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10-7</a:t>
            </a:r>
          </a:p>
          <a:p>
            <a:r>
              <a:rPr lang="ja-JP" altLang="en-US" sz="2000" dirty="0">
                <a:solidFill>
                  <a:srgbClr val="000090"/>
                </a:solidFill>
                <a:latin typeface="Osaka"/>
                <a:ea typeface="Osaka"/>
                <a:cs typeface="Osaka"/>
              </a:rPr>
              <a:t>３</a:t>
            </a:r>
            <a:r>
              <a:rPr lang="en-US" altLang="ja-JP" sz="2000" dirty="0">
                <a:solidFill>
                  <a:srgbClr val="000090"/>
                </a:solidFill>
                <a:latin typeface="Osaka"/>
                <a:ea typeface="Osaka"/>
                <a:cs typeface="Osaka"/>
              </a:rPr>
              <a:t>X3</a:t>
            </a:r>
            <a:r>
              <a:rPr lang="ja-JP" altLang="en-US" sz="2000" dirty="0">
                <a:solidFill>
                  <a:srgbClr val="000090"/>
                </a:solidFill>
                <a:latin typeface="Osaka"/>
                <a:ea typeface="Osaka"/>
                <a:cs typeface="Osaka"/>
              </a:rPr>
              <a:t>正方行列を２個入力し、２個の行列の積を計算するプログラムを完成させよ。</a:t>
            </a:r>
            <a:r>
              <a:rPr lang="en-US" altLang="ja-JP" sz="2000" dirty="0">
                <a:solidFill>
                  <a:srgbClr val="000090"/>
                </a:solidFill>
                <a:latin typeface="Osaka"/>
                <a:ea typeface="Osaka"/>
                <a:cs typeface="Osaka"/>
              </a:rPr>
              <a:t>(</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EX10-7.c)</a:t>
            </a:r>
          </a:p>
        </p:txBody>
      </p:sp>
      <p:sp>
        <p:nvSpPr>
          <p:cNvPr id="7" name="コンテンツ プレースホルダ 2"/>
          <p:cNvSpPr>
            <a:spLocks noGrp="1"/>
          </p:cNvSpPr>
          <p:nvPr>
            <p:ph idx="1"/>
          </p:nvPr>
        </p:nvSpPr>
        <p:spPr>
          <a:xfrm>
            <a:off x="658292" y="1489920"/>
            <a:ext cx="7813188" cy="4866430"/>
          </a:xfrm>
          <a:ln>
            <a:solidFill>
              <a:schemeClr val="accent1"/>
            </a:solidFill>
          </a:ln>
        </p:spPr>
        <p:txBody>
          <a:bodyPr>
            <a:normAutofit/>
          </a:bodyPr>
          <a:lstStyle/>
          <a:p>
            <a:pPr>
              <a:buFont typeface="Wingdings" pitchFamily="2" charset="2"/>
              <a:buChar char="Ø"/>
            </a:pPr>
            <a:r>
              <a:rPr lang="en-US" altLang="ja-JP" dirty="0"/>
              <a:t>EX10-6.c</a:t>
            </a:r>
            <a:r>
              <a:rPr lang="ja-JP" altLang="en-US" dirty="0"/>
              <a:t>では</a:t>
            </a:r>
            <a:r>
              <a:rPr lang="en-US" altLang="ja-JP" dirty="0"/>
              <a:t>1,1</a:t>
            </a:r>
            <a:r>
              <a:rPr lang="ja-JP" altLang="en-US" dirty="0"/>
              <a:t>成分について計算している</a:t>
            </a:r>
            <a:endParaRPr lang="en-US" altLang="ja-JP" dirty="0"/>
          </a:p>
          <a:p>
            <a:pPr>
              <a:buFont typeface="Wingdings" pitchFamily="2" charset="2"/>
              <a:buChar char="Ø"/>
            </a:pPr>
            <a:r>
              <a:rPr lang="en-US" altLang="ja-JP" dirty="0" err="1"/>
              <a:t>i</a:t>
            </a:r>
            <a:r>
              <a:rPr lang="en-US" altLang="ja-JP" dirty="0"/>
              <a:t>, j</a:t>
            </a:r>
            <a:r>
              <a:rPr lang="ja-JP" altLang="en-US" dirty="0"/>
              <a:t>成分を計算するにはどこを変更すればよいか</a:t>
            </a:r>
            <a:endParaRPr lang="en-US" altLang="ja-JP" dirty="0"/>
          </a:p>
          <a:p>
            <a:pPr>
              <a:buFont typeface="Wingdings" pitchFamily="2" charset="2"/>
              <a:buChar char="Ø"/>
            </a:pPr>
            <a:endParaRPr lang="en-US" altLang="ja-JP" dirty="0"/>
          </a:p>
          <a:p>
            <a:pPr>
              <a:buFont typeface="Wingdings" pitchFamily="2" charset="2"/>
              <a:buChar char="Ø"/>
            </a:pPr>
            <a:endParaRPr lang="en-US" altLang="ja-JP" dirty="0"/>
          </a:p>
          <a:p>
            <a:pPr>
              <a:buFont typeface="Wingdings" pitchFamily="2" charset="2"/>
              <a:buChar char="Ø"/>
            </a:pPr>
            <a:r>
              <a:rPr lang="ja-JP" altLang="en-US" dirty="0"/>
              <a:t>「</a:t>
            </a:r>
            <a:r>
              <a:rPr lang="en-US" altLang="ja-JP" dirty="0"/>
              <a:t>for</a:t>
            </a:r>
            <a:r>
              <a:rPr lang="ja-JP" altLang="en-US" dirty="0"/>
              <a:t>文」で</a:t>
            </a:r>
            <a:r>
              <a:rPr lang="en-US" altLang="ja-JP" dirty="0" err="1"/>
              <a:t>i</a:t>
            </a:r>
            <a:r>
              <a:rPr lang="ja-JP" altLang="en-US" dirty="0"/>
              <a:t>と</a:t>
            </a:r>
            <a:r>
              <a:rPr lang="en-US" altLang="ja-JP" dirty="0"/>
              <a:t>j</a:t>
            </a:r>
            <a:r>
              <a:rPr lang="ja-JP" altLang="en-US" dirty="0"/>
              <a:t>についてループを回せばよい（</a:t>
            </a:r>
            <a:r>
              <a:rPr lang="en-US" altLang="ja-JP" dirty="0"/>
              <a:t>EX10-6.c</a:t>
            </a:r>
            <a:r>
              <a:rPr lang="ja-JP" altLang="en-US" dirty="0"/>
              <a:t>の</a:t>
            </a:r>
            <a:r>
              <a:rPr lang="en-US" altLang="ja-JP" dirty="0" err="1"/>
              <a:t>inputmatrix</a:t>
            </a:r>
            <a:r>
              <a:rPr lang="en-US" altLang="ja-JP" dirty="0"/>
              <a:t>()</a:t>
            </a:r>
            <a:r>
              <a:rPr lang="ja-JP" altLang="en-US" dirty="0"/>
              <a:t>関数を参照）</a:t>
            </a:r>
            <a:endParaRPr lang="en-US" altLang="ja-JP" dirty="0"/>
          </a:p>
        </p:txBody>
      </p:sp>
      <p:sp>
        <p:nvSpPr>
          <p:cNvPr id="5" name="正方形/長方形 4"/>
          <p:cNvSpPr/>
          <p:nvPr/>
        </p:nvSpPr>
        <p:spPr>
          <a:xfrm>
            <a:off x="2263460" y="2805545"/>
            <a:ext cx="3347631" cy="830997"/>
          </a:xfrm>
          <a:prstGeom prst="rect">
            <a:avLst/>
          </a:prstGeom>
          <a:ln>
            <a:solidFill>
              <a:schemeClr val="accent1">
                <a:shade val="95000"/>
                <a:satMod val="105000"/>
              </a:schemeClr>
            </a:solidFill>
          </a:ln>
        </p:spPr>
        <p:txBody>
          <a:bodyPr wrap="square">
            <a:spAutoFit/>
          </a:bodyPr>
          <a:lstStyle/>
          <a:p>
            <a:r>
              <a:rPr lang="en-US" altLang="ja-JP" sz="1600" dirty="0"/>
              <a:t>  </a:t>
            </a:r>
            <a:r>
              <a:rPr lang="en-US" altLang="ja-JP" sz="1600" dirty="0">
                <a:solidFill>
                  <a:srgbClr val="0070C0"/>
                </a:solidFill>
              </a:rPr>
              <a:t>for(k=0; k&lt;3; k++){</a:t>
            </a:r>
          </a:p>
          <a:p>
            <a:r>
              <a:rPr lang="en-US" altLang="ja-JP" sz="1600" dirty="0"/>
              <a:t>    </a:t>
            </a:r>
            <a:r>
              <a:rPr lang="en-US" altLang="ja-JP" sz="1600" dirty="0">
                <a:solidFill>
                  <a:srgbClr val="00B050"/>
                </a:solidFill>
              </a:rPr>
              <a:t>product[0][0]+=a[0][k]*b[k][0];</a:t>
            </a:r>
          </a:p>
          <a:p>
            <a:r>
              <a:rPr lang="en-US" altLang="ja-JP" sz="1600" dirty="0">
                <a:solidFill>
                  <a:srgbClr val="0070C0"/>
                </a:solidFill>
              </a:rPr>
              <a:t>  }</a:t>
            </a:r>
          </a:p>
        </p:txBody>
      </p:sp>
      <p:sp>
        <p:nvSpPr>
          <p:cNvPr id="8" name="テキスト ボックス 7"/>
          <p:cNvSpPr txBox="1"/>
          <p:nvPr/>
        </p:nvSpPr>
        <p:spPr>
          <a:xfrm>
            <a:off x="3303495" y="3823855"/>
            <a:ext cx="237566" cy="369332"/>
          </a:xfrm>
          <a:prstGeom prst="rect">
            <a:avLst/>
          </a:prstGeom>
          <a:solidFill>
            <a:srgbClr val="FFFF00"/>
          </a:solidFill>
          <a:ln w="15875">
            <a:solidFill>
              <a:srgbClr val="0070C0"/>
            </a:solidFill>
          </a:ln>
        </p:spPr>
        <p:txBody>
          <a:bodyPr wrap="none" rtlCol="0">
            <a:spAutoFit/>
          </a:bodyPr>
          <a:lstStyle/>
          <a:p>
            <a:r>
              <a:rPr kumimoji="1" lang="en-US" altLang="ja-JP" dirty="0" err="1">
                <a:solidFill>
                  <a:srgbClr val="FF0000"/>
                </a:solidFill>
              </a:rPr>
              <a:t>i</a:t>
            </a:r>
            <a:endParaRPr kumimoji="1" lang="ja-JP" altLang="en-US" dirty="0">
              <a:solidFill>
                <a:srgbClr val="FF0000"/>
              </a:solidFill>
            </a:endParaRPr>
          </a:p>
        </p:txBody>
      </p:sp>
      <p:sp>
        <p:nvSpPr>
          <p:cNvPr id="9" name="テキスト ボックス 8"/>
          <p:cNvSpPr txBox="1"/>
          <p:nvPr/>
        </p:nvSpPr>
        <p:spPr>
          <a:xfrm>
            <a:off x="4405568" y="3823855"/>
            <a:ext cx="239168" cy="369332"/>
          </a:xfrm>
          <a:prstGeom prst="rect">
            <a:avLst/>
          </a:prstGeom>
          <a:solidFill>
            <a:schemeClr val="accent2">
              <a:lumMod val="40000"/>
              <a:lumOff val="60000"/>
            </a:schemeClr>
          </a:solidFill>
          <a:ln w="15875">
            <a:solidFill>
              <a:srgbClr val="00B0F0"/>
            </a:solidFill>
          </a:ln>
        </p:spPr>
        <p:txBody>
          <a:bodyPr wrap="none" rtlCol="0">
            <a:spAutoFit/>
          </a:bodyPr>
          <a:lstStyle/>
          <a:p>
            <a:r>
              <a:rPr kumimoji="1" lang="en-US" altLang="ja-JP" dirty="0">
                <a:solidFill>
                  <a:srgbClr val="0070C0"/>
                </a:solidFill>
              </a:rPr>
              <a:t>j</a:t>
            </a:r>
            <a:endParaRPr kumimoji="1" lang="ja-JP" altLang="en-US" dirty="0">
              <a:solidFill>
                <a:srgbClr val="0070C0"/>
              </a:solidFill>
            </a:endParaRPr>
          </a:p>
        </p:txBody>
      </p:sp>
      <p:cxnSp>
        <p:nvCxnSpPr>
          <p:cNvPr id="11" name="直線コネクタ 10"/>
          <p:cNvCxnSpPr>
            <a:stCxn id="8" idx="0"/>
          </p:cNvCxnSpPr>
          <p:nvPr/>
        </p:nvCxnSpPr>
        <p:spPr>
          <a:xfrm flipH="1" flipV="1">
            <a:off x="3303495" y="3304309"/>
            <a:ext cx="118783" cy="519546"/>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6" name="直線コネクタ 15"/>
          <p:cNvCxnSpPr/>
          <p:nvPr/>
        </p:nvCxnSpPr>
        <p:spPr>
          <a:xfrm flipV="1">
            <a:off x="3422278" y="3304309"/>
            <a:ext cx="650958" cy="519546"/>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8" name="直線コネクタ 17"/>
          <p:cNvCxnSpPr>
            <a:stCxn id="9" idx="0"/>
          </p:cNvCxnSpPr>
          <p:nvPr/>
        </p:nvCxnSpPr>
        <p:spPr>
          <a:xfrm flipH="1" flipV="1">
            <a:off x="3541062" y="3304309"/>
            <a:ext cx="984090" cy="519546"/>
          </a:xfrm>
          <a:prstGeom prst="line">
            <a:avLst/>
          </a:prstGeom>
          <a:ln>
            <a:solidFill>
              <a:srgbClr val="00B0F0"/>
            </a:solidFill>
          </a:ln>
        </p:spPr>
        <p:style>
          <a:lnRef idx="2">
            <a:schemeClr val="accent1"/>
          </a:lnRef>
          <a:fillRef idx="0">
            <a:schemeClr val="accent1"/>
          </a:fillRef>
          <a:effectRef idx="1">
            <a:schemeClr val="accent1"/>
          </a:effectRef>
          <a:fontRef idx="minor">
            <a:schemeClr val="tx1"/>
          </a:fontRef>
        </p:style>
      </p:cxnSp>
      <p:cxnSp>
        <p:nvCxnSpPr>
          <p:cNvPr id="21" name="直線コネクタ 20"/>
          <p:cNvCxnSpPr>
            <a:stCxn id="9" idx="0"/>
          </p:cNvCxnSpPr>
          <p:nvPr/>
        </p:nvCxnSpPr>
        <p:spPr>
          <a:xfrm flipV="1">
            <a:off x="4525152" y="3304309"/>
            <a:ext cx="431312" cy="519546"/>
          </a:xfrm>
          <a:prstGeom prst="line">
            <a:avLst/>
          </a:prstGeom>
          <a:ln>
            <a:solidFill>
              <a:srgbClr val="00B0F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4560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18</a:t>
            </a:fld>
            <a:endParaRPr kumimoji="1" lang="ja-JP" altLang="en-US" dirty="0"/>
          </a:p>
        </p:txBody>
      </p:sp>
      <p:sp>
        <p:nvSpPr>
          <p:cNvPr id="6" name="テキスト ボックス 5"/>
          <p:cNvSpPr txBox="1"/>
          <p:nvPr/>
        </p:nvSpPr>
        <p:spPr>
          <a:xfrm>
            <a:off x="658292" y="341194"/>
            <a:ext cx="7813188" cy="1323439"/>
          </a:xfrm>
          <a:prstGeom prst="rect">
            <a:avLst/>
          </a:prstGeom>
          <a:noFill/>
          <a:ln w="28575" cmpd="sng">
            <a:solidFill>
              <a:srgbClr val="19FF25"/>
            </a:solidFill>
          </a:ln>
        </p:spPr>
        <p:txBody>
          <a:bodyPr wrap="square" rtlCol="0">
            <a:spAutoFit/>
          </a:bodyPr>
          <a:lstStyle/>
          <a:p>
            <a:r>
              <a:rPr lang="ja-JP" altLang="en-US" sz="2000" dirty="0">
                <a:solidFill>
                  <a:srgbClr val="000090"/>
                </a:solidFill>
                <a:latin typeface="Osaka"/>
                <a:ea typeface="Osaka"/>
                <a:cs typeface="Osaka"/>
              </a:rPr>
              <a:t>例</a:t>
            </a:r>
            <a:r>
              <a:rPr kumimoji="1" lang="ja-JP" altLang="en-US" sz="2000" dirty="0">
                <a:solidFill>
                  <a:srgbClr val="000090"/>
                </a:solidFill>
                <a:latin typeface="Osaka"/>
                <a:ea typeface="Osaka"/>
                <a:cs typeface="Osaka"/>
              </a:rPr>
              <a:t>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10-8 (</a:t>
            </a:r>
            <a:r>
              <a:rPr kumimoji="1" lang="ja-JP" altLang="en-US" sz="2000" dirty="0">
                <a:solidFill>
                  <a:srgbClr val="000090"/>
                </a:solidFill>
                <a:latin typeface="Osaka"/>
                <a:ea typeface="Osaka"/>
                <a:cs typeface="Osaka"/>
              </a:rPr>
              <a:t>発展：任意の次元のベクトル</a:t>
            </a:r>
            <a:r>
              <a:rPr kumimoji="1" lang="en-US" altLang="ja-JP" sz="2000" dirty="0">
                <a:solidFill>
                  <a:srgbClr val="000090"/>
                </a:solidFill>
                <a:latin typeface="Osaka"/>
                <a:ea typeface="Osaka"/>
                <a:cs typeface="Osaka"/>
              </a:rPr>
              <a:t>)</a:t>
            </a:r>
          </a:p>
          <a:p>
            <a:r>
              <a:rPr lang="ja-JP" altLang="en-US" sz="2000" dirty="0">
                <a:solidFill>
                  <a:srgbClr val="000090"/>
                </a:solidFill>
                <a:latin typeface="Osaka"/>
                <a:ea typeface="Osaka"/>
                <a:cs typeface="Osaka"/>
              </a:rPr>
              <a:t>「</a:t>
            </a:r>
            <a:r>
              <a:rPr lang="en-US" altLang="ja-JP" sz="2000" dirty="0">
                <a:solidFill>
                  <a:srgbClr val="000090"/>
                </a:solidFill>
                <a:latin typeface="Osaka"/>
                <a:ea typeface="Osaka"/>
                <a:cs typeface="Osaka"/>
              </a:rPr>
              <a:t>DIM</a:t>
            </a:r>
            <a:r>
              <a:rPr lang="ja-JP" altLang="en-US" sz="2000" dirty="0">
                <a:solidFill>
                  <a:srgbClr val="000090"/>
                </a:solidFill>
                <a:latin typeface="Osaka"/>
                <a:ea typeface="Osaka"/>
                <a:cs typeface="Osaka"/>
              </a:rPr>
              <a:t>」次元ベクトルを２個入力し、２個のベクトルの、「和」、「差」、内積を計算して表示せよ。「</a:t>
            </a:r>
            <a:r>
              <a:rPr lang="en-US" altLang="ja-JP" sz="2000" dirty="0">
                <a:solidFill>
                  <a:srgbClr val="000090"/>
                </a:solidFill>
                <a:latin typeface="Osaka"/>
                <a:ea typeface="Osaka"/>
                <a:cs typeface="Osaka"/>
              </a:rPr>
              <a:t>DIM</a:t>
            </a:r>
            <a:r>
              <a:rPr lang="ja-JP" altLang="en-US" sz="2000" dirty="0">
                <a:solidFill>
                  <a:srgbClr val="000090"/>
                </a:solidFill>
                <a:latin typeface="Osaka"/>
                <a:ea typeface="Osaka"/>
                <a:cs typeface="Osaka"/>
              </a:rPr>
              <a:t>」の値をいろいろ変えてコンパイルして結果を比較せよ。</a:t>
            </a:r>
            <a:r>
              <a:rPr lang="en-US" altLang="ja-JP" sz="2000" dirty="0">
                <a:solidFill>
                  <a:srgbClr val="000090"/>
                </a:solidFill>
                <a:latin typeface="Osaka"/>
                <a:ea typeface="Osaka"/>
                <a:cs typeface="Osaka"/>
              </a:rPr>
              <a:t>(</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EX10-8.c)</a:t>
            </a:r>
          </a:p>
        </p:txBody>
      </p:sp>
      <p:sp>
        <p:nvSpPr>
          <p:cNvPr id="7" name="正方形/長方形 6"/>
          <p:cNvSpPr/>
          <p:nvPr/>
        </p:nvSpPr>
        <p:spPr>
          <a:xfrm>
            <a:off x="218364" y="1689328"/>
            <a:ext cx="4162567" cy="5016758"/>
          </a:xfrm>
          <a:prstGeom prst="rect">
            <a:avLst/>
          </a:prstGeom>
          <a:ln>
            <a:solidFill>
              <a:schemeClr val="accent1"/>
            </a:solidFill>
          </a:ln>
        </p:spPr>
        <p:txBody>
          <a:bodyPr wrap="square">
            <a:spAutoFit/>
          </a:bodyPr>
          <a:lstStyle/>
          <a:p>
            <a:r>
              <a:rPr lang="en-US" altLang="ja-JP" sz="1600" dirty="0"/>
              <a:t>#include &lt;</a:t>
            </a:r>
            <a:r>
              <a:rPr lang="en-US" altLang="ja-JP" sz="1600" dirty="0" err="1"/>
              <a:t>stdio.h</a:t>
            </a:r>
            <a:r>
              <a:rPr lang="en-US" altLang="ja-JP" sz="1600" dirty="0"/>
              <a:t>&gt;</a:t>
            </a:r>
          </a:p>
          <a:p>
            <a:r>
              <a:rPr lang="en-US" altLang="ja-JP" sz="1600" dirty="0"/>
              <a:t>#define </a:t>
            </a:r>
            <a:r>
              <a:rPr lang="en-US" altLang="ja-JP" sz="1600" dirty="0">
                <a:solidFill>
                  <a:srgbClr val="FF0000"/>
                </a:solidFill>
              </a:rPr>
              <a:t>DIM 3</a:t>
            </a:r>
          </a:p>
          <a:p>
            <a:r>
              <a:rPr lang="en-US" altLang="ja-JP" sz="1600" dirty="0"/>
              <a:t>void </a:t>
            </a:r>
            <a:r>
              <a:rPr lang="en-US" altLang="ja-JP" sz="1600" dirty="0" err="1"/>
              <a:t>inputvec</a:t>
            </a:r>
            <a:r>
              <a:rPr lang="en-US" altLang="ja-JP" sz="1600" dirty="0"/>
              <a:t>(float a[</a:t>
            </a:r>
            <a:r>
              <a:rPr lang="en-US" altLang="ja-JP" sz="1600" dirty="0">
                <a:solidFill>
                  <a:srgbClr val="FF0000"/>
                </a:solidFill>
              </a:rPr>
              <a:t>DIM</a:t>
            </a:r>
            <a:r>
              <a:rPr lang="en-US" altLang="ja-JP" sz="1600" dirty="0"/>
              <a:t>]);</a:t>
            </a:r>
          </a:p>
          <a:p>
            <a:r>
              <a:rPr lang="en-US" altLang="ja-JP" sz="1600" dirty="0" err="1"/>
              <a:t>int</a:t>
            </a:r>
            <a:r>
              <a:rPr lang="en-US" altLang="ja-JP" sz="1600" dirty="0"/>
              <a:t> main(void)</a:t>
            </a:r>
          </a:p>
          <a:p>
            <a:r>
              <a:rPr lang="en-US" altLang="ja-JP" sz="1600" dirty="0"/>
              <a:t>{</a:t>
            </a:r>
          </a:p>
          <a:p>
            <a:r>
              <a:rPr lang="en-US" altLang="ja-JP" sz="1600" dirty="0"/>
              <a:t>  float a[</a:t>
            </a:r>
            <a:r>
              <a:rPr lang="en-US" altLang="ja-JP" sz="1600" dirty="0">
                <a:solidFill>
                  <a:srgbClr val="FF0000"/>
                </a:solidFill>
              </a:rPr>
              <a:t>DIM</a:t>
            </a:r>
            <a:r>
              <a:rPr lang="en-US" altLang="ja-JP" sz="1600" dirty="0"/>
              <a:t>],b[</a:t>
            </a:r>
            <a:r>
              <a:rPr lang="en-US" altLang="ja-JP" sz="1600" dirty="0">
                <a:solidFill>
                  <a:srgbClr val="FF0000"/>
                </a:solidFill>
              </a:rPr>
              <a:t>DIM</a:t>
            </a:r>
            <a:r>
              <a:rPr lang="en-US" altLang="ja-JP" sz="1600" dirty="0"/>
              <a:t>];</a:t>
            </a:r>
          </a:p>
          <a:p>
            <a:r>
              <a:rPr lang="en-US" altLang="ja-JP" sz="1600" dirty="0"/>
              <a:t>  float sum[</a:t>
            </a:r>
            <a:r>
              <a:rPr lang="en-US" altLang="ja-JP" sz="1600" dirty="0">
                <a:solidFill>
                  <a:srgbClr val="FF0000"/>
                </a:solidFill>
              </a:rPr>
              <a:t>DIM</a:t>
            </a:r>
            <a:r>
              <a:rPr lang="en-US" altLang="ja-JP" sz="1600" dirty="0"/>
              <a:t>],diff[</a:t>
            </a:r>
            <a:r>
              <a:rPr lang="en-US" altLang="ja-JP" sz="1600" dirty="0">
                <a:solidFill>
                  <a:srgbClr val="FF0000"/>
                </a:solidFill>
              </a:rPr>
              <a:t>DIM</a:t>
            </a:r>
            <a:r>
              <a:rPr lang="en-US" altLang="ja-JP" sz="1600" dirty="0"/>
              <a:t>],inner/_p=0;</a:t>
            </a:r>
          </a:p>
          <a:p>
            <a:r>
              <a:rPr lang="en-US" altLang="ja-JP" sz="1600" dirty="0"/>
              <a:t>  </a:t>
            </a:r>
            <a:r>
              <a:rPr lang="en-US" altLang="ja-JP" sz="1600" dirty="0" err="1"/>
              <a:t>int</a:t>
            </a:r>
            <a:r>
              <a:rPr lang="en-US" altLang="ja-JP" sz="1600" dirty="0"/>
              <a:t> </a:t>
            </a:r>
            <a:r>
              <a:rPr lang="en-US" altLang="ja-JP" sz="1600" dirty="0" err="1"/>
              <a:t>i</a:t>
            </a:r>
            <a:r>
              <a:rPr lang="en-US" altLang="ja-JP" sz="1600" dirty="0"/>
              <a:t>;</a:t>
            </a:r>
          </a:p>
          <a:p>
            <a:endParaRPr lang="en-US" altLang="ja-JP" sz="1600" dirty="0"/>
          </a:p>
          <a:p>
            <a:r>
              <a:rPr lang="en-US" altLang="ja-JP" sz="1600" dirty="0"/>
              <a:t>  </a:t>
            </a:r>
            <a:r>
              <a:rPr lang="en-US" altLang="ja-JP" sz="1600" dirty="0" err="1"/>
              <a:t>inputvec</a:t>
            </a:r>
            <a:r>
              <a:rPr lang="en-US" altLang="ja-JP" sz="1600" dirty="0"/>
              <a:t>(a);</a:t>
            </a:r>
          </a:p>
          <a:p>
            <a:r>
              <a:rPr lang="en-US" altLang="ja-JP" sz="1600" dirty="0"/>
              <a:t>  </a:t>
            </a:r>
            <a:r>
              <a:rPr lang="en-US" altLang="ja-JP" sz="1600" dirty="0" err="1"/>
              <a:t>inputvec</a:t>
            </a:r>
            <a:r>
              <a:rPr lang="en-US" altLang="ja-JP" sz="1600" dirty="0"/>
              <a:t>(b);</a:t>
            </a:r>
          </a:p>
          <a:p>
            <a:r>
              <a:rPr lang="en-US" altLang="ja-JP" sz="1600" dirty="0"/>
              <a:t>  for(</a:t>
            </a:r>
            <a:r>
              <a:rPr lang="en-US" altLang="ja-JP" sz="1600" dirty="0" err="1"/>
              <a:t>i</a:t>
            </a:r>
            <a:r>
              <a:rPr lang="en-US" altLang="ja-JP" sz="1600" dirty="0"/>
              <a:t>=0; </a:t>
            </a:r>
            <a:r>
              <a:rPr lang="en-US" altLang="ja-JP" sz="1600" dirty="0" err="1"/>
              <a:t>i</a:t>
            </a:r>
            <a:r>
              <a:rPr lang="en-US" altLang="ja-JP" sz="1600" dirty="0"/>
              <a:t>&lt;</a:t>
            </a:r>
            <a:r>
              <a:rPr lang="en-US" altLang="ja-JP" sz="1600" dirty="0">
                <a:solidFill>
                  <a:srgbClr val="FF0000"/>
                </a:solidFill>
              </a:rPr>
              <a:t>DIM</a:t>
            </a:r>
            <a:r>
              <a:rPr lang="en-US" altLang="ja-JP" sz="1600" dirty="0"/>
              <a:t>; </a:t>
            </a:r>
            <a:r>
              <a:rPr lang="en-US" altLang="ja-JP" sz="1600" dirty="0" err="1"/>
              <a:t>i</a:t>
            </a:r>
            <a:r>
              <a:rPr lang="en-US" altLang="ja-JP" sz="1600" dirty="0"/>
              <a:t>++){ /* </a:t>
            </a:r>
            <a:r>
              <a:rPr lang="ja-JP" altLang="en-US" sz="1600" dirty="0"/>
              <a:t>成分のためのループ</a:t>
            </a:r>
            <a:r>
              <a:rPr lang="en-US" altLang="ja-JP" sz="1600" dirty="0"/>
              <a:t>*/</a:t>
            </a:r>
          </a:p>
          <a:p>
            <a:r>
              <a:rPr lang="en-US" altLang="ja-JP" sz="1600" dirty="0"/>
              <a:t>    sum[</a:t>
            </a:r>
            <a:r>
              <a:rPr lang="en-US" altLang="ja-JP" sz="1600" dirty="0" err="1"/>
              <a:t>i</a:t>
            </a:r>
            <a:r>
              <a:rPr lang="en-US" altLang="ja-JP" sz="1600" dirty="0"/>
              <a:t>]=a[</a:t>
            </a:r>
            <a:r>
              <a:rPr lang="en-US" altLang="ja-JP" sz="1600" dirty="0" err="1"/>
              <a:t>i</a:t>
            </a:r>
            <a:r>
              <a:rPr lang="en-US" altLang="ja-JP" sz="1600" dirty="0"/>
              <a:t>]+b[</a:t>
            </a:r>
            <a:r>
              <a:rPr lang="en-US" altLang="ja-JP" sz="1600" dirty="0" err="1"/>
              <a:t>i</a:t>
            </a:r>
            <a:r>
              <a:rPr lang="en-US" altLang="ja-JP" sz="1600" dirty="0"/>
              <a:t>];      /* </a:t>
            </a:r>
            <a:r>
              <a:rPr lang="ja-JP" altLang="en-US" sz="1600" dirty="0"/>
              <a:t>和の計算  </a:t>
            </a:r>
            <a:r>
              <a:rPr lang="en-US" altLang="ja-JP" sz="1600" dirty="0"/>
              <a:t>*/</a:t>
            </a:r>
          </a:p>
          <a:p>
            <a:r>
              <a:rPr lang="en-US" altLang="ja-JP" sz="1600" dirty="0"/>
              <a:t>    diff[</a:t>
            </a:r>
            <a:r>
              <a:rPr lang="en-US" altLang="ja-JP" sz="1600" dirty="0" err="1"/>
              <a:t>i</a:t>
            </a:r>
            <a:r>
              <a:rPr lang="en-US" altLang="ja-JP" sz="1600" dirty="0"/>
              <a:t>]=a[</a:t>
            </a:r>
            <a:r>
              <a:rPr lang="en-US" altLang="ja-JP" sz="1600" dirty="0" err="1"/>
              <a:t>i</a:t>
            </a:r>
            <a:r>
              <a:rPr lang="en-US" altLang="ja-JP" sz="1600" dirty="0"/>
              <a:t>]-b[</a:t>
            </a:r>
            <a:r>
              <a:rPr lang="en-US" altLang="ja-JP" sz="1600" dirty="0" err="1"/>
              <a:t>i</a:t>
            </a:r>
            <a:r>
              <a:rPr lang="en-US" altLang="ja-JP" sz="1600" dirty="0"/>
              <a:t>];         /* </a:t>
            </a:r>
            <a:r>
              <a:rPr lang="ja-JP" altLang="en-US" sz="1600" dirty="0"/>
              <a:t>差の計算  </a:t>
            </a:r>
            <a:r>
              <a:rPr lang="en-US" altLang="ja-JP" sz="1600" dirty="0"/>
              <a:t>*/</a:t>
            </a:r>
          </a:p>
          <a:p>
            <a:r>
              <a:rPr lang="en-US" altLang="ja-JP" sz="1600" dirty="0"/>
              <a:t>    </a:t>
            </a:r>
            <a:r>
              <a:rPr lang="en-US" altLang="ja-JP" sz="1600" dirty="0" err="1"/>
              <a:t>inner_p</a:t>
            </a:r>
            <a:r>
              <a:rPr lang="en-US" altLang="ja-JP" sz="1600" dirty="0"/>
              <a:t>+=a[</a:t>
            </a:r>
            <a:r>
              <a:rPr lang="en-US" altLang="ja-JP" sz="1600" dirty="0" err="1"/>
              <a:t>i</a:t>
            </a:r>
            <a:r>
              <a:rPr lang="en-US" altLang="ja-JP" sz="1600" dirty="0"/>
              <a:t>]*b[</a:t>
            </a:r>
            <a:r>
              <a:rPr lang="en-US" altLang="ja-JP" sz="1600" dirty="0" err="1"/>
              <a:t>i</a:t>
            </a:r>
            <a:r>
              <a:rPr lang="en-US" altLang="ja-JP" sz="1600" dirty="0"/>
              <a:t>]; /* </a:t>
            </a:r>
            <a:r>
              <a:rPr lang="ja-JP" altLang="en-US" sz="1600" dirty="0"/>
              <a:t>内積の計算  </a:t>
            </a:r>
            <a:r>
              <a:rPr lang="en-US" altLang="ja-JP" sz="1600" dirty="0"/>
              <a:t>*/</a:t>
            </a:r>
          </a:p>
          <a:p>
            <a:r>
              <a:rPr lang="en-US" altLang="ja-JP" sz="1600" dirty="0"/>
              <a:t>  }</a:t>
            </a:r>
          </a:p>
          <a:p>
            <a:r>
              <a:rPr lang="en-US" altLang="ja-JP" sz="1600" dirty="0"/>
              <a:t>  </a:t>
            </a:r>
            <a:r>
              <a:rPr lang="en-US" altLang="ja-JP" sz="1600" dirty="0" err="1"/>
              <a:t>printf</a:t>
            </a:r>
            <a:r>
              <a:rPr lang="en-US" altLang="ja-JP" sz="1600" dirty="0"/>
              <a:t>("</a:t>
            </a:r>
            <a:r>
              <a:rPr lang="ja-JP" altLang="en-US" sz="1600" dirty="0"/>
              <a:t>和</a:t>
            </a:r>
            <a:r>
              <a:rPr lang="en-US" altLang="ja-JP" sz="1600" dirty="0"/>
              <a:t>\t\t</a:t>
            </a:r>
            <a:r>
              <a:rPr lang="ja-JP" altLang="en-US" sz="1600" dirty="0"/>
              <a:t>差</a:t>
            </a:r>
            <a:r>
              <a:rPr lang="en-US" altLang="ja-JP" sz="1600" dirty="0"/>
              <a:t>\n");</a:t>
            </a:r>
          </a:p>
          <a:p>
            <a:r>
              <a:rPr lang="en-US" altLang="ja-JP" sz="1600" dirty="0"/>
              <a:t>  for(</a:t>
            </a:r>
            <a:r>
              <a:rPr lang="en-US" altLang="ja-JP" sz="1600" dirty="0" err="1"/>
              <a:t>i</a:t>
            </a:r>
            <a:r>
              <a:rPr lang="en-US" altLang="ja-JP" sz="1600" dirty="0"/>
              <a:t>=0; </a:t>
            </a:r>
            <a:r>
              <a:rPr lang="en-US" altLang="ja-JP" sz="1600" dirty="0" err="1"/>
              <a:t>i</a:t>
            </a:r>
            <a:r>
              <a:rPr lang="en-US" altLang="ja-JP" sz="1600" dirty="0"/>
              <a:t>&lt;</a:t>
            </a:r>
            <a:r>
              <a:rPr lang="en-US" altLang="ja-JP" sz="1600" dirty="0">
                <a:solidFill>
                  <a:srgbClr val="FF0000"/>
                </a:solidFill>
              </a:rPr>
              <a:t>DIM</a:t>
            </a:r>
            <a:r>
              <a:rPr lang="en-US" altLang="ja-JP" sz="1600" dirty="0"/>
              <a:t>; </a:t>
            </a:r>
            <a:r>
              <a:rPr lang="en-US" altLang="ja-JP" sz="1600" dirty="0" err="1"/>
              <a:t>i</a:t>
            </a:r>
            <a:r>
              <a:rPr lang="en-US" altLang="ja-JP" sz="1600" dirty="0"/>
              <a:t>++){</a:t>
            </a:r>
          </a:p>
          <a:p>
            <a:r>
              <a:rPr lang="en-US" altLang="ja-JP" sz="1600" dirty="0"/>
              <a:t>    </a:t>
            </a:r>
            <a:r>
              <a:rPr lang="en-US" altLang="ja-JP" sz="1600" dirty="0" err="1"/>
              <a:t>printf</a:t>
            </a:r>
            <a:r>
              <a:rPr lang="en-US" altLang="ja-JP" sz="1600" dirty="0"/>
              <a:t>("%f\</a:t>
            </a:r>
            <a:r>
              <a:rPr lang="en-US" altLang="ja-JP" sz="1600" dirty="0" err="1"/>
              <a:t>t%f</a:t>
            </a:r>
            <a:r>
              <a:rPr lang="en-US" altLang="ja-JP" sz="1600" dirty="0"/>
              <a:t>\</a:t>
            </a:r>
            <a:r>
              <a:rPr lang="en-US" altLang="ja-JP" sz="1600" dirty="0" err="1"/>
              <a:t>n",sum</a:t>
            </a:r>
            <a:r>
              <a:rPr lang="en-US" altLang="ja-JP" sz="1600" dirty="0"/>
              <a:t>[</a:t>
            </a:r>
            <a:r>
              <a:rPr lang="en-US" altLang="ja-JP" sz="1600" dirty="0" err="1"/>
              <a:t>i</a:t>
            </a:r>
            <a:r>
              <a:rPr lang="en-US" altLang="ja-JP" sz="1600" dirty="0"/>
              <a:t>],diff[</a:t>
            </a:r>
            <a:r>
              <a:rPr lang="en-US" altLang="ja-JP" sz="1600" dirty="0" err="1"/>
              <a:t>i</a:t>
            </a:r>
            <a:r>
              <a:rPr lang="en-US" altLang="ja-JP" sz="1600" dirty="0"/>
              <a:t>]);</a:t>
            </a:r>
          </a:p>
          <a:p>
            <a:r>
              <a:rPr lang="en-US" altLang="ja-JP" sz="1600" dirty="0"/>
              <a:t>  }</a:t>
            </a:r>
          </a:p>
        </p:txBody>
      </p:sp>
      <p:sp>
        <p:nvSpPr>
          <p:cNvPr id="9" name="正方形/長方形 8"/>
          <p:cNvSpPr/>
          <p:nvPr/>
        </p:nvSpPr>
        <p:spPr>
          <a:xfrm>
            <a:off x="4533331" y="1689328"/>
            <a:ext cx="4162567" cy="3293209"/>
          </a:xfrm>
          <a:prstGeom prst="rect">
            <a:avLst/>
          </a:prstGeom>
          <a:ln>
            <a:solidFill>
              <a:schemeClr val="accent1"/>
            </a:solidFill>
          </a:ln>
        </p:spPr>
        <p:txBody>
          <a:bodyPr wrap="square">
            <a:spAutoFit/>
          </a:bodyPr>
          <a:lstStyle/>
          <a:p>
            <a:r>
              <a:rPr lang="en-US" altLang="ja-JP" sz="1600" dirty="0"/>
              <a:t> </a:t>
            </a:r>
            <a:r>
              <a:rPr lang="ja-JP" altLang="en-US" sz="1600" dirty="0"/>
              <a:t> </a:t>
            </a:r>
            <a:r>
              <a:rPr lang="en-US" altLang="ja-JP" sz="1600" dirty="0" err="1"/>
              <a:t>printf</a:t>
            </a:r>
            <a:r>
              <a:rPr lang="en-US" altLang="ja-JP" sz="1600" dirty="0"/>
              <a:t>("</a:t>
            </a:r>
            <a:r>
              <a:rPr lang="ja-JP" altLang="en-US" sz="1600" dirty="0"/>
              <a:t>内積</a:t>
            </a:r>
            <a:r>
              <a:rPr lang="en-US" altLang="ja-JP" sz="1600" dirty="0"/>
              <a:t>: %f\</a:t>
            </a:r>
            <a:r>
              <a:rPr lang="en-US" altLang="ja-JP" sz="1600" dirty="0" err="1"/>
              <a:t>n",inner_p</a:t>
            </a:r>
            <a:r>
              <a:rPr lang="en-US" altLang="ja-JP" sz="1600" dirty="0"/>
              <a:t>);</a:t>
            </a:r>
          </a:p>
          <a:p>
            <a:r>
              <a:rPr lang="en-US" altLang="ja-JP" sz="1600" dirty="0"/>
              <a:t>  return 0;</a:t>
            </a:r>
          </a:p>
          <a:p>
            <a:r>
              <a:rPr lang="en-US" altLang="ja-JP" sz="1600" dirty="0"/>
              <a:t>}</a:t>
            </a:r>
          </a:p>
          <a:p>
            <a:endParaRPr lang="en-US" altLang="ja-JP" sz="1600" dirty="0"/>
          </a:p>
          <a:p>
            <a:r>
              <a:rPr lang="en-US" altLang="ja-JP" sz="1600" dirty="0"/>
              <a:t>void </a:t>
            </a:r>
            <a:r>
              <a:rPr lang="en-US" altLang="ja-JP" sz="1600" dirty="0" err="1"/>
              <a:t>inputvec</a:t>
            </a:r>
            <a:r>
              <a:rPr lang="en-US" altLang="ja-JP" sz="1600" dirty="0"/>
              <a:t>(float a[</a:t>
            </a:r>
            <a:r>
              <a:rPr lang="en-US" altLang="ja-JP" sz="1600" dirty="0">
                <a:solidFill>
                  <a:srgbClr val="FF0000"/>
                </a:solidFill>
              </a:rPr>
              <a:t>DIM</a:t>
            </a:r>
            <a:r>
              <a:rPr lang="en-US" altLang="ja-JP" sz="1600" dirty="0"/>
              <a:t>])</a:t>
            </a:r>
          </a:p>
          <a:p>
            <a:r>
              <a:rPr lang="en-US" altLang="ja-JP" sz="1600" dirty="0"/>
              <a:t>{</a:t>
            </a:r>
          </a:p>
          <a:p>
            <a:r>
              <a:rPr lang="en-US" altLang="ja-JP" sz="1600" dirty="0"/>
              <a:t>  float w;</a:t>
            </a:r>
          </a:p>
          <a:p>
            <a:r>
              <a:rPr lang="en-US" altLang="ja-JP" sz="1600" dirty="0"/>
              <a:t>  </a:t>
            </a:r>
            <a:r>
              <a:rPr lang="en-US" altLang="ja-JP" sz="1600" dirty="0" err="1"/>
              <a:t>int</a:t>
            </a:r>
            <a:r>
              <a:rPr lang="en-US" altLang="ja-JP" sz="1600" dirty="0"/>
              <a:t> </a:t>
            </a:r>
            <a:r>
              <a:rPr lang="en-US" altLang="ja-JP" sz="1600" dirty="0" err="1"/>
              <a:t>i</a:t>
            </a:r>
            <a:r>
              <a:rPr lang="en-US" altLang="ja-JP" sz="1600" dirty="0"/>
              <a:t>;</a:t>
            </a:r>
          </a:p>
          <a:p>
            <a:r>
              <a:rPr lang="en-US" altLang="ja-JP" sz="1600" dirty="0"/>
              <a:t>  </a:t>
            </a:r>
            <a:r>
              <a:rPr lang="en-US" altLang="ja-JP" sz="1600" dirty="0" err="1"/>
              <a:t>printf</a:t>
            </a:r>
            <a:r>
              <a:rPr lang="en-US" altLang="ja-JP" sz="1600" dirty="0"/>
              <a:t>("</a:t>
            </a:r>
            <a:r>
              <a:rPr lang="ja-JP" altLang="en-US" sz="1600" dirty="0"/>
              <a:t>ベクトルの成分を入力してください</a:t>
            </a:r>
            <a:r>
              <a:rPr lang="en-US" altLang="ja-JP" sz="1600" dirty="0"/>
              <a:t>: ");</a:t>
            </a:r>
          </a:p>
          <a:p>
            <a:r>
              <a:rPr lang="en-US" altLang="ja-JP" sz="1600" dirty="0"/>
              <a:t>  for(</a:t>
            </a:r>
            <a:r>
              <a:rPr lang="en-US" altLang="ja-JP" sz="1600" dirty="0" err="1"/>
              <a:t>i</a:t>
            </a:r>
            <a:r>
              <a:rPr lang="en-US" altLang="ja-JP" sz="1600" dirty="0"/>
              <a:t>=0; </a:t>
            </a:r>
            <a:r>
              <a:rPr lang="en-US" altLang="ja-JP" sz="1600" dirty="0" err="1"/>
              <a:t>i</a:t>
            </a:r>
            <a:r>
              <a:rPr lang="en-US" altLang="ja-JP" sz="1600" dirty="0"/>
              <a:t>&lt;</a:t>
            </a:r>
            <a:r>
              <a:rPr lang="en-US" altLang="ja-JP" sz="1600" dirty="0">
                <a:solidFill>
                  <a:srgbClr val="FF0000"/>
                </a:solidFill>
              </a:rPr>
              <a:t>DIM</a:t>
            </a:r>
            <a:r>
              <a:rPr lang="en-US" altLang="ja-JP" sz="1600" dirty="0"/>
              <a:t>; </a:t>
            </a:r>
            <a:r>
              <a:rPr lang="en-US" altLang="ja-JP" sz="1600" dirty="0" err="1"/>
              <a:t>i</a:t>
            </a:r>
            <a:r>
              <a:rPr lang="en-US" altLang="ja-JP" sz="1600" dirty="0"/>
              <a:t>++){</a:t>
            </a:r>
          </a:p>
          <a:p>
            <a:r>
              <a:rPr lang="en-US" altLang="ja-JP" sz="1600" dirty="0"/>
              <a:t>    </a:t>
            </a:r>
            <a:r>
              <a:rPr lang="en-US" altLang="ja-JP" sz="1600" dirty="0" err="1"/>
              <a:t>scanf</a:t>
            </a:r>
            <a:r>
              <a:rPr lang="en-US" altLang="ja-JP" sz="1600" dirty="0"/>
              <a:t>("%</a:t>
            </a:r>
            <a:r>
              <a:rPr lang="en-US" altLang="ja-JP" sz="1600" dirty="0" err="1"/>
              <a:t>f",&amp;w</a:t>
            </a:r>
            <a:r>
              <a:rPr lang="en-US" altLang="ja-JP" sz="1600" dirty="0"/>
              <a:t>);  a[</a:t>
            </a:r>
            <a:r>
              <a:rPr lang="en-US" altLang="ja-JP" sz="1600" dirty="0" err="1"/>
              <a:t>i</a:t>
            </a:r>
            <a:r>
              <a:rPr lang="en-US" altLang="ja-JP" sz="1600" dirty="0"/>
              <a:t>]=w;</a:t>
            </a:r>
          </a:p>
          <a:p>
            <a:r>
              <a:rPr lang="en-US" altLang="ja-JP" sz="1600" dirty="0"/>
              <a:t>  }</a:t>
            </a:r>
          </a:p>
          <a:p>
            <a:r>
              <a:rPr lang="en-US" altLang="ja-JP" sz="1600" dirty="0"/>
              <a:t>}</a:t>
            </a:r>
          </a:p>
        </p:txBody>
      </p:sp>
      <p:sp>
        <p:nvSpPr>
          <p:cNvPr id="10" name="テキスト ボックス 9"/>
          <p:cNvSpPr txBox="1"/>
          <p:nvPr/>
        </p:nvSpPr>
        <p:spPr>
          <a:xfrm>
            <a:off x="4533331" y="5081347"/>
            <a:ext cx="4305869" cy="1200329"/>
          </a:xfrm>
          <a:prstGeom prst="rect">
            <a:avLst/>
          </a:prstGeom>
          <a:solidFill>
            <a:schemeClr val="tx2">
              <a:lumMod val="20000"/>
              <a:lumOff val="80000"/>
            </a:schemeClr>
          </a:solidFill>
          <a:ln w="19050">
            <a:solidFill>
              <a:srgbClr val="00B050"/>
            </a:solidFill>
          </a:ln>
        </p:spPr>
        <p:txBody>
          <a:bodyPr wrap="square" rtlCol="0">
            <a:spAutoFit/>
          </a:bodyPr>
          <a:lstStyle/>
          <a:p>
            <a:r>
              <a:rPr kumimoji="1" lang="ja-JP" altLang="en-US" dirty="0"/>
              <a:t>「</a:t>
            </a:r>
            <a:r>
              <a:rPr kumimoji="1" lang="en-US" altLang="ja-JP" dirty="0"/>
              <a:t>#define DIM 3</a:t>
            </a:r>
            <a:r>
              <a:rPr kumimoji="1" lang="ja-JP" altLang="en-US" dirty="0"/>
              <a:t>」とすると、以下の「</a:t>
            </a:r>
            <a:r>
              <a:rPr kumimoji="1" lang="en-US" altLang="ja-JP" dirty="0"/>
              <a:t>DIM</a:t>
            </a:r>
            <a:r>
              <a:rPr kumimoji="1" lang="ja-JP" altLang="en-US" dirty="0"/>
              <a:t>」</a:t>
            </a:r>
            <a:r>
              <a:rPr lang="ja-JP" altLang="en-US" dirty="0"/>
              <a:t>の部分が全て「</a:t>
            </a:r>
            <a:r>
              <a:rPr lang="en-US" altLang="ja-JP" dirty="0"/>
              <a:t>3</a:t>
            </a:r>
            <a:r>
              <a:rPr lang="ja-JP" altLang="en-US" dirty="0"/>
              <a:t>」に置き換わる。</a:t>
            </a:r>
            <a:endParaRPr lang="en-US" altLang="ja-JP" dirty="0"/>
          </a:p>
          <a:p>
            <a:r>
              <a:rPr kumimoji="1" lang="ja-JP" altLang="en-US" dirty="0"/>
              <a:t>「</a:t>
            </a:r>
            <a:r>
              <a:rPr kumimoji="1" lang="en-US" altLang="ja-JP" dirty="0"/>
              <a:t>#define DIM </a:t>
            </a:r>
            <a:r>
              <a:rPr kumimoji="1" lang="en-US" altLang="ja-JP" dirty="0">
                <a:solidFill>
                  <a:srgbClr val="FF0000"/>
                </a:solidFill>
              </a:rPr>
              <a:t>3</a:t>
            </a:r>
            <a:r>
              <a:rPr kumimoji="1" lang="ja-JP" altLang="en-US" dirty="0"/>
              <a:t>」</a:t>
            </a:r>
            <a:r>
              <a:rPr lang="ja-JP" altLang="en-US" dirty="0"/>
              <a:t>を「</a:t>
            </a:r>
            <a:r>
              <a:rPr lang="en-US" altLang="ja-JP" dirty="0"/>
              <a:t>#define DIM 4</a:t>
            </a:r>
            <a:r>
              <a:rPr lang="ja-JP" altLang="en-US" dirty="0"/>
              <a:t>」とすれば４次元ベクトル用のプログラムになる。</a:t>
            </a:r>
            <a:endParaRPr kumimoji="1" lang="en-US" altLang="ja-JP" dirty="0"/>
          </a:p>
        </p:txBody>
      </p:sp>
    </p:spTree>
    <p:extLst>
      <p:ext uri="{BB962C8B-B14F-4D97-AF65-F5344CB8AC3E}">
        <p14:creationId xmlns:p14="http://schemas.microsoft.com/office/powerpoint/2010/main" val="16456070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配列を使った連立方程式の解法</a:t>
            </a:r>
            <a:endParaRPr kumimoji="1" lang="ja-JP" altLang="en-US" dirty="0">
              <a:solidFill>
                <a:srgbClr val="99FF9F"/>
              </a:solidFill>
            </a:endParaRPr>
          </a:p>
        </p:txBody>
      </p:sp>
      <p:sp>
        <p:nvSpPr>
          <p:cNvPr id="3" name="コンテンツ プレースホルダ 2"/>
          <p:cNvSpPr>
            <a:spLocks noGrp="1"/>
          </p:cNvSpPr>
          <p:nvPr>
            <p:ph idx="1"/>
          </p:nvPr>
        </p:nvSpPr>
        <p:spPr>
          <a:xfrm>
            <a:off x="290946" y="1417637"/>
            <a:ext cx="8686800" cy="5209073"/>
          </a:xfrm>
          <a:ln>
            <a:solidFill>
              <a:schemeClr val="accent1"/>
            </a:solidFill>
          </a:ln>
        </p:spPr>
        <p:txBody>
          <a:bodyPr>
            <a:normAutofit/>
          </a:bodyPr>
          <a:lstStyle/>
          <a:p>
            <a:pPr>
              <a:buFont typeface="Wingdings" pitchFamily="2" charset="2"/>
              <a:buChar char="Ø"/>
            </a:pPr>
            <a:r>
              <a:rPr lang="ja-JP" altLang="en-US" dirty="0"/>
              <a:t>連立（代数）方程式は行列を用いて表すことができます⇒線型代数</a:t>
            </a:r>
            <a:endParaRPr lang="en-US" altLang="ja-JP" dirty="0"/>
          </a:p>
          <a:p>
            <a:pPr>
              <a:buFont typeface="Wingdings" pitchFamily="2" charset="2"/>
              <a:buChar char="Ø"/>
            </a:pPr>
            <a:r>
              <a:rPr lang="ja-JP" altLang="en-US" dirty="0"/>
              <a:t>係数部分を表す「係数行列」の逆行列が求まれば、逆行列の掛け算によって、解は簡単に求まります</a:t>
            </a:r>
            <a:endParaRPr lang="en-US" altLang="ja-JP" dirty="0"/>
          </a:p>
          <a:p>
            <a:pPr>
              <a:buFont typeface="Wingdings" pitchFamily="2" charset="2"/>
              <a:buChar char="Ø"/>
            </a:pPr>
            <a:r>
              <a:rPr lang="ja-JP" altLang="en-US" dirty="0"/>
              <a:t>行列、ベクトルを配列で表すことにより、２変数</a:t>
            </a:r>
            <a:r>
              <a:rPr lang="en-US" altLang="ja-JP" dirty="0"/>
              <a:t>(</a:t>
            </a:r>
            <a:r>
              <a:rPr lang="en-US" altLang="ja-JP" dirty="0" err="1"/>
              <a:t>x,y</a:t>
            </a:r>
            <a:r>
              <a:rPr lang="en-US" altLang="ja-JP" dirty="0"/>
              <a:t>)</a:t>
            </a:r>
            <a:r>
              <a:rPr lang="ja-JP" altLang="en-US" dirty="0"/>
              <a:t>連立方程式を解くプログラムを作ろう</a:t>
            </a:r>
            <a:endParaRPr lang="en-US" altLang="ja-JP"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乱数（復習）</a:t>
            </a:r>
            <a:endParaRPr kumimoji="1" lang="ja-JP" altLang="en-US" dirty="0">
              <a:solidFill>
                <a:srgbClr val="99FF9F"/>
              </a:solidFill>
            </a:endParaRPr>
          </a:p>
        </p:txBody>
      </p:sp>
      <p:sp>
        <p:nvSpPr>
          <p:cNvPr id="3" name="コンテンツ プレースホルダ 2"/>
          <p:cNvSpPr>
            <a:spLocks noGrp="1"/>
          </p:cNvSpPr>
          <p:nvPr>
            <p:ph idx="1"/>
          </p:nvPr>
        </p:nvSpPr>
        <p:spPr>
          <a:xfrm>
            <a:off x="290946" y="1417638"/>
            <a:ext cx="8686800" cy="3559607"/>
          </a:xfrm>
          <a:ln>
            <a:solidFill>
              <a:schemeClr val="accent1"/>
            </a:solidFill>
          </a:ln>
        </p:spPr>
        <p:txBody>
          <a:bodyPr>
            <a:normAutofit/>
          </a:bodyPr>
          <a:lstStyle/>
          <a:p>
            <a:pPr>
              <a:buFont typeface="Wingdings" pitchFamily="2" charset="2"/>
              <a:buChar char="Ø"/>
            </a:pPr>
            <a:r>
              <a:rPr lang="ja-JP" altLang="en-US" dirty="0"/>
              <a:t>ランダムに変化する数を生成する関数「乱数」</a:t>
            </a:r>
            <a:endParaRPr lang="en-US" altLang="ja-JP" dirty="0"/>
          </a:p>
          <a:p>
            <a:pPr>
              <a:buFont typeface="Wingdings" pitchFamily="2" charset="2"/>
              <a:buChar char="Ø"/>
            </a:pPr>
            <a:r>
              <a:rPr lang="ja-JP" altLang="en-US" dirty="0"/>
              <a:t>Ｃ言語の乱数：「</a:t>
            </a:r>
            <a:r>
              <a:rPr lang="en-US" altLang="ja-JP" dirty="0">
                <a:solidFill>
                  <a:srgbClr val="00B050"/>
                </a:solidFill>
              </a:rPr>
              <a:t>rand()</a:t>
            </a:r>
            <a:r>
              <a:rPr lang="ja-JP" altLang="en-US" dirty="0"/>
              <a:t>」関数</a:t>
            </a:r>
            <a:endParaRPr lang="en-US" altLang="ja-JP" dirty="0"/>
          </a:p>
          <a:p>
            <a:pPr lvl="2">
              <a:buFont typeface="Wingdings" pitchFamily="2" charset="2"/>
              <a:buChar char="Ø"/>
            </a:pPr>
            <a:r>
              <a:rPr lang="en-US" altLang="ja-JP" dirty="0"/>
              <a:t>#include &lt;</a:t>
            </a:r>
            <a:r>
              <a:rPr lang="en-US" altLang="ja-JP" dirty="0" err="1">
                <a:solidFill>
                  <a:srgbClr val="FF0000"/>
                </a:solidFill>
              </a:rPr>
              <a:t>stdlib.h</a:t>
            </a:r>
            <a:r>
              <a:rPr lang="en-US" altLang="ja-JP" dirty="0"/>
              <a:t>&gt; </a:t>
            </a:r>
            <a:r>
              <a:rPr lang="ja-JP" altLang="en-US" dirty="0"/>
              <a:t>が必要</a:t>
            </a:r>
            <a:endParaRPr lang="en-US" altLang="ja-JP" dirty="0"/>
          </a:p>
          <a:p>
            <a:pPr lvl="2">
              <a:buFont typeface="Wingdings" pitchFamily="2" charset="2"/>
              <a:buChar char="Ø"/>
            </a:pPr>
            <a:r>
              <a:rPr lang="en-US" altLang="ja-JP" dirty="0" err="1"/>
              <a:t>srand</a:t>
            </a:r>
            <a:r>
              <a:rPr lang="en-US" altLang="ja-JP" dirty="0"/>
              <a:t>(s): </a:t>
            </a:r>
            <a:r>
              <a:rPr lang="ja-JP" altLang="en-US" dirty="0"/>
              <a:t>乱数系列の初期化関数（</a:t>
            </a:r>
            <a:r>
              <a:rPr lang="en-US" altLang="ja-JP" dirty="0"/>
              <a:t>s</a:t>
            </a:r>
            <a:r>
              <a:rPr lang="ja-JP" altLang="en-US" dirty="0"/>
              <a:t>は</a:t>
            </a:r>
            <a:r>
              <a:rPr lang="en-US" altLang="ja-JP" dirty="0" err="1"/>
              <a:t>int</a:t>
            </a:r>
            <a:r>
              <a:rPr lang="ja-JP" altLang="en-US" dirty="0"/>
              <a:t>型整数）</a:t>
            </a:r>
            <a:endParaRPr lang="en-US" altLang="ja-JP" dirty="0"/>
          </a:p>
          <a:p>
            <a:pPr lvl="3">
              <a:buFont typeface="Wingdings" pitchFamily="2" charset="2"/>
              <a:buChar char="Ø"/>
            </a:pPr>
            <a:r>
              <a:rPr lang="en-US" altLang="ja-JP" dirty="0" err="1">
                <a:solidFill>
                  <a:srgbClr val="00B0F0"/>
                </a:solidFill>
              </a:rPr>
              <a:t>srand</a:t>
            </a:r>
            <a:r>
              <a:rPr lang="en-US" altLang="ja-JP" dirty="0">
                <a:solidFill>
                  <a:srgbClr val="00B0F0"/>
                </a:solidFill>
              </a:rPr>
              <a:t>(s)</a:t>
            </a:r>
            <a:r>
              <a:rPr lang="ja-JP" altLang="en-US" dirty="0"/>
              <a:t>を実行した時点から、</a:t>
            </a:r>
            <a:r>
              <a:rPr lang="en-US" altLang="ja-JP" dirty="0"/>
              <a:t>s</a:t>
            </a:r>
            <a:r>
              <a:rPr lang="ja-JP" altLang="en-US" dirty="0"/>
              <a:t>に応じた乱数の系列が始まる</a:t>
            </a:r>
            <a:endParaRPr lang="en-US" altLang="ja-JP" dirty="0"/>
          </a:p>
          <a:p>
            <a:pPr lvl="3">
              <a:buFont typeface="Wingdings" pitchFamily="2" charset="2"/>
              <a:buChar char="Ø"/>
            </a:pPr>
            <a:r>
              <a:rPr lang="en-US" altLang="ja-JP" dirty="0"/>
              <a:t>s</a:t>
            </a:r>
            <a:r>
              <a:rPr lang="ja-JP" altLang="en-US" dirty="0"/>
              <a:t>が同じなら同じ乱数の列が得られる</a:t>
            </a:r>
            <a:endParaRPr lang="en-US" altLang="ja-JP" dirty="0"/>
          </a:p>
          <a:p>
            <a:pPr lvl="3">
              <a:buFont typeface="Wingdings" pitchFamily="2" charset="2"/>
              <a:buChar char="Ø"/>
            </a:pPr>
            <a:r>
              <a:rPr lang="ja-JP" altLang="en-US" dirty="0"/>
              <a:t>「</a:t>
            </a:r>
            <a:r>
              <a:rPr lang="en-US" altLang="ja-JP" dirty="0" err="1"/>
              <a:t>srand</a:t>
            </a:r>
            <a:r>
              <a:rPr lang="en-US" altLang="ja-JP" dirty="0"/>
              <a:t>((unsigned </a:t>
            </a:r>
            <a:r>
              <a:rPr lang="en-US" altLang="ja-JP" dirty="0" err="1"/>
              <a:t>int</a:t>
            </a:r>
            <a:r>
              <a:rPr lang="en-US" altLang="ja-JP" dirty="0"/>
              <a:t>)time(NULL));</a:t>
            </a:r>
            <a:r>
              <a:rPr lang="ja-JP" altLang="en-US" dirty="0"/>
              <a:t>」を使うと</a:t>
            </a:r>
            <a:r>
              <a:rPr lang="en-US" altLang="ja-JP" dirty="0"/>
              <a:t>s</a:t>
            </a:r>
            <a:r>
              <a:rPr lang="ja-JP" altLang="en-US" dirty="0"/>
              <a:t>をいちいち入力する手間が省ける（</a:t>
            </a:r>
            <a:r>
              <a:rPr lang="en-US" altLang="ja-JP" dirty="0"/>
              <a:t>time()</a:t>
            </a:r>
            <a:r>
              <a:rPr lang="ja-JP" altLang="en-US" dirty="0"/>
              <a:t>関数を使うには「</a:t>
            </a:r>
            <a:r>
              <a:rPr lang="en-US" altLang="ja-JP" dirty="0"/>
              <a:t>#include &lt;</a:t>
            </a:r>
            <a:r>
              <a:rPr lang="en-US" altLang="ja-JP" dirty="0" err="1">
                <a:solidFill>
                  <a:schemeClr val="accent6">
                    <a:lumMod val="75000"/>
                  </a:schemeClr>
                </a:solidFill>
              </a:rPr>
              <a:t>time.h</a:t>
            </a:r>
            <a:r>
              <a:rPr lang="en-US" altLang="ja-JP" dirty="0"/>
              <a:t>&gt;</a:t>
            </a:r>
            <a:r>
              <a:rPr lang="ja-JP" altLang="en-US" dirty="0"/>
              <a:t>」が必要）</a:t>
            </a:r>
            <a:endParaRPr lang="en-US" altLang="ja-JP" dirty="0"/>
          </a:p>
          <a:p>
            <a:pPr lvl="3">
              <a:buFont typeface="Wingdings" pitchFamily="2" charset="2"/>
              <a:buChar char="Ø"/>
            </a:pPr>
            <a:endParaRPr lang="en-US" altLang="ja-JP" dirty="0"/>
          </a:p>
        </p:txBody>
      </p:sp>
      <p:sp>
        <p:nvSpPr>
          <p:cNvPr id="4" name="テキスト ボックス 3"/>
          <p:cNvSpPr txBox="1"/>
          <p:nvPr/>
        </p:nvSpPr>
        <p:spPr>
          <a:xfrm>
            <a:off x="945573" y="4977245"/>
            <a:ext cx="3564082" cy="1815882"/>
          </a:xfrm>
          <a:prstGeom prst="rect">
            <a:avLst/>
          </a:prstGeom>
          <a:noFill/>
          <a:ln>
            <a:solidFill>
              <a:schemeClr val="accent1"/>
            </a:solidFill>
          </a:ln>
        </p:spPr>
        <p:txBody>
          <a:bodyPr wrap="square" rtlCol="0">
            <a:spAutoFit/>
          </a:bodyPr>
          <a:lstStyle/>
          <a:p>
            <a:r>
              <a:rPr kumimoji="1" lang="en-US" altLang="ja-JP" sz="1600" dirty="0"/>
              <a:t>#include &lt;</a:t>
            </a:r>
            <a:r>
              <a:rPr kumimoji="1" lang="en-US" altLang="ja-JP" sz="1600" dirty="0" err="1">
                <a:solidFill>
                  <a:srgbClr val="FF0000"/>
                </a:solidFill>
              </a:rPr>
              <a:t>stdlib.h</a:t>
            </a:r>
            <a:r>
              <a:rPr kumimoji="1" lang="en-US" altLang="ja-JP" sz="1600" dirty="0"/>
              <a:t>&gt;</a:t>
            </a:r>
          </a:p>
          <a:p>
            <a:r>
              <a:rPr lang="en-US" altLang="ja-JP" sz="1600" dirty="0"/>
              <a:t>#include &lt;</a:t>
            </a:r>
            <a:r>
              <a:rPr lang="en-US" altLang="ja-JP" sz="1600" dirty="0" err="1">
                <a:solidFill>
                  <a:schemeClr val="accent6">
                    <a:lumMod val="75000"/>
                  </a:schemeClr>
                </a:solidFill>
              </a:rPr>
              <a:t>time.h</a:t>
            </a:r>
            <a:r>
              <a:rPr lang="en-US" altLang="ja-JP" sz="1600" dirty="0"/>
              <a:t>&gt;</a:t>
            </a:r>
          </a:p>
          <a:p>
            <a:r>
              <a:rPr kumimoji="1" lang="en-US" altLang="ja-JP" sz="1600" dirty="0" err="1"/>
              <a:t>int</a:t>
            </a:r>
            <a:r>
              <a:rPr kumimoji="1" lang="en-US" altLang="ja-JP" sz="1600" dirty="0"/>
              <a:t>  main(void)</a:t>
            </a:r>
          </a:p>
          <a:p>
            <a:r>
              <a:rPr lang="en-US" altLang="ja-JP" sz="1600" dirty="0"/>
              <a:t>{</a:t>
            </a:r>
          </a:p>
          <a:p>
            <a:r>
              <a:rPr lang="en-US" altLang="ja-JP" sz="1600" dirty="0"/>
              <a:t>      ‥‥</a:t>
            </a:r>
          </a:p>
          <a:p>
            <a:r>
              <a:rPr lang="en-US" altLang="ja-JP" sz="1600" dirty="0"/>
              <a:t>      </a:t>
            </a:r>
            <a:r>
              <a:rPr lang="en-US" altLang="ja-JP" sz="1600" dirty="0" err="1">
                <a:solidFill>
                  <a:srgbClr val="00B0F0"/>
                </a:solidFill>
              </a:rPr>
              <a:t>srand</a:t>
            </a:r>
            <a:r>
              <a:rPr lang="en-US" altLang="ja-JP" sz="1600" dirty="0">
                <a:solidFill>
                  <a:srgbClr val="00B0F0"/>
                </a:solidFill>
              </a:rPr>
              <a:t>((unsigned </a:t>
            </a:r>
            <a:r>
              <a:rPr lang="en-US" altLang="ja-JP" sz="1600" dirty="0" err="1">
                <a:solidFill>
                  <a:srgbClr val="00B0F0"/>
                </a:solidFill>
              </a:rPr>
              <a:t>int</a:t>
            </a:r>
            <a:r>
              <a:rPr lang="en-US" altLang="ja-JP" sz="1600" dirty="0">
                <a:solidFill>
                  <a:srgbClr val="00B0F0"/>
                </a:solidFill>
              </a:rPr>
              <a:t>)time(NULL));</a:t>
            </a:r>
          </a:p>
          <a:p>
            <a:r>
              <a:rPr lang="en-US" altLang="ja-JP" sz="1600" dirty="0"/>
              <a:t>      ‥‥</a:t>
            </a:r>
          </a:p>
        </p:txBody>
      </p:sp>
      <p:sp>
        <p:nvSpPr>
          <p:cNvPr id="5" name="テキスト ボックス 4"/>
          <p:cNvSpPr txBox="1"/>
          <p:nvPr/>
        </p:nvSpPr>
        <p:spPr>
          <a:xfrm>
            <a:off x="4791783" y="4977245"/>
            <a:ext cx="3448208" cy="1077218"/>
          </a:xfrm>
          <a:prstGeom prst="rect">
            <a:avLst/>
          </a:prstGeom>
          <a:noFill/>
          <a:ln>
            <a:solidFill>
              <a:schemeClr val="accent1"/>
            </a:solidFill>
          </a:ln>
        </p:spPr>
        <p:txBody>
          <a:bodyPr wrap="square" rtlCol="0">
            <a:spAutoFit/>
          </a:bodyPr>
          <a:lstStyle/>
          <a:p>
            <a:r>
              <a:rPr lang="en-US" altLang="ja-JP" sz="1600" dirty="0"/>
              <a:t>      ‥‥</a:t>
            </a:r>
          </a:p>
          <a:p>
            <a:r>
              <a:rPr lang="en-US" altLang="ja-JP" sz="1600" dirty="0"/>
              <a:t>      </a:t>
            </a:r>
            <a:r>
              <a:rPr lang="en-US" altLang="ja-JP" sz="1600" dirty="0" err="1"/>
              <a:t>rn</a:t>
            </a:r>
            <a:r>
              <a:rPr lang="en-US" altLang="ja-JP" sz="1600" dirty="0"/>
              <a:t>=</a:t>
            </a:r>
            <a:r>
              <a:rPr lang="en-US" altLang="ja-JP" sz="1600" dirty="0">
                <a:solidFill>
                  <a:srgbClr val="00B050"/>
                </a:solidFill>
              </a:rPr>
              <a:t>rand()</a:t>
            </a:r>
            <a:r>
              <a:rPr lang="en-US" altLang="ja-JP" sz="1600" dirty="0"/>
              <a:t>;</a:t>
            </a:r>
          </a:p>
          <a:p>
            <a:r>
              <a:rPr lang="en-US" altLang="ja-JP" sz="1600" dirty="0"/>
              <a:t>      ‥‥</a:t>
            </a:r>
          </a:p>
          <a:p>
            <a:r>
              <a:rPr kumimoji="1" lang="en-US" altLang="ja-JP" sz="1600" dirty="0"/>
              <a:t>}</a:t>
            </a:r>
            <a:endParaRPr kumimoji="1" lang="ja-JP" altLang="en-US" sz="1600" dirty="0"/>
          </a:p>
        </p:txBody>
      </p:sp>
      <p:cxnSp>
        <p:nvCxnSpPr>
          <p:cNvPr id="7" name="直線コネクタ 6"/>
          <p:cNvCxnSpPr/>
          <p:nvPr/>
        </p:nvCxnSpPr>
        <p:spPr>
          <a:xfrm flipH="1">
            <a:off x="2431473" y="2982191"/>
            <a:ext cx="955963" cy="1995054"/>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直線コネクタ 9"/>
          <p:cNvCxnSpPr/>
          <p:nvPr/>
        </p:nvCxnSpPr>
        <p:spPr>
          <a:xfrm flipH="1">
            <a:off x="1891145" y="4447309"/>
            <a:ext cx="363682" cy="1787236"/>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直線コネクタ 12"/>
          <p:cNvCxnSpPr/>
          <p:nvPr/>
        </p:nvCxnSpPr>
        <p:spPr>
          <a:xfrm>
            <a:off x="3917373" y="2514600"/>
            <a:ext cx="1631372" cy="2753591"/>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kumimoji="1" lang="ja-JP" altLang="en-US" dirty="0">
                <a:solidFill>
                  <a:srgbClr val="99FF9F"/>
                </a:solidFill>
              </a:rPr>
              <a:t>２変数連立方程式と行列</a:t>
            </a:r>
          </a:p>
        </p:txBody>
      </p:sp>
      <p:sp>
        <p:nvSpPr>
          <p:cNvPr id="3" name="コンテンツ プレースホルダ 2"/>
          <p:cNvSpPr>
            <a:spLocks noGrp="1"/>
          </p:cNvSpPr>
          <p:nvPr>
            <p:ph idx="1"/>
          </p:nvPr>
        </p:nvSpPr>
        <p:spPr>
          <a:xfrm>
            <a:off x="290946" y="1417637"/>
            <a:ext cx="8686800" cy="5209073"/>
          </a:xfrm>
          <a:ln>
            <a:solidFill>
              <a:schemeClr val="accent1"/>
            </a:solidFill>
          </a:ln>
        </p:spPr>
        <p:txBody>
          <a:bodyPr>
            <a:normAutofit/>
          </a:bodyPr>
          <a:lstStyle/>
          <a:p>
            <a:pPr>
              <a:buFont typeface="Wingdings" pitchFamily="2" charset="2"/>
              <a:buChar char="Ø"/>
            </a:pPr>
            <a:r>
              <a:rPr lang="ja-JP" altLang="en-US" dirty="0"/>
              <a:t>２変数連立方程式の行列による表現</a:t>
            </a:r>
            <a:endParaRPr lang="en-US" altLang="ja-JP" dirty="0"/>
          </a:p>
          <a:p>
            <a:pPr>
              <a:buFont typeface="Wingdings" pitchFamily="2" charset="2"/>
              <a:buChar char="Ø"/>
            </a:pPr>
            <a:endParaRPr lang="en-US" altLang="ja-JP" dirty="0"/>
          </a:p>
          <a:p>
            <a:pPr>
              <a:buFont typeface="Wingdings" pitchFamily="2" charset="2"/>
              <a:buChar char="Ø"/>
            </a:pPr>
            <a:endParaRPr lang="en-US" altLang="ja-JP" dirty="0"/>
          </a:p>
          <a:p>
            <a:pPr>
              <a:buFont typeface="Wingdings" pitchFamily="2" charset="2"/>
              <a:buChar char="Ø"/>
            </a:pPr>
            <a:r>
              <a:rPr lang="ja-JP" altLang="en-US" dirty="0"/>
              <a:t>もし逆行列</a:t>
            </a:r>
            <a:r>
              <a:rPr lang="en-US" altLang="ja-JP" sz="3600" i="1" dirty="0"/>
              <a:t>A</a:t>
            </a:r>
            <a:r>
              <a:rPr lang="en-US" altLang="ja-JP" sz="3600" baseline="30000" dirty="0"/>
              <a:t>-1</a:t>
            </a:r>
            <a:r>
              <a:rPr lang="ja-JP" altLang="en-US" dirty="0"/>
              <a:t>が求まれば</a:t>
            </a:r>
            <a:endParaRPr lang="en-US" altLang="ja-JP" dirty="0"/>
          </a:p>
        </p:txBody>
      </p:sp>
      <p:graphicFrame>
        <p:nvGraphicFramePr>
          <p:cNvPr id="4" name="オブジェクト 3"/>
          <p:cNvGraphicFramePr>
            <a:graphicFrameLocks noChangeAspect="1"/>
          </p:cNvGraphicFramePr>
          <p:nvPr/>
        </p:nvGraphicFramePr>
        <p:xfrm>
          <a:off x="1508171" y="2115402"/>
          <a:ext cx="4328615" cy="1201003"/>
        </p:xfrm>
        <a:graphic>
          <a:graphicData uri="http://schemas.openxmlformats.org/presentationml/2006/ole">
            <mc:AlternateContent xmlns:mc="http://schemas.openxmlformats.org/markup-compatibility/2006">
              <mc:Choice xmlns:v="urn:schemas-microsoft-com:vml" Requires="v">
                <p:oleObj spid="_x0000_s78888" name="数式" r:id="rId3" imgW="2197100" imgH="609600" progId="Equation.3">
                  <p:embed/>
                </p:oleObj>
              </mc:Choice>
              <mc:Fallback>
                <p:oleObj name="数式" r:id="rId3" imgW="2197100" imgH="609600" progId="Equation.3">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8171" y="2115402"/>
                        <a:ext cx="4328615" cy="120100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オブジェクト 4"/>
          <p:cNvGraphicFramePr>
            <a:graphicFrameLocks noChangeAspect="1"/>
          </p:cNvGraphicFramePr>
          <p:nvPr/>
        </p:nvGraphicFramePr>
        <p:xfrm>
          <a:off x="970319" y="3903260"/>
          <a:ext cx="6028544" cy="2497540"/>
        </p:xfrm>
        <a:graphic>
          <a:graphicData uri="http://schemas.openxmlformats.org/presentationml/2006/ole">
            <mc:AlternateContent xmlns:mc="http://schemas.openxmlformats.org/markup-compatibility/2006">
              <mc:Choice xmlns:v="urn:schemas-microsoft-com:vml" Requires="v">
                <p:oleObj spid="_x0000_s78889" name="数式" r:id="rId5" imgW="3556000" imgH="1473200" progId="Equation.3">
                  <p:embed/>
                </p:oleObj>
              </mc:Choice>
              <mc:Fallback>
                <p:oleObj name="数式" r:id="rId5" imgW="3556000" imgH="1473200" progId="Equation.3">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0319" y="3903260"/>
                        <a:ext cx="6028544" cy="24975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kumimoji="1" lang="en-US" altLang="ja-JP" dirty="0">
                <a:solidFill>
                  <a:srgbClr val="99FF9F"/>
                </a:solidFill>
              </a:rPr>
              <a:t>2X2</a:t>
            </a:r>
            <a:r>
              <a:rPr kumimoji="1" lang="ja-JP" altLang="en-US" dirty="0">
                <a:solidFill>
                  <a:srgbClr val="99FF9F"/>
                </a:solidFill>
              </a:rPr>
              <a:t>行列の逆行列</a:t>
            </a:r>
          </a:p>
        </p:txBody>
      </p:sp>
      <p:sp>
        <p:nvSpPr>
          <p:cNvPr id="3" name="コンテンツ プレースホルダ 2"/>
          <p:cNvSpPr>
            <a:spLocks noGrp="1"/>
          </p:cNvSpPr>
          <p:nvPr>
            <p:ph idx="1"/>
          </p:nvPr>
        </p:nvSpPr>
        <p:spPr>
          <a:xfrm>
            <a:off x="290946" y="1417637"/>
            <a:ext cx="8686800" cy="5209073"/>
          </a:xfrm>
          <a:ln>
            <a:solidFill>
              <a:schemeClr val="accent1"/>
            </a:solidFill>
          </a:ln>
        </p:spPr>
        <p:txBody>
          <a:bodyPr>
            <a:normAutofit/>
          </a:bodyPr>
          <a:lstStyle/>
          <a:p>
            <a:pPr>
              <a:buFont typeface="Wingdings" pitchFamily="2" charset="2"/>
              <a:buChar char="Ø"/>
            </a:pPr>
            <a:r>
              <a:rPr lang="en-US" altLang="ja-JP" dirty="0"/>
              <a:t>2X2</a:t>
            </a:r>
            <a:r>
              <a:rPr lang="ja-JP" altLang="en-US" dirty="0"/>
              <a:t>行列の逆行列</a:t>
            </a:r>
            <a:endParaRPr lang="en-US" altLang="ja-JP" dirty="0"/>
          </a:p>
        </p:txBody>
      </p:sp>
      <p:graphicFrame>
        <p:nvGraphicFramePr>
          <p:cNvPr id="4" name="オブジェクト 3"/>
          <p:cNvGraphicFramePr>
            <a:graphicFrameLocks noChangeAspect="1"/>
          </p:cNvGraphicFramePr>
          <p:nvPr/>
        </p:nvGraphicFramePr>
        <p:xfrm>
          <a:off x="1220883" y="2096294"/>
          <a:ext cx="6397625" cy="2192337"/>
        </p:xfrm>
        <a:graphic>
          <a:graphicData uri="http://schemas.openxmlformats.org/presentationml/2006/ole">
            <mc:AlternateContent xmlns:mc="http://schemas.openxmlformats.org/markup-compatibility/2006">
              <mc:Choice xmlns:v="urn:schemas-microsoft-com:vml" Requires="v">
                <p:oleObj spid="_x0000_s79893" name="数式" r:id="rId3" imgW="2743200" imgH="939800" progId="Equation.3">
                  <p:embed/>
                </p:oleObj>
              </mc:Choice>
              <mc:Fallback>
                <p:oleObj name="数式" r:id="rId3" imgW="2743200" imgH="939800" progId="Equation.3">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20883" y="2096294"/>
                        <a:ext cx="6397625" cy="21923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22</a:t>
            </a:fld>
            <a:endParaRPr kumimoji="1" lang="ja-JP" altLang="en-US" dirty="0"/>
          </a:p>
        </p:txBody>
      </p:sp>
      <p:sp>
        <p:nvSpPr>
          <p:cNvPr id="6" name="テキスト ボックス 5"/>
          <p:cNvSpPr txBox="1"/>
          <p:nvPr/>
        </p:nvSpPr>
        <p:spPr>
          <a:xfrm>
            <a:off x="658292" y="341194"/>
            <a:ext cx="7813188" cy="1015663"/>
          </a:xfrm>
          <a:prstGeom prst="rect">
            <a:avLst/>
          </a:prstGeom>
          <a:noFill/>
          <a:ln w="28575" cmpd="sng">
            <a:solidFill>
              <a:srgbClr val="19FF25"/>
            </a:solidFill>
          </a:ln>
        </p:spPr>
        <p:txBody>
          <a:bodyPr wrap="square" rtlCol="0">
            <a:spAutoFit/>
          </a:bodyPr>
          <a:lstStyle/>
          <a:p>
            <a:r>
              <a:rPr lang="ja-JP" altLang="en-US" sz="2000" dirty="0">
                <a:solidFill>
                  <a:srgbClr val="000090"/>
                </a:solidFill>
                <a:latin typeface="Osaka"/>
                <a:ea typeface="Osaka"/>
                <a:cs typeface="Osaka"/>
              </a:rPr>
              <a:t>例</a:t>
            </a:r>
            <a:r>
              <a:rPr kumimoji="1" lang="ja-JP" altLang="en-US" sz="2000" dirty="0">
                <a:solidFill>
                  <a:srgbClr val="000090"/>
                </a:solidFill>
                <a:latin typeface="Osaka"/>
                <a:ea typeface="Osaka"/>
                <a:cs typeface="Osaka"/>
              </a:rPr>
              <a:t>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10-9</a:t>
            </a:r>
          </a:p>
          <a:p>
            <a:r>
              <a:rPr lang="en-US" altLang="ja-JP" sz="2000" dirty="0">
                <a:solidFill>
                  <a:srgbClr val="000090"/>
                </a:solidFill>
                <a:latin typeface="Osaka"/>
                <a:ea typeface="Osaka"/>
                <a:cs typeface="Osaka"/>
              </a:rPr>
              <a:t>2X2</a:t>
            </a:r>
            <a:r>
              <a:rPr lang="ja-JP" altLang="en-US" sz="2000" dirty="0">
                <a:solidFill>
                  <a:srgbClr val="000090"/>
                </a:solidFill>
                <a:latin typeface="Osaka"/>
                <a:ea typeface="Osaka"/>
                <a:cs typeface="Osaka"/>
              </a:rPr>
              <a:t>行列を入力し、逆行列を表示するプログラムを作成せよ。</a:t>
            </a:r>
            <a:endParaRPr lang="en-US" altLang="ja-JP" sz="2000" dirty="0">
              <a:solidFill>
                <a:srgbClr val="000090"/>
              </a:solidFill>
              <a:latin typeface="Osaka"/>
              <a:ea typeface="Osaka"/>
              <a:cs typeface="Osaka"/>
            </a:endParaRPr>
          </a:p>
          <a:p>
            <a:r>
              <a:rPr lang="en-US" altLang="ja-JP" sz="2000" dirty="0">
                <a:solidFill>
                  <a:srgbClr val="000090"/>
                </a:solidFill>
                <a:latin typeface="Osaka"/>
                <a:ea typeface="Osaka"/>
                <a:cs typeface="Osaka"/>
              </a:rPr>
              <a:t>(</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EX10-9.c)</a:t>
            </a:r>
          </a:p>
        </p:txBody>
      </p:sp>
      <p:sp>
        <p:nvSpPr>
          <p:cNvPr id="8" name="正方形/長方形 7"/>
          <p:cNvSpPr/>
          <p:nvPr/>
        </p:nvSpPr>
        <p:spPr>
          <a:xfrm>
            <a:off x="491319" y="1524258"/>
            <a:ext cx="3941004" cy="4616648"/>
          </a:xfrm>
          <a:prstGeom prst="rect">
            <a:avLst/>
          </a:prstGeom>
          <a:ln>
            <a:solidFill>
              <a:srgbClr val="0070C0"/>
            </a:solidFill>
          </a:ln>
        </p:spPr>
        <p:txBody>
          <a:bodyPr wrap="square">
            <a:spAutoFit/>
          </a:bodyPr>
          <a:lstStyle/>
          <a:p>
            <a:r>
              <a:rPr lang="en-US" altLang="ja-JP" sz="1400" dirty="0"/>
              <a:t>#include &lt;</a:t>
            </a:r>
            <a:r>
              <a:rPr lang="en-US" altLang="ja-JP" sz="1400" dirty="0" err="1"/>
              <a:t>stdio.h</a:t>
            </a:r>
            <a:r>
              <a:rPr lang="en-US" altLang="ja-JP" sz="1400" dirty="0"/>
              <a:t>&gt;</a:t>
            </a:r>
          </a:p>
          <a:p>
            <a:r>
              <a:rPr lang="en-US" altLang="ja-JP" sz="1400" dirty="0"/>
              <a:t>#define DIM 2</a:t>
            </a:r>
          </a:p>
          <a:p>
            <a:endParaRPr lang="en-US" altLang="ja-JP" sz="1400" dirty="0"/>
          </a:p>
          <a:p>
            <a:r>
              <a:rPr lang="en-US" altLang="ja-JP" sz="1400" dirty="0"/>
              <a:t>void </a:t>
            </a:r>
            <a:r>
              <a:rPr lang="en-US" altLang="ja-JP" sz="1400" dirty="0" err="1"/>
              <a:t>inputmat</a:t>
            </a:r>
            <a:r>
              <a:rPr lang="en-US" altLang="ja-JP" sz="1400" dirty="0"/>
              <a:t>(float a[DIM][DIM]);</a:t>
            </a:r>
          </a:p>
          <a:p>
            <a:endParaRPr lang="en-US" altLang="ja-JP" sz="1400" dirty="0"/>
          </a:p>
          <a:p>
            <a:r>
              <a:rPr lang="en-US" altLang="ja-JP" sz="1400" dirty="0" err="1"/>
              <a:t>int</a:t>
            </a:r>
            <a:r>
              <a:rPr lang="en-US" altLang="ja-JP" sz="1400" dirty="0"/>
              <a:t> main(void)</a:t>
            </a:r>
          </a:p>
          <a:p>
            <a:r>
              <a:rPr lang="en-US" altLang="ja-JP" sz="1400" dirty="0"/>
              <a:t>{</a:t>
            </a:r>
          </a:p>
          <a:p>
            <a:r>
              <a:rPr lang="en-US" altLang="ja-JP" sz="1400" dirty="0"/>
              <a:t>  float a[DIM][DIM],</a:t>
            </a:r>
            <a:r>
              <a:rPr lang="en-US" altLang="ja-JP" sz="1400" dirty="0" err="1"/>
              <a:t>inv_a</a:t>
            </a:r>
            <a:r>
              <a:rPr lang="en-US" altLang="ja-JP" sz="1400" dirty="0"/>
              <a:t>[DIM][DIM],determinant;</a:t>
            </a:r>
          </a:p>
          <a:p>
            <a:r>
              <a:rPr lang="en-US" altLang="ja-JP" sz="1400" dirty="0"/>
              <a:t>  </a:t>
            </a:r>
            <a:r>
              <a:rPr lang="en-US" altLang="ja-JP" sz="1400" dirty="0" err="1"/>
              <a:t>int</a:t>
            </a:r>
            <a:r>
              <a:rPr lang="en-US" altLang="ja-JP" sz="1400" dirty="0"/>
              <a:t> </a:t>
            </a:r>
            <a:r>
              <a:rPr lang="en-US" altLang="ja-JP" sz="1400" dirty="0" err="1"/>
              <a:t>i,j</a:t>
            </a:r>
            <a:r>
              <a:rPr lang="en-US" altLang="ja-JP" sz="1400" dirty="0"/>
              <a:t>;</a:t>
            </a:r>
          </a:p>
          <a:p>
            <a:endParaRPr lang="en-US" altLang="ja-JP" sz="1400" dirty="0"/>
          </a:p>
          <a:p>
            <a:r>
              <a:rPr lang="en-US" altLang="ja-JP" sz="1400" dirty="0"/>
              <a:t>  </a:t>
            </a:r>
            <a:r>
              <a:rPr lang="en-US" altLang="ja-JP" sz="1400" dirty="0" err="1"/>
              <a:t>inputmat</a:t>
            </a:r>
            <a:r>
              <a:rPr lang="en-US" altLang="ja-JP" sz="1400" dirty="0"/>
              <a:t>(a);</a:t>
            </a:r>
          </a:p>
          <a:p>
            <a:endParaRPr lang="en-US" altLang="ja-JP" sz="1400" dirty="0"/>
          </a:p>
          <a:p>
            <a:r>
              <a:rPr lang="en-US" altLang="ja-JP" sz="1400" dirty="0"/>
              <a:t>  determinant=a[0][0]*a[1][1]-a[0][1]*a[1][0];</a:t>
            </a:r>
          </a:p>
          <a:p>
            <a:r>
              <a:rPr lang="en-US" altLang="ja-JP" sz="1400" dirty="0"/>
              <a:t>  if(determinant==0){</a:t>
            </a:r>
          </a:p>
          <a:p>
            <a:r>
              <a:rPr lang="en-US" altLang="ja-JP" sz="1400" dirty="0"/>
              <a:t>    </a:t>
            </a:r>
            <a:r>
              <a:rPr lang="en-US" altLang="ja-JP" sz="1400" dirty="0" err="1"/>
              <a:t>printf</a:t>
            </a:r>
            <a:r>
              <a:rPr lang="en-US" altLang="ja-JP" sz="1400" dirty="0"/>
              <a:t>("</a:t>
            </a:r>
            <a:r>
              <a:rPr lang="ja-JP" altLang="en-US" sz="1400" dirty="0"/>
              <a:t>逆行列は存在しない</a:t>
            </a:r>
            <a:r>
              <a:rPr lang="en-US" altLang="ja-JP" sz="1400" dirty="0"/>
              <a:t>\n");</a:t>
            </a:r>
          </a:p>
          <a:p>
            <a:r>
              <a:rPr lang="en-US" altLang="ja-JP" sz="1400" dirty="0"/>
              <a:t>  }</a:t>
            </a:r>
          </a:p>
          <a:p>
            <a:r>
              <a:rPr lang="en-US" altLang="ja-JP" sz="1400" dirty="0"/>
              <a:t>  else{</a:t>
            </a:r>
          </a:p>
          <a:p>
            <a:r>
              <a:rPr lang="en-US" altLang="ja-JP" sz="1400" dirty="0"/>
              <a:t>    </a:t>
            </a:r>
            <a:r>
              <a:rPr lang="en-US" altLang="ja-JP" sz="1400" dirty="0" err="1"/>
              <a:t>inv_a</a:t>
            </a:r>
            <a:r>
              <a:rPr lang="en-US" altLang="ja-JP" sz="1400" dirty="0"/>
              <a:t>[0][0]=a[1][1]/determinant;</a:t>
            </a:r>
          </a:p>
          <a:p>
            <a:r>
              <a:rPr lang="en-US" altLang="ja-JP" sz="1400" dirty="0"/>
              <a:t>    </a:t>
            </a:r>
            <a:r>
              <a:rPr lang="en-US" altLang="ja-JP" sz="1400" dirty="0" err="1"/>
              <a:t>inv_a</a:t>
            </a:r>
            <a:r>
              <a:rPr lang="en-US" altLang="ja-JP" sz="1400" dirty="0"/>
              <a:t>[1][1]=a[0][0]/determinant;</a:t>
            </a:r>
          </a:p>
          <a:p>
            <a:r>
              <a:rPr lang="en-US" altLang="ja-JP" sz="1400" dirty="0"/>
              <a:t>    </a:t>
            </a:r>
            <a:r>
              <a:rPr lang="en-US" altLang="ja-JP" sz="1400" dirty="0" err="1"/>
              <a:t>inv_a</a:t>
            </a:r>
            <a:r>
              <a:rPr lang="en-US" altLang="ja-JP" sz="1400" dirty="0"/>
              <a:t>[0][1]=-a[0][1]/determinant;</a:t>
            </a:r>
          </a:p>
          <a:p>
            <a:r>
              <a:rPr lang="en-US" altLang="ja-JP" sz="1400" dirty="0"/>
              <a:t>    </a:t>
            </a:r>
            <a:r>
              <a:rPr lang="en-US" altLang="ja-JP" sz="1400" dirty="0" err="1"/>
              <a:t>inv_a</a:t>
            </a:r>
            <a:r>
              <a:rPr lang="en-US" altLang="ja-JP" sz="1400" dirty="0"/>
              <a:t>[1][0]=-a[1][0]/determinant;</a:t>
            </a:r>
          </a:p>
        </p:txBody>
      </p:sp>
      <p:sp>
        <p:nvSpPr>
          <p:cNvPr id="11" name="正方形/長方形 10"/>
          <p:cNvSpPr/>
          <p:nvPr/>
        </p:nvSpPr>
        <p:spPr>
          <a:xfrm>
            <a:off x="4745796" y="1524258"/>
            <a:ext cx="3941004" cy="5047536"/>
          </a:xfrm>
          <a:prstGeom prst="rect">
            <a:avLst/>
          </a:prstGeom>
          <a:noFill/>
          <a:ln>
            <a:solidFill>
              <a:srgbClr val="0070C0"/>
            </a:solidFill>
          </a:ln>
        </p:spPr>
        <p:txBody>
          <a:bodyPr wrap="square">
            <a:spAutoFit/>
          </a:bodyPr>
          <a:lstStyle/>
          <a:p>
            <a:r>
              <a:rPr lang="en-US" altLang="ja-JP" sz="1400" dirty="0"/>
              <a:t>    </a:t>
            </a:r>
            <a:r>
              <a:rPr lang="en-US" altLang="ja-JP" sz="1400" dirty="0" err="1"/>
              <a:t>printf</a:t>
            </a:r>
            <a:r>
              <a:rPr lang="en-US" altLang="ja-JP" sz="1400" dirty="0"/>
              <a:t>("</a:t>
            </a:r>
            <a:r>
              <a:rPr lang="ja-JP" altLang="en-US" sz="1400" dirty="0"/>
              <a:t>逆行列</a:t>
            </a:r>
            <a:r>
              <a:rPr lang="en-US" altLang="ja-JP" sz="1400" dirty="0"/>
              <a:t>:\n");</a:t>
            </a:r>
          </a:p>
          <a:p>
            <a:r>
              <a:rPr lang="en-US" altLang="ja-JP" sz="1400" dirty="0"/>
              <a:t>    for(</a:t>
            </a:r>
            <a:r>
              <a:rPr lang="en-US" altLang="ja-JP" sz="1400" dirty="0" err="1"/>
              <a:t>i</a:t>
            </a:r>
            <a:r>
              <a:rPr lang="en-US" altLang="ja-JP" sz="1400" dirty="0"/>
              <a:t>=0; </a:t>
            </a:r>
            <a:r>
              <a:rPr lang="en-US" altLang="ja-JP" sz="1400" dirty="0" err="1"/>
              <a:t>i</a:t>
            </a:r>
            <a:r>
              <a:rPr lang="en-US" altLang="ja-JP" sz="1400" dirty="0"/>
              <a:t>&lt;DIM; </a:t>
            </a:r>
            <a:r>
              <a:rPr lang="en-US" altLang="ja-JP" sz="1400" dirty="0" err="1"/>
              <a:t>i</a:t>
            </a:r>
            <a:r>
              <a:rPr lang="en-US" altLang="ja-JP" sz="1400" dirty="0"/>
              <a:t>++){</a:t>
            </a:r>
          </a:p>
          <a:p>
            <a:r>
              <a:rPr lang="en-US" altLang="ja-JP" sz="1400" dirty="0"/>
              <a:t>      for(j=0; j&lt;DIM; j++){</a:t>
            </a:r>
          </a:p>
          <a:p>
            <a:r>
              <a:rPr lang="en-US" altLang="ja-JP" sz="1400" dirty="0"/>
              <a:t>	</a:t>
            </a:r>
            <a:r>
              <a:rPr lang="en-US" altLang="ja-JP" sz="1400" dirty="0" err="1"/>
              <a:t>printf</a:t>
            </a:r>
            <a:r>
              <a:rPr lang="en-US" altLang="ja-JP" sz="1400" dirty="0"/>
              <a:t>("%f\</a:t>
            </a:r>
            <a:r>
              <a:rPr lang="en-US" altLang="ja-JP" sz="1400" dirty="0" err="1"/>
              <a:t>t",inv_a</a:t>
            </a:r>
            <a:r>
              <a:rPr lang="en-US" altLang="ja-JP" sz="1400" dirty="0"/>
              <a:t>[</a:t>
            </a:r>
            <a:r>
              <a:rPr lang="en-US" altLang="ja-JP" sz="1400" dirty="0" err="1"/>
              <a:t>i</a:t>
            </a:r>
            <a:r>
              <a:rPr lang="en-US" altLang="ja-JP" sz="1400" dirty="0"/>
              <a:t>][j]);</a:t>
            </a:r>
          </a:p>
          <a:p>
            <a:r>
              <a:rPr lang="en-US" altLang="ja-JP" sz="1400" dirty="0"/>
              <a:t>      }</a:t>
            </a:r>
          </a:p>
          <a:p>
            <a:r>
              <a:rPr lang="en-US" altLang="ja-JP" sz="1400" dirty="0"/>
              <a:t>      </a:t>
            </a:r>
            <a:r>
              <a:rPr lang="en-US" altLang="ja-JP" sz="1400" dirty="0" err="1"/>
              <a:t>printf</a:t>
            </a:r>
            <a:r>
              <a:rPr lang="en-US" altLang="ja-JP" sz="1400" dirty="0"/>
              <a:t>("\n");</a:t>
            </a:r>
          </a:p>
          <a:p>
            <a:r>
              <a:rPr lang="en-US" altLang="ja-JP" sz="1400" dirty="0"/>
              <a:t>    }</a:t>
            </a:r>
          </a:p>
          <a:p>
            <a:r>
              <a:rPr lang="en-US" altLang="ja-JP" sz="1400" dirty="0"/>
              <a:t>  }</a:t>
            </a:r>
          </a:p>
          <a:p>
            <a:endParaRPr lang="en-US" altLang="ja-JP" sz="1400" dirty="0"/>
          </a:p>
          <a:p>
            <a:r>
              <a:rPr lang="en-US" altLang="ja-JP" sz="1400" dirty="0"/>
              <a:t>  return 0;</a:t>
            </a:r>
          </a:p>
          <a:p>
            <a:r>
              <a:rPr lang="en-US" altLang="ja-JP" sz="1400" dirty="0"/>
              <a:t>}</a:t>
            </a:r>
          </a:p>
          <a:p>
            <a:endParaRPr lang="en-US" altLang="ja-JP" sz="1400" dirty="0"/>
          </a:p>
          <a:p>
            <a:r>
              <a:rPr lang="en-US" altLang="ja-JP" sz="1400" dirty="0"/>
              <a:t>void </a:t>
            </a:r>
            <a:r>
              <a:rPr lang="en-US" altLang="ja-JP" sz="1400" dirty="0" err="1"/>
              <a:t>inputmat</a:t>
            </a:r>
            <a:r>
              <a:rPr lang="en-US" altLang="ja-JP" sz="1400" dirty="0"/>
              <a:t>(float a[DIM][DIM])</a:t>
            </a:r>
          </a:p>
          <a:p>
            <a:r>
              <a:rPr lang="en-US" altLang="ja-JP" sz="1400" dirty="0"/>
              <a:t>{</a:t>
            </a:r>
          </a:p>
          <a:p>
            <a:r>
              <a:rPr lang="en-US" altLang="ja-JP" sz="1400" dirty="0"/>
              <a:t>  float w;</a:t>
            </a:r>
          </a:p>
          <a:p>
            <a:r>
              <a:rPr lang="en-US" altLang="ja-JP" sz="1400" dirty="0"/>
              <a:t>  </a:t>
            </a:r>
            <a:r>
              <a:rPr lang="en-US" altLang="ja-JP" sz="1400" dirty="0" err="1"/>
              <a:t>int</a:t>
            </a:r>
            <a:r>
              <a:rPr lang="en-US" altLang="ja-JP" sz="1400" dirty="0"/>
              <a:t> </a:t>
            </a:r>
            <a:r>
              <a:rPr lang="en-US" altLang="ja-JP" sz="1400" dirty="0" err="1"/>
              <a:t>i,j</a:t>
            </a:r>
            <a:r>
              <a:rPr lang="en-US" altLang="ja-JP" sz="1400" dirty="0"/>
              <a:t>;</a:t>
            </a:r>
          </a:p>
          <a:p>
            <a:r>
              <a:rPr lang="en-US" altLang="ja-JP" sz="1400" dirty="0"/>
              <a:t>  </a:t>
            </a:r>
            <a:r>
              <a:rPr lang="en-US" altLang="ja-JP" sz="1400" dirty="0" err="1"/>
              <a:t>printf</a:t>
            </a:r>
            <a:r>
              <a:rPr lang="en-US" altLang="ja-JP" sz="1400" dirty="0"/>
              <a:t>("</a:t>
            </a:r>
            <a:r>
              <a:rPr lang="ja-JP" altLang="en-US" sz="1400" dirty="0"/>
              <a:t>行列の成分を入力してください</a:t>
            </a:r>
            <a:r>
              <a:rPr lang="en-US" altLang="ja-JP" sz="1400" dirty="0"/>
              <a:t>:\n");</a:t>
            </a:r>
          </a:p>
          <a:p>
            <a:r>
              <a:rPr lang="en-US" altLang="ja-JP" sz="1400" dirty="0"/>
              <a:t>  for(</a:t>
            </a:r>
            <a:r>
              <a:rPr lang="en-US" altLang="ja-JP" sz="1400" dirty="0" err="1"/>
              <a:t>i</a:t>
            </a:r>
            <a:r>
              <a:rPr lang="en-US" altLang="ja-JP" sz="1400" dirty="0"/>
              <a:t>=0; </a:t>
            </a:r>
            <a:r>
              <a:rPr lang="en-US" altLang="ja-JP" sz="1400" dirty="0" err="1"/>
              <a:t>i</a:t>
            </a:r>
            <a:r>
              <a:rPr lang="en-US" altLang="ja-JP" sz="1400" dirty="0"/>
              <a:t>&lt;DIM; </a:t>
            </a:r>
            <a:r>
              <a:rPr lang="en-US" altLang="ja-JP" sz="1400" dirty="0" err="1"/>
              <a:t>i</a:t>
            </a:r>
            <a:r>
              <a:rPr lang="en-US" altLang="ja-JP" sz="1400" dirty="0"/>
              <a:t>++){</a:t>
            </a:r>
          </a:p>
          <a:p>
            <a:r>
              <a:rPr lang="en-US" altLang="ja-JP" sz="1400" dirty="0"/>
              <a:t>    for(j=0; j&lt;DIM; j++){</a:t>
            </a:r>
          </a:p>
          <a:p>
            <a:r>
              <a:rPr lang="en-US" altLang="ja-JP" sz="1400" dirty="0"/>
              <a:t>      </a:t>
            </a:r>
            <a:r>
              <a:rPr lang="en-US" altLang="ja-JP" sz="1400" dirty="0" err="1"/>
              <a:t>scanf</a:t>
            </a:r>
            <a:r>
              <a:rPr lang="en-US" altLang="ja-JP" sz="1400" dirty="0"/>
              <a:t>("%</a:t>
            </a:r>
            <a:r>
              <a:rPr lang="en-US" altLang="ja-JP" sz="1400" dirty="0" err="1"/>
              <a:t>f",&amp;w</a:t>
            </a:r>
            <a:r>
              <a:rPr lang="en-US" altLang="ja-JP" sz="1400" dirty="0"/>
              <a:t>);  a[</a:t>
            </a:r>
            <a:r>
              <a:rPr lang="en-US" altLang="ja-JP" sz="1400" dirty="0" err="1"/>
              <a:t>i</a:t>
            </a:r>
            <a:r>
              <a:rPr lang="en-US" altLang="ja-JP" sz="1400" dirty="0"/>
              <a:t>][j]=w;</a:t>
            </a:r>
          </a:p>
          <a:p>
            <a:r>
              <a:rPr lang="en-US" altLang="ja-JP" sz="1400" dirty="0"/>
              <a:t>    }</a:t>
            </a:r>
          </a:p>
          <a:p>
            <a:r>
              <a:rPr lang="en-US" altLang="ja-JP" sz="1400" dirty="0"/>
              <a:t>  }</a:t>
            </a:r>
          </a:p>
          <a:p>
            <a:r>
              <a:rPr lang="en-US" altLang="ja-JP" sz="1400" dirty="0"/>
              <a:t>}</a:t>
            </a:r>
          </a:p>
        </p:txBody>
      </p:sp>
    </p:spTree>
    <p:extLst>
      <p:ext uri="{BB962C8B-B14F-4D97-AF65-F5344CB8AC3E}">
        <p14:creationId xmlns:p14="http://schemas.microsoft.com/office/powerpoint/2010/main" val="16456070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23</a:t>
            </a:fld>
            <a:endParaRPr kumimoji="1" lang="ja-JP" altLang="en-US" dirty="0"/>
          </a:p>
        </p:txBody>
      </p:sp>
      <p:sp>
        <p:nvSpPr>
          <p:cNvPr id="6" name="テキスト ボックス 5"/>
          <p:cNvSpPr txBox="1"/>
          <p:nvPr/>
        </p:nvSpPr>
        <p:spPr>
          <a:xfrm>
            <a:off x="658292" y="341194"/>
            <a:ext cx="7813188" cy="1323439"/>
          </a:xfrm>
          <a:prstGeom prst="rect">
            <a:avLst/>
          </a:prstGeom>
          <a:noFill/>
          <a:ln w="28575" cmpd="sng">
            <a:solidFill>
              <a:srgbClr val="19FF25"/>
            </a:solidFill>
          </a:ln>
        </p:spPr>
        <p:txBody>
          <a:bodyPr wrap="square" rtlCol="0">
            <a:spAutoFit/>
          </a:bodyPr>
          <a:lstStyle/>
          <a:p>
            <a:r>
              <a:rPr lang="ja-JP" altLang="en-US" sz="2000" dirty="0">
                <a:solidFill>
                  <a:srgbClr val="000090"/>
                </a:solidFill>
                <a:latin typeface="Osaka"/>
                <a:ea typeface="Osaka"/>
                <a:cs typeface="Osaka"/>
              </a:rPr>
              <a:t>課</a:t>
            </a:r>
            <a:r>
              <a:rPr kumimoji="1" lang="ja-JP" altLang="en-US" sz="2000" dirty="0">
                <a:solidFill>
                  <a:srgbClr val="000090"/>
                </a:solidFill>
                <a:latin typeface="Osaka"/>
                <a:ea typeface="Osaka"/>
                <a:cs typeface="Osaka"/>
              </a:rPr>
              <a:t>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10-10</a:t>
            </a:r>
          </a:p>
          <a:p>
            <a:r>
              <a:rPr lang="en-US" altLang="ja-JP" sz="2000" dirty="0">
                <a:solidFill>
                  <a:srgbClr val="000090"/>
                </a:solidFill>
                <a:latin typeface="Osaka"/>
                <a:ea typeface="Osaka"/>
                <a:cs typeface="Osaka"/>
              </a:rPr>
              <a:t>2X2</a:t>
            </a:r>
            <a:r>
              <a:rPr lang="ja-JP" altLang="en-US" sz="2000" dirty="0">
                <a:solidFill>
                  <a:srgbClr val="000090"/>
                </a:solidFill>
                <a:latin typeface="Osaka"/>
                <a:ea typeface="Osaka"/>
                <a:cs typeface="Osaka"/>
              </a:rPr>
              <a:t>の係数行列と、</a:t>
            </a:r>
            <a:r>
              <a:rPr lang="en-US" altLang="ja-JP" sz="2000" dirty="0">
                <a:solidFill>
                  <a:srgbClr val="000090"/>
                </a:solidFill>
                <a:latin typeface="Osaka"/>
                <a:ea typeface="Osaka"/>
                <a:cs typeface="Osaka"/>
              </a:rPr>
              <a:t>2</a:t>
            </a:r>
            <a:r>
              <a:rPr lang="ja-JP" altLang="en-US" sz="2000" dirty="0">
                <a:solidFill>
                  <a:srgbClr val="000090"/>
                </a:solidFill>
                <a:latin typeface="Osaka"/>
                <a:ea typeface="Osaka"/>
                <a:cs typeface="Osaka"/>
              </a:rPr>
              <a:t>成分定数ベクトルを入力し、連立方程式を解くプログラムを作成せよ。解が存在しない（不定、不能）場合には「解なし」と出力すること。</a:t>
            </a:r>
            <a:r>
              <a:rPr lang="en-US" altLang="ja-JP" sz="2000" dirty="0">
                <a:solidFill>
                  <a:srgbClr val="000090"/>
                </a:solidFill>
                <a:latin typeface="Osaka"/>
                <a:ea typeface="Osaka"/>
                <a:cs typeface="Osaka"/>
              </a:rPr>
              <a:t>(</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EX10-9.c)</a:t>
            </a:r>
          </a:p>
        </p:txBody>
      </p:sp>
      <p:sp>
        <p:nvSpPr>
          <p:cNvPr id="7" name="コンテンツ プレースホルダ 2"/>
          <p:cNvSpPr>
            <a:spLocks noGrp="1"/>
          </p:cNvSpPr>
          <p:nvPr>
            <p:ph idx="1"/>
          </p:nvPr>
        </p:nvSpPr>
        <p:spPr>
          <a:xfrm>
            <a:off x="658292" y="1965278"/>
            <a:ext cx="7872277" cy="4661432"/>
          </a:xfrm>
          <a:ln>
            <a:solidFill>
              <a:schemeClr val="accent1"/>
            </a:solidFill>
          </a:ln>
        </p:spPr>
        <p:txBody>
          <a:bodyPr>
            <a:normAutofit/>
          </a:bodyPr>
          <a:lstStyle/>
          <a:p>
            <a:pPr>
              <a:buFont typeface="Wingdings" pitchFamily="2" charset="2"/>
              <a:buChar char="Ø"/>
            </a:pPr>
            <a:r>
              <a:rPr lang="ja-JP" altLang="en-US" dirty="0"/>
              <a:t>係数行列の逆行列を定数ベクトルに掛けて得たベクトルの成分が、解</a:t>
            </a:r>
            <a:r>
              <a:rPr lang="en-US" altLang="ja-JP" dirty="0" err="1"/>
              <a:t>x,y</a:t>
            </a:r>
            <a:r>
              <a:rPr lang="ja-JP" altLang="en-US" dirty="0"/>
              <a:t>になる</a:t>
            </a:r>
            <a:endParaRPr lang="en-US" altLang="ja-JP" dirty="0"/>
          </a:p>
          <a:p>
            <a:pPr>
              <a:buFont typeface="Wingdings" pitchFamily="2" charset="2"/>
              <a:buChar char="Ø"/>
            </a:pPr>
            <a:r>
              <a:rPr lang="ja-JP" altLang="en-US" dirty="0"/>
              <a:t>逆行列が存在しないとき⇒「不定」、「不能」の解なしに対応</a:t>
            </a:r>
            <a:endParaRPr lang="en-US" altLang="ja-JP" dirty="0"/>
          </a:p>
          <a:p>
            <a:pPr>
              <a:buFont typeface="Wingdings" pitchFamily="2" charset="2"/>
              <a:buChar char="Ø"/>
            </a:pPr>
            <a:endParaRPr lang="en-US" altLang="ja-JP" dirty="0"/>
          </a:p>
        </p:txBody>
      </p:sp>
    </p:spTree>
    <p:extLst>
      <p:ext uri="{BB962C8B-B14F-4D97-AF65-F5344CB8AC3E}">
        <p14:creationId xmlns:p14="http://schemas.microsoft.com/office/powerpoint/2010/main" val="16456070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24</a:t>
            </a:fld>
            <a:endParaRPr kumimoji="1" lang="ja-JP" altLang="en-US" dirty="0"/>
          </a:p>
        </p:txBody>
      </p:sp>
      <p:sp>
        <p:nvSpPr>
          <p:cNvPr id="6" name="テキスト ボックス 5"/>
          <p:cNvSpPr txBox="1"/>
          <p:nvPr/>
        </p:nvSpPr>
        <p:spPr>
          <a:xfrm>
            <a:off x="658292" y="341194"/>
            <a:ext cx="7813188" cy="1015663"/>
          </a:xfrm>
          <a:prstGeom prst="rect">
            <a:avLst/>
          </a:prstGeom>
          <a:noFill/>
          <a:ln w="28575" cmpd="sng">
            <a:solidFill>
              <a:srgbClr val="19FF25"/>
            </a:solidFill>
          </a:ln>
        </p:spPr>
        <p:txBody>
          <a:bodyPr wrap="square" rtlCol="0">
            <a:spAutoFit/>
          </a:bodyPr>
          <a:lstStyle/>
          <a:p>
            <a:r>
              <a:rPr lang="ja-JP" altLang="en-US" sz="2000" dirty="0">
                <a:solidFill>
                  <a:srgbClr val="000090"/>
                </a:solidFill>
                <a:latin typeface="Osaka"/>
                <a:ea typeface="Osaka"/>
                <a:cs typeface="Osaka"/>
              </a:rPr>
              <a:t>特別課</a:t>
            </a:r>
            <a:r>
              <a:rPr kumimoji="1" lang="ja-JP" altLang="en-US" sz="2000" dirty="0">
                <a:solidFill>
                  <a:srgbClr val="000090"/>
                </a:solidFill>
                <a:latin typeface="Osaka"/>
                <a:ea typeface="Osaka"/>
                <a:cs typeface="Osaka"/>
              </a:rPr>
              <a:t>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10-11</a:t>
            </a:r>
          </a:p>
          <a:p>
            <a:r>
              <a:rPr lang="en-US" altLang="ja-JP" sz="2000" dirty="0">
                <a:solidFill>
                  <a:srgbClr val="000090"/>
                </a:solidFill>
                <a:latin typeface="Osaka"/>
                <a:ea typeface="Osaka"/>
                <a:cs typeface="Osaka"/>
              </a:rPr>
              <a:t>N</a:t>
            </a:r>
            <a:r>
              <a:rPr lang="ja-JP" altLang="en-US" sz="2000" dirty="0">
                <a:solidFill>
                  <a:srgbClr val="000090"/>
                </a:solidFill>
                <a:latin typeface="Osaka"/>
                <a:ea typeface="Osaka"/>
                <a:cs typeface="Osaka"/>
              </a:rPr>
              <a:t>連の連立方程式を解くプログラムを作成せよ。解が存在しない（不定、不能）場合には「解なし」と出力すること。</a:t>
            </a:r>
            <a:r>
              <a:rPr lang="en-US" altLang="ja-JP" sz="2000" dirty="0">
                <a:solidFill>
                  <a:srgbClr val="000090"/>
                </a:solidFill>
                <a:latin typeface="Osaka"/>
                <a:ea typeface="Osaka"/>
                <a:cs typeface="Osaka"/>
              </a:rPr>
              <a:t>(</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EX10-11.c)</a:t>
            </a:r>
          </a:p>
        </p:txBody>
      </p:sp>
      <p:sp>
        <p:nvSpPr>
          <p:cNvPr id="7" name="コンテンツ プレースホルダ 2"/>
          <p:cNvSpPr>
            <a:spLocks noGrp="1"/>
          </p:cNvSpPr>
          <p:nvPr>
            <p:ph idx="1"/>
          </p:nvPr>
        </p:nvSpPr>
        <p:spPr>
          <a:xfrm>
            <a:off x="658292" y="1965278"/>
            <a:ext cx="7872277" cy="4661432"/>
          </a:xfrm>
          <a:ln>
            <a:solidFill>
              <a:schemeClr val="accent1"/>
            </a:solidFill>
          </a:ln>
        </p:spPr>
        <p:txBody>
          <a:bodyPr>
            <a:normAutofit/>
          </a:bodyPr>
          <a:lstStyle/>
          <a:p>
            <a:pPr>
              <a:buFont typeface="Wingdings" pitchFamily="2" charset="2"/>
              <a:buChar char="Ø"/>
            </a:pPr>
            <a:r>
              <a:rPr lang="en-US" altLang="ja-JP" dirty="0"/>
              <a:t>N</a:t>
            </a:r>
            <a:r>
              <a:rPr lang="ja-JP" altLang="en-US" dirty="0"/>
              <a:t>連の連立方程式を解くためには</a:t>
            </a:r>
            <a:r>
              <a:rPr lang="en-US" altLang="ja-JP" dirty="0"/>
              <a:t>NXN</a:t>
            </a:r>
            <a:r>
              <a:rPr lang="ja-JP" altLang="en-US" dirty="0"/>
              <a:t>正方行列（係数行列）の逆行列が求まればよい</a:t>
            </a:r>
            <a:endParaRPr lang="en-US" altLang="ja-JP" dirty="0"/>
          </a:p>
          <a:p>
            <a:pPr lvl="1">
              <a:buFont typeface="Wingdings" pitchFamily="2" charset="2"/>
              <a:buChar char="Ø"/>
            </a:pPr>
            <a:r>
              <a:rPr lang="en-US" altLang="ja-JP" dirty="0"/>
              <a:t>NXN</a:t>
            </a:r>
            <a:r>
              <a:rPr lang="ja-JP" altLang="en-US" dirty="0"/>
              <a:t>正方行列の逆行列を求めるには、ガウス・ジョルダン法（</a:t>
            </a:r>
            <a:r>
              <a:rPr lang="en-US" altLang="ja-JP" dirty="0"/>
              <a:t>Gauss-Jordan elimination)</a:t>
            </a:r>
            <a:r>
              <a:rPr lang="ja-JP" altLang="en-US" dirty="0"/>
              <a:t>がある</a:t>
            </a:r>
            <a:endParaRPr lang="en-US" altLang="ja-JP" dirty="0"/>
          </a:p>
          <a:p>
            <a:pPr lvl="1">
              <a:buNone/>
            </a:pPr>
            <a:r>
              <a:rPr lang="ja-JP" altLang="en-US"/>
              <a:t>          ⇒</a:t>
            </a:r>
            <a:r>
              <a:rPr lang="ja-JP" altLang="en-US" dirty="0"/>
              <a:t>中学でならう消去法と同じもの</a:t>
            </a:r>
            <a:endParaRPr lang="en-US" altLang="ja-JP" dirty="0"/>
          </a:p>
          <a:p>
            <a:pPr lvl="1">
              <a:buFont typeface="Wingdings" pitchFamily="2" charset="2"/>
              <a:buChar char="Ø"/>
            </a:pPr>
            <a:r>
              <a:rPr lang="ja-JP" altLang="en-US" dirty="0"/>
              <a:t>ガウス・ジョルダン法の簡略化バージョンとして、ガウス消去法（</a:t>
            </a:r>
            <a:r>
              <a:rPr lang="en-US" altLang="ja-JP" dirty="0"/>
              <a:t>Gaussian elimination</a:t>
            </a:r>
            <a:r>
              <a:rPr lang="ja-JP" altLang="en-US" dirty="0"/>
              <a:t>）がある</a:t>
            </a:r>
            <a:endParaRPr lang="en-US" altLang="ja-JP" dirty="0"/>
          </a:p>
          <a:p>
            <a:pPr>
              <a:buFont typeface="Wingdings" pitchFamily="2" charset="2"/>
              <a:buChar char="Ø"/>
            </a:pPr>
            <a:r>
              <a:rPr lang="en-US" altLang="ja-JP" dirty="0"/>
              <a:t>WEB</a:t>
            </a:r>
            <a:r>
              <a:rPr lang="ja-JP" altLang="en-US" dirty="0"/>
              <a:t>でアルゴリズムを調べてみよ（提出にはおよばない）</a:t>
            </a:r>
            <a:endParaRPr lang="en-US" altLang="ja-JP" dirty="0"/>
          </a:p>
          <a:p>
            <a:pPr>
              <a:buFont typeface="Wingdings" pitchFamily="2" charset="2"/>
              <a:buChar char="Ø"/>
            </a:pPr>
            <a:endParaRPr lang="en-US" altLang="ja-JP" dirty="0"/>
          </a:p>
        </p:txBody>
      </p:sp>
    </p:spTree>
    <p:extLst>
      <p:ext uri="{BB962C8B-B14F-4D97-AF65-F5344CB8AC3E}">
        <p14:creationId xmlns:p14="http://schemas.microsoft.com/office/powerpoint/2010/main" val="16456070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9060" y="23091"/>
            <a:ext cx="8229600" cy="810635"/>
          </a:xfrm>
        </p:spPr>
        <p:txBody>
          <a:bodyPr/>
          <a:lstStyle/>
          <a:p>
            <a:r>
              <a:rPr kumimoji="1" lang="ja-JP" altLang="en-US" dirty="0"/>
              <a:t>実習結果のレポート</a:t>
            </a:r>
          </a:p>
        </p:txBody>
      </p:sp>
      <p:sp>
        <p:nvSpPr>
          <p:cNvPr id="3" name="コンテンツ プレースホルダー 2"/>
          <p:cNvSpPr>
            <a:spLocks noGrp="1"/>
          </p:cNvSpPr>
          <p:nvPr>
            <p:ph idx="1"/>
          </p:nvPr>
        </p:nvSpPr>
        <p:spPr>
          <a:xfrm>
            <a:off x="457199" y="999219"/>
            <a:ext cx="8364979" cy="5558715"/>
          </a:xfrm>
        </p:spPr>
        <p:txBody>
          <a:bodyPr>
            <a:normAutofit/>
          </a:bodyPr>
          <a:lstStyle/>
          <a:p>
            <a:r>
              <a:rPr lang="ja-JP" altLang="en-US" dirty="0"/>
              <a:t>３</a:t>
            </a:r>
            <a:r>
              <a:rPr kumimoji="1" lang="ja-JP" altLang="en-US" dirty="0"/>
              <a:t>つのソースファイル「</a:t>
            </a:r>
            <a:r>
              <a:rPr lang="en-US" altLang="ja-JP" dirty="0"/>
              <a:t>EX</a:t>
            </a:r>
            <a:r>
              <a:rPr kumimoji="1" lang="en-US" altLang="ja-JP" dirty="0"/>
              <a:t>10-2.c</a:t>
            </a:r>
            <a:r>
              <a:rPr kumimoji="1" lang="ja-JP" altLang="en-US" dirty="0"/>
              <a:t>」、「</a:t>
            </a:r>
            <a:r>
              <a:rPr lang="en-US" altLang="ja-JP" dirty="0"/>
              <a:t>EX</a:t>
            </a:r>
            <a:r>
              <a:rPr kumimoji="1" lang="en-US" altLang="ja-JP" dirty="0"/>
              <a:t>10-7.c</a:t>
            </a:r>
            <a:r>
              <a:rPr kumimoji="1" lang="ja-JP" altLang="en-US" dirty="0"/>
              <a:t>」、「</a:t>
            </a:r>
            <a:r>
              <a:rPr lang="en-US" altLang="ja-JP" dirty="0"/>
              <a:t>EX</a:t>
            </a:r>
            <a:r>
              <a:rPr kumimoji="1" lang="en-US" altLang="ja-JP" dirty="0"/>
              <a:t>10-10.c</a:t>
            </a:r>
            <a:r>
              <a:rPr kumimoji="1" lang="ja-JP" altLang="en-US" dirty="0"/>
              <a:t>」</a:t>
            </a:r>
            <a:r>
              <a:rPr lang="ja-JP" altLang="en-US" dirty="0"/>
              <a:t>の中から少なくとも一つを添付ファイルにしてメールを送ってください。（もちろん</a:t>
            </a:r>
            <a:r>
              <a:rPr lang="en-US" altLang="ja-JP" dirty="0"/>
              <a:t>3</a:t>
            </a:r>
            <a:r>
              <a:rPr lang="ja-JP" altLang="en-US" dirty="0"/>
              <a:t>つとも提出してかまいません。）</a:t>
            </a:r>
            <a:endParaRPr lang="en-US" altLang="ja-JP" dirty="0"/>
          </a:p>
          <a:p>
            <a:r>
              <a:rPr kumimoji="1" lang="ja-JP" altLang="en-US" dirty="0"/>
              <a:t>宛先： </a:t>
            </a:r>
            <a:r>
              <a:rPr kumimoji="1" lang="en-US" altLang="ja-JP" dirty="0">
                <a:hlinkClick r:id="rId3"/>
              </a:rPr>
              <a:t>muroo@cc.tuat</a:t>
            </a:r>
            <a:r>
              <a:rPr lang="en-US" altLang="ja-JP" dirty="0">
                <a:hlinkClick r:id="rId3"/>
              </a:rPr>
              <a:t>.ac.jp</a:t>
            </a:r>
            <a:endParaRPr lang="en-US" altLang="ja-JP" dirty="0"/>
          </a:p>
          <a:p>
            <a:r>
              <a:rPr kumimoji="1" lang="ja-JP" altLang="en-US" dirty="0"/>
              <a:t>件名：コンピューター基礎実験</a:t>
            </a:r>
            <a:r>
              <a:rPr lang="ja-JP" altLang="en-US" dirty="0"/>
              <a:t>１０</a:t>
            </a:r>
            <a:endParaRPr kumimoji="1" lang="en-US" altLang="ja-JP" dirty="0"/>
          </a:p>
          <a:p>
            <a:r>
              <a:rPr lang="ja-JP" altLang="en-US" dirty="0"/>
              <a:t>本文：感想</a:t>
            </a:r>
            <a:r>
              <a:rPr lang="ja-JP" altLang="en-US"/>
              <a:t>および一言</a:t>
            </a:r>
            <a:endParaRPr kumimoji="1" lang="en-US" altLang="ja-JP" dirty="0"/>
          </a:p>
        </p:txBody>
      </p:sp>
      <p:sp>
        <p:nvSpPr>
          <p:cNvPr id="11" name="スライド番号プレースホルダー 10"/>
          <p:cNvSpPr>
            <a:spLocks noGrp="1"/>
          </p:cNvSpPr>
          <p:nvPr>
            <p:ph type="sldNum" sz="quarter" idx="12"/>
          </p:nvPr>
        </p:nvSpPr>
        <p:spPr/>
        <p:txBody>
          <a:bodyPr/>
          <a:lstStyle/>
          <a:p>
            <a:fld id="{42D186D2-AFC2-584C-A244-75779A522BAD}" type="slidenum">
              <a:rPr kumimoji="1" lang="ja-JP" altLang="en-US" smtClean="0"/>
              <a:pPr/>
              <a:t>25</a:t>
            </a:fld>
            <a:endParaRPr kumimoji="1" lang="ja-JP" altLang="en-US"/>
          </a:p>
        </p:txBody>
      </p:sp>
    </p:spTree>
    <p:extLst>
      <p:ext uri="{BB962C8B-B14F-4D97-AF65-F5344CB8AC3E}">
        <p14:creationId xmlns:p14="http://schemas.microsoft.com/office/powerpoint/2010/main" val="3536246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3</a:t>
            </a:fld>
            <a:endParaRPr kumimoji="1" lang="ja-JP" altLang="en-US" dirty="0"/>
          </a:p>
        </p:txBody>
      </p:sp>
      <p:sp>
        <p:nvSpPr>
          <p:cNvPr id="6" name="テキスト ボックス 5"/>
          <p:cNvSpPr txBox="1"/>
          <p:nvPr/>
        </p:nvSpPr>
        <p:spPr>
          <a:xfrm>
            <a:off x="658292" y="716973"/>
            <a:ext cx="7813188" cy="1631216"/>
          </a:xfrm>
          <a:prstGeom prst="rect">
            <a:avLst/>
          </a:prstGeom>
          <a:noFill/>
          <a:ln w="28575" cmpd="sng">
            <a:solidFill>
              <a:srgbClr val="19FF25"/>
            </a:solidFill>
          </a:ln>
        </p:spPr>
        <p:txBody>
          <a:bodyPr wrap="square" rtlCol="0">
            <a:spAutoFit/>
          </a:bodyPr>
          <a:lstStyle/>
          <a:p>
            <a:r>
              <a:rPr lang="ja-JP" altLang="en-US" sz="2000" dirty="0">
                <a:solidFill>
                  <a:srgbClr val="FF0000"/>
                </a:solidFill>
                <a:latin typeface="Osaka"/>
                <a:ea typeface="Osaka"/>
                <a:cs typeface="Osaka"/>
              </a:rPr>
              <a:t>前回</a:t>
            </a:r>
            <a:r>
              <a:rPr kumimoji="1" lang="ja-JP" altLang="en-US" sz="2000" dirty="0">
                <a:solidFill>
                  <a:srgbClr val="000090"/>
                </a:solidFill>
                <a:latin typeface="Osaka"/>
                <a:ea typeface="Osaka"/>
                <a:cs typeface="Osaka"/>
              </a:rPr>
              <a:t>課題</a:t>
            </a:r>
            <a:r>
              <a:rPr lang="en-US" altLang="ja-JP" sz="2000" dirty="0">
                <a:solidFill>
                  <a:srgbClr val="000090"/>
                </a:solidFill>
                <a:latin typeface="Osaka"/>
                <a:ea typeface="Osaka"/>
                <a:cs typeface="Osaka"/>
              </a:rPr>
              <a:t>EX9</a:t>
            </a:r>
            <a:r>
              <a:rPr kumimoji="1" lang="en-US" altLang="ja-JP" sz="2000" dirty="0">
                <a:solidFill>
                  <a:srgbClr val="000090"/>
                </a:solidFill>
                <a:latin typeface="Osaka"/>
                <a:ea typeface="Osaka"/>
                <a:cs typeface="Osaka"/>
              </a:rPr>
              <a:t>-7</a:t>
            </a:r>
          </a:p>
          <a:p>
            <a:r>
              <a:rPr lang="en-US" altLang="ja-JP" sz="2000" dirty="0">
                <a:solidFill>
                  <a:srgbClr val="000090"/>
                </a:solidFill>
                <a:latin typeface="Osaka"/>
                <a:ea typeface="Osaka"/>
                <a:cs typeface="Osaka"/>
              </a:rPr>
              <a:t>0</a:t>
            </a:r>
            <a:r>
              <a:rPr lang="ja-JP" altLang="en-US" sz="2000" dirty="0">
                <a:solidFill>
                  <a:srgbClr val="000090"/>
                </a:solidFill>
                <a:latin typeface="Osaka"/>
                <a:ea typeface="Osaka"/>
                <a:cs typeface="Osaka"/>
              </a:rPr>
              <a:t>から</a:t>
            </a:r>
            <a:r>
              <a:rPr lang="en-US" altLang="ja-JP" sz="2000" dirty="0">
                <a:solidFill>
                  <a:srgbClr val="000090"/>
                </a:solidFill>
                <a:latin typeface="Osaka"/>
                <a:ea typeface="Osaka"/>
                <a:cs typeface="Osaka"/>
              </a:rPr>
              <a:t>9</a:t>
            </a:r>
            <a:r>
              <a:rPr lang="ja-JP" altLang="en-US" sz="2000" dirty="0">
                <a:solidFill>
                  <a:srgbClr val="000090"/>
                </a:solidFill>
                <a:latin typeface="Osaka"/>
                <a:ea typeface="Osaka"/>
                <a:cs typeface="Osaka"/>
              </a:rPr>
              <a:t>までの乱数を</a:t>
            </a:r>
            <a:r>
              <a:rPr lang="en-US" altLang="ja-JP" sz="2000" dirty="0">
                <a:solidFill>
                  <a:srgbClr val="000090"/>
                </a:solidFill>
                <a:latin typeface="Osaka"/>
                <a:ea typeface="Osaka"/>
                <a:cs typeface="Osaka"/>
              </a:rPr>
              <a:t>N</a:t>
            </a:r>
            <a:r>
              <a:rPr lang="ja-JP" altLang="en-US" sz="2000" dirty="0">
                <a:solidFill>
                  <a:srgbClr val="000090"/>
                </a:solidFill>
                <a:latin typeface="Osaka"/>
                <a:ea typeface="Osaka"/>
                <a:cs typeface="Osaka"/>
              </a:rPr>
              <a:t>個発生させ，それぞれの数字が出た回数および確率を出力するプログラムを作成せよ。</a:t>
            </a:r>
            <a:r>
              <a:rPr lang="en-US" altLang="ja-JP" sz="2000" dirty="0">
                <a:solidFill>
                  <a:srgbClr val="000090"/>
                </a:solidFill>
                <a:latin typeface="Osaka"/>
                <a:ea typeface="Osaka"/>
                <a:cs typeface="Osaka"/>
              </a:rPr>
              <a:t> </a:t>
            </a:r>
            <a:r>
              <a:rPr lang="ja-JP" altLang="ja-JP" sz="2000" dirty="0">
                <a:solidFill>
                  <a:srgbClr val="000090"/>
                </a:solidFill>
                <a:latin typeface="Osaka"/>
                <a:ea typeface="Osaka"/>
                <a:cs typeface="Osaka"/>
              </a:rPr>
              <a:t>とくに</a:t>
            </a:r>
            <a:r>
              <a:rPr lang="en-US" altLang="ja-JP" sz="2000" dirty="0">
                <a:solidFill>
                  <a:srgbClr val="000090"/>
                </a:solidFill>
                <a:latin typeface="Osaka"/>
                <a:ea typeface="Osaka"/>
                <a:cs typeface="Osaka"/>
              </a:rPr>
              <a:t>N=100</a:t>
            </a:r>
            <a:r>
              <a:rPr lang="ja-JP" altLang="ja-JP" sz="2000" dirty="0">
                <a:solidFill>
                  <a:srgbClr val="000090"/>
                </a:solidFill>
                <a:latin typeface="Osaka"/>
                <a:ea typeface="Osaka"/>
                <a:cs typeface="Osaka"/>
              </a:rPr>
              <a:t>と</a:t>
            </a:r>
            <a:r>
              <a:rPr lang="en-US" altLang="ja-JP" sz="2000" dirty="0">
                <a:solidFill>
                  <a:srgbClr val="000090"/>
                </a:solidFill>
                <a:latin typeface="Osaka"/>
                <a:ea typeface="Osaka"/>
                <a:cs typeface="Osaka"/>
              </a:rPr>
              <a:t>10000 </a:t>
            </a:r>
            <a:r>
              <a:rPr lang="ja-JP" altLang="ja-JP" sz="2000" dirty="0">
                <a:solidFill>
                  <a:srgbClr val="000090"/>
                </a:solidFill>
                <a:latin typeface="Osaka"/>
                <a:ea typeface="Osaka"/>
                <a:cs typeface="Osaka"/>
              </a:rPr>
              <a:t>の場合について， </a:t>
            </a:r>
            <a:r>
              <a:rPr lang="ja-JP" altLang="en-US" sz="2000" dirty="0">
                <a:solidFill>
                  <a:srgbClr val="000090"/>
                </a:solidFill>
                <a:latin typeface="Osaka"/>
                <a:ea typeface="Osaka"/>
                <a:cs typeface="Osaka"/>
              </a:rPr>
              <a:t>確率</a:t>
            </a:r>
            <a:r>
              <a:rPr lang="ja-JP" altLang="ja-JP" sz="2000" dirty="0">
                <a:solidFill>
                  <a:srgbClr val="000090"/>
                </a:solidFill>
                <a:latin typeface="Osaka"/>
                <a:ea typeface="Osaka"/>
                <a:cs typeface="Osaka"/>
              </a:rPr>
              <a:t>のバラツキ</a:t>
            </a:r>
            <a:r>
              <a:rPr lang="ja-JP" altLang="en-US" sz="2000" dirty="0">
                <a:solidFill>
                  <a:srgbClr val="000090"/>
                </a:solidFill>
                <a:latin typeface="Osaka"/>
                <a:ea typeface="Osaka"/>
                <a:cs typeface="Osaka"/>
              </a:rPr>
              <a:t>はどちらが小さいか確認せよ。</a:t>
            </a:r>
            <a:r>
              <a:rPr lang="en-US" altLang="ja-JP" sz="2000" dirty="0">
                <a:solidFill>
                  <a:srgbClr val="000090"/>
                </a:solidFill>
                <a:latin typeface="Osaka"/>
                <a:ea typeface="Osaka"/>
                <a:cs typeface="Osaka"/>
              </a:rPr>
              <a:t> (</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EX9-7.c)</a:t>
            </a:r>
            <a:endParaRPr lang="en-US" altLang="ja-JP" sz="2000" dirty="0">
              <a:solidFill>
                <a:srgbClr val="000090"/>
              </a:solidFill>
              <a:latin typeface="Osaka"/>
              <a:ea typeface="Osaka"/>
              <a:cs typeface="Osaka"/>
            </a:endParaRPr>
          </a:p>
        </p:txBody>
      </p:sp>
      <p:sp>
        <p:nvSpPr>
          <p:cNvPr id="11" name="テキスト ボックス 10"/>
          <p:cNvSpPr txBox="1"/>
          <p:nvPr/>
        </p:nvSpPr>
        <p:spPr>
          <a:xfrm>
            <a:off x="872838" y="2587336"/>
            <a:ext cx="7387936" cy="1754326"/>
          </a:xfrm>
          <a:prstGeom prst="rect">
            <a:avLst/>
          </a:prstGeom>
          <a:noFill/>
        </p:spPr>
        <p:txBody>
          <a:bodyPr wrap="square" rtlCol="0">
            <a:spAutoFit/>
          </a:bodyPr>
          <a:lstStyle/>
          <a:p>
            <a:pPr>
              <a:buFont typeface="Wingdings" pitchFamily="2" charset="2"/>
              <a:buChar char="Ø"/>
            </a:pPr>
            <a:r>
              <a:rPr kumimoji="1" lang="en-US" altLang="ja-JP" b="1" dirty="0"/>
              <a:t>0</a:t>
            </a:r>
            <a:r>
              <a:rPr kumimoji="1" lang="ja-JP" altLang="en-US" b="1" dirty="0"/>
              <a:t>から</a:t>
            </a:r>
            <a:r>
              <a:rPr kumimoji="1" lang="en-US" altLang="ja-JP" b="1" dirty="0"/>
              <a:t>9</a:t>
            </a:r>
            <a:r>
              <a:rPr kumimoji="1" lang="ja-JP" altLang="en-US" b="1" dirty="0" err="1"/>
              <a:t>までの</a:t>
            </a:r>
            <a:r>
              <a:rPr lang="ja-JP" altLang="en-US" b="1" dirty="0"/>
              <a:t>乱数は、「</a:t>
            </a:r>
            <a:r>
              <a:rPr lang="en-US" altLang="ja-JP" b="1" dirty="0"/>
              <a:t>rand()%10</a:t>
            </a:r>
            <a:r>
              <a:rPr lang="ja-JP" altLang="en-US" b="1" dirty="0"/>
              <a:t>」で発生させる</a:t>
            </a:r>
            <a:endParaRPr lang="en-US" altLang="ja-JP" dirty="0"/>
          </a:p>
          <a:p>
            <a:pPr>
              <a:buFont typeface="Wingdings" pitchFamily="2" charset="2"/>
              <a:buChar char="Ø"/>
            </a:pPr>
            <a:r>
              <a:rPr lang="en-US" altLang="ja-JP" b="1" dirty="0"/>
              <a:t>0</a:t>
            </a:r>
            <a:r>
              <a:rPr lang="ja-JP" altLang="en-US" b="1" dirty="0"/>
              <a:t>～</a:t>
            </a:r>
            <a:r>
              <a:rPr lang="en-US" altLang="ja-JP" b="1" dirty="0"/>
              <a:t>9</a:t>
            </a:r>
            <a:r>
              <a:rPr lang="ja-JP" altLang="en-US" b="1" dirty="0"/>
              <a:t>ごとの発生回数はメンバー数</a:t>
            </a:r>
            <a:r>
              <a:rPr lang="en-US" altLang="ja-JP" b="1" dirty="0"/>
              <a:t>10</a:t>
            </a:r>
            <a:r>
              <a:rPr lang="ja-JP" altLang="en-US" b="1" dirty="0"/>
              <a:t>の</a:t>
            </a:r>
            <a:r>
              <a:rPr lang="en-US" altLang="ja-JP" b="1" dirty="0" err="1"/>
              <a:t>int</a:t>
            </a:r>
            <a:r>
              <a:rPr lang="ja-JP" altLang="en-US" b="1" dirty="0"/>
              <a:t>型配列に記録する</a:t>
            </a:r>
            <a:endParaRPr lang="en-US" altLang="ja-JP" b="1" dirty="0"/>
          </a:p>
          <a:p>
            <a:pPr lvl="1">
              <a:buFont typeface="Wingdings" pitchFamily="2" charset="2"/>
              <a:buChar char="Ø"/>
            </a:pPr>
            <a:r>
              <a:rPr lang="en-US" altLang="ja-JP" b="1" dirty="0" err="1"/>
              <a:t>int</a:t>
            </a:r>
            <a:r>
              <a:rPr lang="en-US" altLang="ja-JP" b="1" dirty="0"/>
              <a:t> </a:t>
            </a:r>
            <a:r>
              <a:rPr lang="en-US" altLang="ja-JP" b="1" dirty="0" err="1"/>
              <a:t>ev</a:t>
            </a:r>
            <a:r>
              <a:rPr lang="en-US" altLang="ja-JP" b="1" dirty="0"/>
              <a:t>[10]={0,0,0,0,0,0,0,0,0,0}; 0</a:t>
            </a:r>
            <a:r>
              <a:rPr lang="ja-JP" altLang="en-US" b="1" dirty="0"/>
              <a:t>で初期化しておく</a:t>
            </a:r>
            <a:endParaRPr lang="en-US" altLang="ja-JP" b="1" dirty="0"/>
          </a:p>
          <a:p>
            <a:pPr lvl="1">
              <a:buFont typeface="Wingdings" pitchFamily="2" charset="2"/>
              <a:buChar char="Ø"/>
            </a:pPr>
            <a:r>
              <a:rPr lang="ja-JP" altLang="en-US" b="1" dirty="0"/>
              <a:t>配列を使わずに、</a:t>
            </a:r>
            <a:r>
              <a:rPr lang="en-US" altLang="ja-JP" b="1" dirty="0"/>
              <a:t>ev0, ev1, ev2‥‥</a:t>
            </a:r>
            <a:r>
              <a:rPr lang="ja-JP" altLang="en-US" b="1" dirty="0"/>
              <a:t>でもよいが、出た乱数毎に</a:t>
            </a:r>
            <a:r>
              <a:rPr lang="en-US" altLang="ja-JP" b="1" dirty="0"/>
              <a:t>switch, case</a:t>
            </a:r>
            <a:r>
              <a:rPr lang="ja-JP" altLang="en-US" b="1" dirty="0"/>
              <a:t>文で場合分けすることが必要</a:t>
            </a:r>
            <a:endParaRPr lang="en-US" altLang="ja-JP" b="1" dirty="0"/>
          </a:p>
          <a:p>
            <a:pPr lvl="1">
              <a:buFont typeface="Wingdings" pitchFamily="2" charset="2"/>
              <a:buChar char="Ø"/>
            </a:pPr>
            <a:r>
              <a:rPr lang="ja-JP" altLang="en-US" b="1" dirty="0"/>
              <a:t>回数のカウントアップには、「</a:t>
            </a:r>
            <a:r>
              <a:rPr lang="en-US" altLang="ja-JP" b="1" dirty="0" err="1"/>
              <a:t>ev</a:t>
            </a:r>
            <a:r>
              <a:rPr lang="en-US" altLang="ja-JP" b="1" dirty="0"/>
              <a:t>[</a:t>
            </a:r>
            <a:r>
              <a:rPr lang="en-US" altLang="ja-JP" b="1" dirty="0" err="1"/>
              <a:t>rn</a:t>
            </a:r>
            <a:r>
              <a:rPr lang="en-US" altLang="ja-JP" b="1" dirty="0"/>
              <a:t>]++;</a:t>
            </a:r>
            <a:r>
              <a:rPr lang="ja-JP" altLang="en-US" b="1" dirty="0"/>
              <a:t>」を実行すればよい</a:t>
            </a:r>
            <a:endParaRPr lang="en-US" altLang="ja-JP" b="1" dirty="0"/>
          </a:p>
        </p:txBody>
      </p:sp>
      <p:sp>
        <p:nvSpPr>
          <p:cNvPr id="12" name="テキスト ボックス 11"/>
          <p:cNvSpPr txBox="1"/>
          <p:nvPr/>
        </p:nvSpPr>
        <p:spPr>
          <a:xfrm>
            <a:off x="3117273" y="4358532"/>
            <a:ext cx="3882858" cy="369332"/>
          </a:xfrm>
          <a:prstGeom prst="rect">
            <a:avLst/>
          </a:prstGeom>
          <a:noFill/>
        </p:spPr>
        <p:txBody>
          <a:bodyPr wrap="none" rtlCol="0">
            <a:spAutoFit/>
          </a:bodyPr>
          <a:lstStyle/>
          <a:p>
            <a:r>
              <a:rPr kumimoji="1" lang="en-US" altLang="ja-JP" dirty="0" err="1"/>
              <a:t>i</a:t>
            </a:r>
            <a:r>
              <a:rPr kumimoji="1" lang="en-US" altLang="ja-JP" dirty="0"/>
              <a:t>++; </a:t>
            </a:r>
            <a:r>
              <a:rPr kumimoji="1" lang="ja-JP" altLang="en-US" dirty="0"/>
              <a:t>⇔ </a:t>
            </a:r>
            <a:r>
              <a:rPr kumimoji="1" lang="en-US" altLang="ja-JP" dirty="0" err="1"/>
              <a:t>i</a:t>
            </a:r>
            <a:r>
              <a:rPr kumimoji="1" lang="en-US" altLang="ja-JP" dirty="0"/>
              <a:t>+=1; </a:t>
            </a:r>
            <a:r>
              <a:rPr kumimoji="1" lang="ja-JP" altLang="en-US" dirty="0"/>
              <a:t>⇔ </a:t>
            </a:r>
            <a:r>
              <a:rPr kumimoji="1" lang="en-US" altLang="ja-JP" dirty="0" err="1"/>
              <a:t>i</a:t>
            </a:r>
            <a:r>
              <a:rPr lang="en-US" altLang="ja-JP" dirty="0"/>
              <a:t>=i+1;  </a:t>
            </a:r>
            <a:r>
              <a:rPr lang="ja-JP" altLang="en-US" dirty="0"/>
              <a:t>← 全部同じ結果</a:t>
            </a:r>
            <a:endParaRPr kumimoji="1" lang="ja-JP" altLang="en-US" dirty="0"/>
          </a:p>
        </p:txBody>
      </p:sp>
    </p:spTree>
    <p:extLst>
      <p:ext uri="{BB962C8B-B14F-4D97-AF65-F5344CB8AC3E}">
        <p14:creationId xmlns:p14="http://schemas.microsoft.com/office/powerpoint/2010/main" val="1645607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4</a:t>
            </a:fld>
            <a:endParaRPr kumimoji="1" lang="ja-JP" altLang="en-US" dirty="0"/>
          </a:p>
        </p:txBody>
      </p:sp>
      <p:sp>
        <p:nvSpPr>
          <p:cNvPr id="6" name="テキスト ボックス 5"/>
          <p:cNvSpPr txBox="1"/>
          <p:nvPr/>
        </p:nvSpPr>
        <p:spPr>
          <a:xfrm>
            <a:off x="658292" y="716973"/>
            <a:ext cx="7813188" cy="1631216"/>
          </a:xfrm>
          <a:prstGeom prst="rect">
            <a:avLst/>
          </a:prstGeom>
          <a:noFill/>
          <a:ln w="28575" cmpd="sng">
            <a:solidFill>
              <a:srgbClr val="19FF25"/>
            </a:solidFill>
          </a:ln>
        </p:spPr>
        <p:txBody>
          <a:bodyPr wrap="square" rtlCol="0">
            <a:spAutoFit/>
          </a:bodyPr>
          <a:lstStyle/>
          <a:p>
            <a:r>
              <a:rPr lang="ja-JP" altLang="en-US" sz="2000" dirty="0">
                <a:solidFill>
                  <a:srgbClr val="FF0000"/>
                </a:solidFill>
                <a:latin typeface="Osaka"/>
                <a:ea typeface="Osaka"/>
                <a:cs typeface="Osaka"/>
              </a:rPr>
              <a:t>前回</a:t>
            </a:r>
            <a:r>
              <a:rPr kumimoji="1" lang="ja-JP" altLang="en-US" sz="2000" dirty="0">
                <a:solidFill>
                  <a:srgbClr val="000090"/>
                </a:solidFill>
                <a:latin typeface="Osaka"/>
                <a:ea typeface="Osaka"/>
                <a:cs typeface="Osaka"/>
              </a:rPr>
              <a:t>課題</a:t>
            </a:r>
            <a:r>
              <a:rPr lang="en-US" altLang="ja-JP" sz="2000" dirty="0">
                <a:solidFill>
                  <a:srgbClr val="000090"/>
                </a:solidFill>
                <a:latin typeface="Osaka"/>
                <a:ea typeface="Osaka"/>
                <a:cs typeface="Osaka"/>
              </a:rPr>
              <a:t>EX9</a:t>
            </a:r>
            <a:r>
              <a:rPr kumimoji="1" lang="en-US" altLang="ja-JP" sz="2000" dirty="0">
                <a:solidFill>
                  <a:srgbClr val="000090"/>
                </a:solidFill>
                <a:latin typeface="Osaka"/>
                <a:ea typeface="Osaka"/>
                <a:cs typeface="Osaka"/>
              </a:rPr>
              <a:t>-7</a:t>
            </a:r>
          </a:p>
          <a:p>
            <a:r>
              <a:rPr lang="en-US" altLang="ja-JP" sz="2000" dirty="0">
                <a:solidFill>
                  <a:srgbClr val="000090"/>
                </a:solidFill>
                <a:latin typeface="Osaka"/>
                <a:ea typeface="Osaka"/>
                <a:cs typeface="Osaka"/>
              </a:rPr>
              <a:t>0</a:t>
            </a:r>
            <a:r>
              <a:rPr lang="ja-JP" altLang="en-US" sz="2000" dirty="0">
                <a:solidFill>
                  <a:srgbClr val="000090"/>
                </a:solidFill>
                <a:latin typeface="Osaka"/>
                <a:ea typeface="Osaka"/>
                <a:cs typeface="Osaka"/>
              </a:rPr>
              <a:t>から</a:t>
            </a:r>
            <a:r>
              <a:rPr lang="en-US" altLang="ja-JP" sz="2000" dirty="0">
                <a:solidFill>
                  <a:srgbClr val="000090"/>
                </a:solidFill>
                <a:latin typeface="Osaka"/>
                <a:ea typeface="Osaka"/>
                <a:cs typeface="Osaka"/>
              </a:rPr>
              <a:t>9</a:t>
            </a:r>
            <a:r>
              <a:rPr lang="ja-JP" altLang="en-US" sz="2000" dirty="0">
                <a:solidFill>
                  <a:srgbClr val="000090"/>
                </a:solidFill>
                <a:latin typeface="Osaka"/>
                <a:ea typeface="Osaka"/>
                <a:cs typeface="Osaka"/>
              </a:rPr>
              <a:t>までの乱数を</a:t>
            </a:r>
            <a:r>
              <a:rPr lang="en-US" altLang="ja-JP" sz="2000" dirty="0">
                <a:solidFill>
                  <a:srgbClr val="000090"/>
                </a:solidFill>
                <a:latin typeface="Osaka"/>
                <a:ea typeface="Osaka"/>
                <a:cs typeface="Osaka"/>
              </a:rPr>
              <a:t>N</a:t>
            </a:r>
            <a:r>
              <a:rPr lang="ja-JP" altLang="en-US" sz="2000" dirty="0">
                <a:solidFill>
                  <a:srgbClr val="000090"/>
                </a:solidFill>
                <a:latin typeface="Osaka"/>
                <a:ea typeface="Osaka"/>
                <a:cs typeface="Osaka"/>
              </a:rPr>
              <a:t>個発生させ，それぞれの数字が出た回数および確率を出力するプログラムを作成せよ。</a:t>
            </a:r>
            <a:r>
              <a:rPr lang="en-US" altLang="ja-JP" sz="2000" dirty="0">
                <a:solidFill>
                  <a:srgbClr val="000090"/>
                </a:solidFill>
                <a:latin typeface="Osaka"/>
                <a:ea typeface="Osaka"/>
                <a:cs typeface="Osaka"/>
              </a:rPr>
              <a:t> </a:t>
            </a:r>
            <a:r>
              <a:rPr lang="ja-JP" altLang="ja-JP" sz="2000" dirty="0">
                <a:solidFill>
                  <a:srgbClr val="000090"/>
                </a:solidFill>
                <a:latin typeface="Osaka"/>
                <a:ea typeface="Osaka"/>
                <a:cs typeface="Osaka"/>
              </a:rPr>
              <a:t>とくに</a:t>
            </a:r>
            <a:r>
              <a:rPr lang="en-US" altLang="ja-JP" sz="2000" dirty="0">
                <a:solidFill>
                  <a:srgbClr val="000090"/>
                </a:solidFill>
                <a:latin typeface="Osaka"/>
                <a:ea typeface="Osaka"/>
                <a:cs typeface="Osaka"/>
              </a:rPr>
              <a:t>N=100</a:t>
            </a:r>
            <a:r>
              <a:rPr lang="ja-JP" altLang="ja-JP" sz="2000" dirty="0">
                <a:solidFill>
                  <a:srgbClr val="000090"/>
                </a:solidFill>
                <a:latin typeface="Osaka"/>
                <a:ea typeface="Osaka"/>
                <a:cs typeface="Osaka"/>
              </a:rPr>
              <a:t>と</a:t>
            </a:r>
            <a:r>
              <a:rPr lang="en-US" altLang="ja-JP" sz="2000" dirty="0">
                <a:solidFill>
                  <a:srgbClr val="000090"/>
                </a:solidFill>
                <a:latin typeface="Osaka"/>
                <a:ea typeface="Osaka"/>
                <a:cs typeface="Osaka"/>
              </a:rPr>
              <a:t>10000 </a:t>
            </a:r>
            <a:r>
              <a:rPr lang="ja-JP" altLang="ja-JP" sz="2000" dirty="0">
                <a:solidFill>
                  <a:srgbClr val="000090"/>
                </a:solidFill>
                <a:latin typeface="Osaka"/>
                <a:ea typeface="Osaka"/>
                <a:cs typeface="Osaka"/>
              </a:rPr>
              <a:t>の場合について， </a:t>
            </a:r>
            <a:r>
              <a:rPr lang="ja-JP" altLang="en-US" sz="2000" dirty="0">
                <a:solidFill>
                  <a:srgbClr val="000090"/>
                </a:solidFill>
                <a:latin typeface="Osaka"/>
                <a:ea typeface="Osaka"/>
                <a:cs typeface="Osaka"/>
              </a:rPr>
              <a:t>確率</a:t>
            </a:r>
            <a:r>
              <a:rPr lang="ja-JP" altLang="ja-JP" sz="2000" dirty="0">
                <a:solidFill>
                  <a:srgbClr val="000090"/>
                </a:solidFill>
                <a:latin typeface="Osaka"/>
                <a:ea typeface="Osaka"/>
                <a:cs typeface="Osaka"/>
              </a:rPr>
              <a:t>のバラツキ</a:t>
            </a:r>
            <a:r>
              <a:rPr lang="ja-JP" altLang="en-US" sz="2000" dirty="0">
                <a:solidFill>
                  <a:srgbClr val="000090"/>
                </a:solidFill>
                <a:latin typeface="Osaka"/>
                <a:ea typeface="Osaka"/>
                <a:cs typeface="Osaka"/>
              </a:rPr>
              <a:t>はどちらが小さいか確認せよ。</a:t>
            </a:r>
            <a:r>
              <a:rPr lang="en-US" altLang="ja-JP" sz="2000" dirty="0">
                <a:solidFill>
                  <a:srgbClr val="000090"/>
                </a:solidFill>
                <a:latin typeface="Osaka"/>
                <a:ea typeface="Osaka"/>
                <a:cs typeface="Osaka"/>
              </a:rPr>
              <a:t> (</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EX9-7.c)</a:t>
            </a:r>
            <a:endParaRPr lang="en-US" altLang="ja-JP" sz="2000" dirty="0">
              <a:solidFill>
                <a:srgbClr val="000090"/>
              </a:solidFill>
              <a:latin typeface="Osaka"/>
              <a:ea typeface="Osaka"/>
              <a:cs typeface="Osaka"/>
            </a:endParaRPr>
          </a:p>
        </p:txBody>
      </p:sp>
      <p:sp>
        <p:nvSpPr>
          <p:cNvPr id="7" name="正方形/長方形 6"/>
          <p:cNvSpPr/>
          <p:nvPr/>
        </p:nvSpPr>
        <p:spPr>
          <a:xfrm>
            <a:off x="658292" y="2590811"/>
            <a:ext cx="3705890" cy="3416320"/>
          </a:xfrm>
          <a:prstGeom prst="rect">
            <a:avLst/>
          </a:prstGeom>
          <a:noFill/>
          <a:ln>
            <a:solidFill>
              <a:schemeClr val="accent1"/>
            </a:solidFill>
          </a:ln>
        </p:spPr>
        <p:txBody>
          <a:bodyPr wrap="square">
            <a:spAutoFit/>
          </a:bodyPr>
          <a:lstStyle/>
          <a:p>
            <a:r>
              <a:rPr lang="en-US" altLang="ja-JP" dirty="0"/>
              <a:t>#include &lt;</a:t>
            </a:r>
            <a:r>
              <a:rPr lang="en-US" altLang="ja-JP" dirty="0" err="1"/>
              <a:t>stdio.h</a:t>
            </a:r>
            <a:r>
              <a:rPr lang="en-US" altLang="ja-JP" dirty="0"/>
              <a:t>&gt;</a:t>
            </a:r>
          </a:p>
          <a:p>
            <a:r>
              <a:rPr lang="en-US" altLang="ja-JP" dirty="0"/>
              <a:t>#include &lt;</a:t>
            </a:r>
            <a:r>
              <a:rPr lang="en-US" altLang="ja-JP" dirty="0" err="1"/>
              <a:t>stdlib.h</a:t>
            </a:r>
            <a:r>
              <a:rPr lang="en-US" altLang="ja-JP" dirty="0"/>
              <a:t>&gt;</a:t>
            </a:r>
          </a:p>
          <a:p>
            <a:r>
              <a:rPr lang="en-US" altLang="ja-JP" dirty="0"/>
              <a:t>#include &lt;</a:t>
            </a:r>
            <a:r>
              <a:rPr lang="en-US" altLang="ja-JP" dirty="0" err="1"/>
              <a:t>time.h</a:t>
            </a:r>
            <a:r>
              <a:rPr lang="en-US" altLang="ja-JP" dirty="0"/>
              <a:t>&gt;</a:t>
            </a:r>
          </a:p>
          <a:p>
            <a:endParaRPr lang="en-US" altLang="ja-JP" dirty="0"/>
          </a:p>
          <a:p>
            <a:r>
              <a:rPr lang="en-US" altLang="ja-JP" dirty="0" err="1"/>
              <a:t>int</a:t>
            </a:r>
            <a:r>
              <a:rPr lang="en-US" altLang="ja-JP" dirty="0"/>
              <a:t> main(void)</a:t>
            </a:r>
          </a:p>
          <a:p>
            <a:r>
              <a:rPr lang="en-US" altLang="ja-JP" dirty="0"/>
              <a:t>{</a:t>
            </a:r>
          </a:p>
          <a:p>
            <a:r>
              <a:rPr lang="en-US" altLang="ja-JP" dirty="0"/>
              <a:t>  </a:t>
            </a:r>
            <a:r>
              <a:rPr lang="ja-JP" altLang="en-US" dirty="0"/>
              <a:t>  </a:t>
            </a:r>
            <a:r>
              <a:rPr lang="en-US" altLang="ja-JP" dirty="0" err="1"/>
              <a:t>int</a:t>
            </a:r>
            <a:r>
              <a:rPr lang="en-US" altLang="ja-JP" dirty="0"/>
              <a:t> </a:t>
            </a:r>
            <a:r>
              <a:rPr lang="en-US" altLang="ja-JP" dirty="0" err="1"/>
              <a:t>i,n_ev,rn</a:t>
            </a:r>
            <a:r>
              <a:rPr lang="en-US" altLang="ja-JP" dirty="0"/>
              <a:t>;</a:t>
            </a:r>
          </a:p>
          <a:p>
            <a:r>
              <a:rPr lang="en-US" altLang="ja-JP" dirty="0"/>
              <a:t>    </a:t>
            </a:r>
            <a:r>
              <a:rPr lang="en-US" altLang="ja-JP" dirty="0" err="1"/>
              <a:t>int</a:t>
            </a:r>
            <a:r>
              <a:rPr lang="en-US" altLang="ja-JP" dirty="0"/>
              <a:t> </a:t>
            </a:r>
            <a:r>
              <a:rPr lang="en-US" altLang="ja-JP" dirty="0" err="1">
                <a:solidFill>
                  <a:srgbClr val="FF0000"/>
                </a:solidFill>
              </a:rPr>
              <a:t>ev</a:t>
            </a:r>
            <a:r>
              <a:rPr lang="en-US" altLang="ja-JP" dirty="0">
                <a:solidFill>
                  <a:srgbClr val="FF0000"/>
                </a:solidFill>
              </a:rPr>
              <a:t>[10]={0,0,0,0,0,0,0,0,0,0}</a:t>
            </a:r>
            <a:r>
              <a:rPr lang="en-US" altLang="ja-JP" dirty="0"/>
              <a:t>;</a:t>
            </a:r>
          </a:p>
          <a:p>
            <a:endParaRPr lang="en-US" altLang="ja-JP" dirty="0"/>
          </a:p>
          <a:p>
            <a:r>
              <a:rPr lang="en-US" altLang="ja-JP" dirty="0"/>
              <a:t>    </a:t>
            </a:r>
            <a:r>
              <a:rPr lang="en-US" altLang="ja-JP" dirty="0" err="1">
                <a:solidFill>
                  <a:srgbClr val="00B050"/>
                </a:solidFill>
              </a:rPr>
              <a:t>srand</a:t>
            </a:r>
            <a:r>
              <a:rPr lang="en-US" altLang="ja-JP" dirty="0">
                <a:solidFill>
                  <a:srgbClr val="00B050"/>
                </a:solidFill>
              </a:rPr>
              <a:t>((unsigned </a:t>
            </a:r>
            <a:r>
              <a:rPr lang="en-US" altLang="ja-JP" dirty="0" err="1">
                <a:solidFill>
                  <a:srgbClr val="00B050"/>
                </a:solidFill>
              </a:rPr>
              <a:t>int</a:t>
            </a:r>
            <a:r>
              <a:rPr lang="en-US" altLang="ja-JP" dirty="0">
                <a:solidFill>
                  <a:srgbClr val="00B050"/>
                </a:solidFill>
              </a:rPr>
              <a:t>)time(NULL)); </a:t>
            </a:r>
          </a:p>
          <a:p>
            <a:r>
              <a:rPr lang="en-US" altLang="ja-JP" dirty="0"/>
              <a:t>    </a:t>
            </a:r>
            <a:r>
              <a:rPr lang="en-US" altLang="ja-JP" dirty="0" err="1"/>
              <a:t>printf</a:t>
            </a:r>
            <a:r>
              <a:rPr lang="en-US" altLang="ja-JP" dirty="0"/>
              <a:t>("Input number of events: ");</a:t>
            </a:r>
          </a:p>
          <a:p>
            <a:r>
              <a:rPr lang="en-US" altLang="ja-JP" dirty="0"/>
              <a:t>    </a:t>
            </a:r>
            <a:r>
              <a:rPr lang="en-US" altLang="ja-JP" dirty="0" err="1"/>
              <a:t>scanf</a:t>
            </a:r>
            <a:r>
              <a:rPr lang="en-US" altLang="ja-JP" dirty="0"/>
              <a:t>("%</a:t>
            </a:r>
            <a:r>
              <a:rPr lang="en-US" altLang="ja-JP" dirty="0" err="1"/>
              <a:t>d",&amp;n_ev</a:t>
            </a:r>
            <a:r>
              <a:rPr lang="en-US" altLang="ja-JP" dirty="0"/>
              <a:t>);</a:t>
            </a:r>
          </a:p>
        </p:txBody>
      </p:sp>
      <p:sp>
        <p:nvSpPr>
          <p:cNvPr id="9" name="正方形/長方形 8"/>
          <p:cNvSpPr/>
          <p:nvPr/>
        </p:nvSpPr>
        <p:spPr>
          <a:xfrm>
            <a:off x="4700255" y="2590811"/>
            <a:ext cx="3705890" cy="2862322"/>
          </a:xfrm>
          <a:prstGeom prst="rect">
            <a:avLst/>
          </a:prstGeom>
          <a:ln>
            <a:solidFill>
              <a:schemeClr val="accent1"/>
            </a:solidFill>
          </a:ln>
        </p:spPr>
        <p:txBody>
          <a:bodyPr wrap="square">
            <a:spAutoFit/>
          </a:bodyPr>
          <a:lstStyle/>
          <a:p>
            <a:r>
              <a:rPr lang="en-US" altLang="ja-JP" dirty="0"/>
              <a:t>    for(</a:t>
            </a:r>
            <a:r>
              <a:rPr lang="en-US" altLang="ja-JP" dirty="0" err="1"/>
              <a:t>i</a:t>
            </a:r>
            <a:r>
              <a:rPr lang="en-US" altLang="ja-JP" dirty="0"/>
              <a:t>=0; </a:t>
            </a:r>
            <a:r>
              <a:rPr lang="en-US" altLang="ja-JP" dirty="0" err="1"/>
              <a:t>i</a:t>
            </a:r>
            <a:r>
              <a:rPr lang="en-US" altLang="ja-JP" dirty="0"/>
              <a:t>&lt;</a:t>
            </a:r>
            <a:r>
              <a:rPr lang="en-US" altLang="ja-JP" dirty="0" err="1"/>
              <a:t>n_ev</a:t>
            </a:r>
            <a:r>
              <a:rPr lang="en-US" altLang="ja-JP" dirty="0"/>
              <a:t>; </a:t>
            </a:r>
            <a:r>
              <a:rPr lang="en-US" altLang="ja-JP" dirty="0" err="1"/>
              <a:t>i</a:t>
            </a:r>
            <a:r>
              <a:rPr lang="en-US" altLang="ja-JP" dirty="0"/>
              <a:t>++){</a:t>
            </a:r>
          </a:p>
          <a:p>
            <a:r>
              <a:rPr lang="en-US" altLang="ja-JP" dirty="0"/>
              <a:t>        </a:t>
            </a:r>
            <a:r>
              <a:rPr lang="en-US" altLang="ja-JP" dirty="0" err="1"/>
              <a:t>rn</a:t>
            </a:r>
            <a:r>
              <a:rPr lang="en-US" altLang="ja-JP" dirty="0"/>
              <a:t>=</a:t>
            </a:r>
            <a:r>
              <a:rPr lang="en-US" altLang="ja-JP" dirty="0">
                <a:solidFill>
                  <a:srgbClr val="00B050"/>
                </a:solidFill>
              </a:rPr>
              <a:t>rand()%10</a:t>
            </a:r>
            <a:r>
              <a:rPr lang="en-US" altLang="ja-JP" dirty="0"/>
              <a:t>;</a:t>
            </a:r>
          </a:p>
          <a:p>
            <a:r>
              <a:rPr lang="en-US" altLang="ja-JP" dirty="0"/>
              <a:t>        </a:t>
            </a:r>
            <a:r>
              <a:rPr lang="en-US" altLang="ja-JP" dirty="0" err="1">
                <a:solidFill>
                  <a:srgbClr val="FF0000"/>
                </a:solidFill>
              </a:rPr>
              <a:t>ev</a:t>
            </a:r>
            <a:r>
              <a:rPr lang="en-US" altLang="ja-JP" dirty="0">
                <a:solidFill>
                  <a:srgbClr val="FF0000"/>
                </a:solidFill>
              </a:rPr>
              <a:t>[</a:t>
            </a:r>
            <a:r>
              <a:rPr lang="en-US" altLang="ja-JP" dirty="0" err="1">
                <a:solidFill>
                  <a:srgbClr val="FF0000"/>
                </a:solidFill>
              </a:rPr>
              <a:t>rn</a:t>
            </a:r>
            <a:r>
              <a:rPr lang="en-US" altLang="ja-JP" dirty="0">
                <a:solidFill>
                  <a:srgbClr val="FF0000"/>
                </a:solidFill>
              </a:rPr>
              <a:t>]++;</a:t>
            </a:r>
          </a:p>
          <a:p>
            <a:r>
              <a:rPr lang="en-US" altLang="ja-JP" dirty="0"/>
              <a:t>    }</a:t>
            </a:r>
          </a:p>
          <a:p>
            <a:r>
              <a:rPr lang="en-US" altLang="ja-JP" dirty="0"/>
              <a:t>    for(</a:t>
            </a:r>
            <a:r>
              <a:rPr lang="en-US" altLang="ja-JP" dirty="0" err="1"/>
              <a:t>i</a:t>
            </a:r>
            <a:r>
              <a:rPr lang="en-US" altLang="ja-JP" dirty="0"/>
              <a:t>=0; </a:t>
            </a:r>
            <a:r>
              <a:rPr lang="en-US" altLang="ja-JP" dirty="0" err="1"/>
              <a:t>i</a:t>
            </a:r>
            <a:r>
              <a:rPr lang="en-US" altLang="ja-JP" dirty="0"/>
              <a:t>&lt;10; </a:t>
            </a:r>
            <a:r>
              <a:rPr lang="en-US" altLang="ja-JP" dirty="0" err="1"/>
              <a:t>i</a:t>
            </a:r>
            <a:r>
              <a:rPr lang="en-US" altLang="ja-JP" dirty="0"/>
              <a:t>++){</a:t>
            </a:r>
          </a:p>
          <a:p>
            <a:r>
              <a:rPr lang="en-US" altLang="ja-JP" dirty="0"/>
              <a:t>        </a:t>
            </a:r>
            <a:r>
              <a:rPr lang="en-US" altLang="ja-JP" dirty="0" err="1"/>
              <a:t>printf</a:t>
            </a:r>
            <a:r>
              <a:rPr lang="en-US" altLang="ja-JP" dirty="0"/>
              <a:t>("%d</a:t>
            </a:r>
            <a:r>
              <a:rPr lang="ja-JP" altLang="en-US" dirty="0"/>
              <a:t>は</a:t>
            </a:r>
            <a:r>
              <a:rPr lang="en-US" altLang="ja-JP" dirty="0"/>
              <a:t>%d</a:t>
            </a:r>
            <a:r>
              <a:rPr lang="ja-JP" altLang="en-US" dirty="0"/>
              <a:t>回、確率は</a:t>
            </a:r>
            <a:r>
              <a:rPr lang="en-US" altLang="ja-JP" dirty="0"/>
              <a:t>%f</a:t>
            </a:r>
            <a:r>
              <a:rPr lang="ja-JP" altLang="en-US" dirty="0" err="1"/>
              <a:t>です</a:t>
            </a:r>
            <a:r>
              <a:rPr lang="en-US" altLang="ja-JP" dirty="0"/>
              <a:t>\</a:t>
            </a:r>
            <a:r>
              <a:rPr lang="en-US" altLang="ja-JP" dirty="0" err="1"/>
              <a:t>n",i,ev</a:t>
            </a:r>
            <a:r>
              <a:rPr lang="en-US" altLang="ja-JP" dirty="0"/>
              <a:t>[</a:t>
            </a:r>
            <a:r>
              <a:rPr lang="en-US" altLang="ja-JP" dirty="0" err="1"/>
              <a:t>i</a:t>
            </a:r>
            <a:r>
              <a:rPr lang="en-US" altLang="ja-JP" dirty="0"/>
              <a:t>],(float)</a:t>
            </a:r>
            <a:r>
              <a:rPr lang="en-US" altLang="ja-JP" dirty="0" err="1"/>
              <a:t>ev</a:t>
            </a:r>
            <a:r>
              <a:rPr lang="en-US" altLang="ja-JP" dirty="0"/>
              <a:t>[</a:t>
            </a:r>
            <a:r>
              <a:rPr lang="en-US" altLang="ja-JP" dirty="0" err="1"/>
              <a:t>i</a:t>
            </a:r>
            <a:r>
              <a:rPr lang="en-US" altLang="ja-JP" dirty="0"/>
              <a:t>]/</a:t>
            </a:r>
            <a:r>
              <a:rPr lang="en-US" altLang="ja-JP" dirty="0" err="1"/>
              <a:t>n_ev</a:t>
            </a:r>
            <a:r>
              <a:rPr lang="en-US" altLang="ja-JP" dirty="0"/>
              <a:t>);</a:t>
            </a:r>
          </a:p>
          <a:p>
            <a:r>
              <a:rPr lang="en-US" altLang="ja-JP" dirty="0"/>
              <a:t>    }</a:t>
            </a:r>
          </a:p>
          <a:p>
            <a:r>
              <a:rPr lang="en-US" altLang="ja-JP" dirty="0"/>
              <a:t>    return 0;</a:t>
            </a:r>
          </a:p>
          <a:p>
            <a:r>
              <a:rPr lang="en-US" altLang="ja-JP" dirty="0"/>
              <a:t>}</a:t>
            </a:r>
            <a:endParaRPr lang="ja-JP" altLang="en-US" dirty="0"/>
          </a:p>
        </p:txBody>
      </p:sp>
    </p:spTree>
    <p:extLst>
      <p:ext uri="{BB962C8B-B14F-4D97-AF65-F5344CB8AC3E}">
        <p14:creationId xmlns:p14="http://schemas.microsoft.com/office/powerpoint/2010/main" val="1645607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爆発: 14 pt 10">
            <a:extLst>
              <a:ext uri="{FF2B5EF4-FFF2-40B4-BE49-F238E27FC236}">
                <a16:creationId xmlns:a16="http://schemas.microsoft.com/office/drawing/2014/main" id="{95F1794C-35C4-43B8-BAE7-0FEBDA495ABC}"/>
              </a:ext>
            </a:extLst>
          </p:cNvPr>
          <p:cNvSpPr/>
          <p:nvPr/>
        </p:nvSpPr>
        <p:spPr>
          <a:xfrm>
            <a:off x="308473" y="3260993"/>
            <a:ext cx="4605050" cy="2974554"/>
          </a:xfrm>
          <a:prstGeom prst="irregularSeal2">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6DA96798-FC03-4F13-BBD4-6C23BCCE0EB4}"/>
              </a:ext>
            </a:extLst>
          </p:cNvPr>
          <p:cNvSpPr>
            <a:spLocks noGrp="1"/>
          </p:cNvSpPr>
          <p:nvPr>
            <p:ph type="title"/>
          </p:nvPr>
        </p:nvSpPr>
        <p:spPr/>
        <p:txBody>
          <a:bodyPr/>
          <a:lstStyle/>
          <a:p>
            <a:r>
              <a:rPr lang="ja-JP" altLang="en-US" dirty="0"/>
              <a:t>配列と</a:t>
            </a:r>
            <a:r>
              <a:rPr lang="en-US" altLang="ja-JP" dirty="0" err="1"/>
              <a:t>switch,case</a:t>
            </a:r>
            <a:r>
              <a:rPr lang="ja-JP" altLang="en-US" dirty="0"/>
              <a:t>文の比較</a:t>
            </a:r>
            <a:endParaRPr kumimoji="1" lang="ja-JP" altLang="en-US" dirty="0"/>
          </a:p>
        </p:txBody>
      </p:sp>
      <p:sp>
        <p:nvSpPr>
          <p:cNvPr id="4" name="正方形/長方形 3">
            <a:extLst>
              <a:ext uri="{FF2B5EF4-FFF2-40B4-BE49-F238E27FC236}">
                <a16:creationId xmlns:a16="http://schemas.microsoft.com/office/drawing/2014/main" id="{F3211DE1-2141-4CC4-87E8-59F49EB3ECDC}"/>
              </a:ext>
            </a:extLst>
          </p:cNvPr>
          <p:cNvSpPr/>
          <p:nvPr/>
        </p:nvSpPr>
        <p:spPr>
          <a:xfrm>
            <a:off x="612722" y="1876562"/>
            <a:ext cx="3705890" cy="830997"/>
          </a:xfrm>
          <a:prstGeom prst="rect">
            <a:avLst/>
          </a:prstGeom>
          <a:ln>
            <a:solidFill>
              <a:schemeClr val="accent1"/>
            </a:solidFill>
          </a:ln>
        </p:spPr>
        <p:txBody>
          <a:bodyPr wrap="square">
            <a:spAutoFit/>
          </a:bodyPr>
          <a:lstStyle/>
          <a:p>
            <a:r>
              <a:rPr lang="en-US" altLang="ja-JP" sz="2400" dirty="0" err="1"/>
              <a:t>rn</a:t>
            </a:r>
            <a:r>
              <a:rPr lang="en-US" altLang="ja-JP" sz="2400" dirty="0"/>
              <a:t>=</a:t>
            </a:r>
            <a:r>
              <a:rPr lang="en-US" altLang="ja-JP" sz="2400" dirty="0">
                <a:solidFill>
                  <a:srgbClr val="00B050"/>
                </a:solidFill>
              </a:rPr>
              <a:t>rand()%10</a:t>
            </a:r>
            <a:r>
              <a:rPr lang="en-US" altLang="ja-JP" sz="2400" dirty="0"/>
              <a:t>;</a:t>
            </a:r>
          </a:p>
          <a:p>
            <a:r>
              <a:rPr lang="en-US" altLang="ja-JP" sz="2400" dirty="0" err="1">
                <a:solidFill>
                  <a:srgbClr val="FF0000"/>
                </a:solidFill>
              </a:rPr>
              <a:t>ev</a:t>
            </a:r>
            <a:r>
              <a:rPr lang="en-US" altLang="ja-JP" sz="2400" dirty="0">
                <a:solidFill>
                  <a:srgbClr val="FF0000"/>
                </a:solidFill>
              </a:rPr>
              <a:t>[</a:t>
            </a:r>
            <a:r>
              <a:rPr lang="en-US" altLang="ja-JP" sz="2400" dirty="0" err="1">
                <a:solidFill>
                  <a:srgbClr val="FF0000"/>
                </a:solidFill>
              </a:rPr>
              <a:t>rn</a:t>
            </a:r>
            <a:r>
              <a:rPr lang="en-US" altLang="ja-JP" sz="2400" dirty="0">
                <a:solidFill>
                  <a:srgbClr val="FF0000"/>
                </a:solidFill>
              </a:rPr>
              <a:t>]++;</a:t>
            </a:r>
          </a:p>
        </p:txBody>
      </p:sp>
      <p:sp>
        <p:nvSpPr>
          <p:cNvPr id="5" name="正方形/長方形 4">
            <a:extLst>
              <a:ext uri="{FF2B5EF4-FFF2-40B4-BE49-F238E27FC236}">
                <a16:creationId xmlns:a16="http://schemas.microsoft.com/office/drawing/2014/main" id="{A74132CD-9116-40A2-A590-92C62F729C14}"/>
              </a:ext>
            </a:extLst>
          </p:cNvPr>
          <p:cNvSpPr/>
          <p:nvPr/>
        </p:nvSpPr>
        <p:spPr>
          <a:xfrm>
            <a:off x="4810424" y="1863698"/>
            <a:ext cx="3705890" cy="4893647"/>
          </a:xfrm>
          <a:prstGeom prst="rect">
            <a:avLst/>
          </a:prstGeom>
          <a:ln>
            <a:solidFill>
              <a:schemeClr val="accent1"/>
            </a:solidFill>
          </a:ln>
        </p:spPr>
        <p:txBody>
          <a:bodyPr wrap="square">
            <a:spAutoFit/>
          </a:bodyPr>
          <a:lstStyle/>
          <a:p>
            <a:r>
              <a:rPr lang="en-US" altLang="ja-JP" sz="2400" dirty="0" err="1"/>
              <a:t>rn</a:t>
            </a:r>
            <a:r>
              <a:rPr lang="en-US" altLang="ja-JP" sz="2400" dirty="0"/>
              <a:t>=</a:t>
            </a:r>
            <a:r>
              <a:rPr lang="en-US" altLang="ja-JP" sz="2400" dirty="0">
                <a:solidFill>
                  <a:srgbClr val="00B050"/>
                </a:solidFill>
              </a:rPr>
              <a:t>rand()%10</a:t>
            </a:r>
            <a:r>
              <a:rPr lang="en-US" altLang="ja-JP" sz="2400" dirty="0"/>
              <a:t>;</a:t>
            </a:r>
          </a:p>
          <a:p>
            <a:r>
              <a:rPr lang="en-US" altLang="ja-JP" sz="2400" dirty="0">
                <a:solidFill>
                  <a:srgbClr val="FF0000"/>
                </a:solidFill>
              </a:rPr>
              <a:t>switch(</a:t>
            </a:r>
            <a:r>
              <a:rPr lang="en-US" altLang="ja-JP" sz="2400" dirty="0" err="1">
                <a:solidFill>
                  <a:srgbClr val="FF0000"/>
                </a:solidFill>
              </a:rPr>
              <a:t>rn</a:t>
            </a:r>
            <a:r>
              <a:rPr lang="en-US" altLang="ja-JP" sz="2400" dirty="0">
                <a:solidFill>
                  <a:srgbClr val="FF0000"/>
                </a:solidFill>
              </a:rPr>
              <a:t>){</a:t>
            </a:r>
          </a:p>
          <a:p>
            <a:r>
              <a:rPr lang="en-US" altLang="ja-JP" sz="2400" dirty="0">
                <a:solidFill>
                  <a:srgbClr val="FF0000"/>
                </a:solidFill>
              </a:rPr>
              <a:t>     case 0: ev0++; break;</a:t>
            </a:r>
          </a:p>
          <a:p>
            <a:r>
              <a:rPr lang="en-US" altLang="ja-JP" sz="2400" dirty="0">
                <a:solidFill>
                  <a:srgbClr val="FF0000"/>
                </a:solidFill>
              </a:rPr>
              <a:t>     case 1: ev1++; break;</a:t>
            </a:r>
          </a:p>
          <a:p>
            <a:r>
              <a:rPr lang="en-US" altLang="ja-JP" sz="2400" dirty="0">
                <a:solidFill>
                  <a:srgbClr val="FF0000"/>
                </a:solidFill>
              </a:rPr>
              <a:t>     case 2: ev2++; break;</a:t>
            </a:r>
          </a:p>
          <a:p>
            <a:r>
              <a:rPr lang="en-US" altLang="ja-JP" sz="2400" dirty="0">
                <a:solidFill>
                  <a:srgbClr val="FF0000"/>
                </a:solidFill>
              </a:rPr>
              <a:t>     case 3: ev3++; break;</a:t>
            </a:r>
          </a:p>
          <a:p>
            <a:r>
              <a:rPr lang="en-US" altLang="ja-JP" sz="2400" dirty="0">
                <a:solidFill>
                  <a:srgbClr val="FF0000"/>
                </a:solidFill>
              </a:rPr>
              <a:t>     case 4: ev4++; break;</a:t>
            </a:r>
          </a:p>
          <a:p>
            <a:r>
              <a:rPr lang="en-US" altLang="ja-JP" sz="2400" dirty="0">
                <a:solidFill>
                  <a:srgbClr val="FF0000"/>
                </a:solidFill>
              </a:rPr>
              <a:t>     case 5: ev5++; break;</a:t>
            </a:r>
          </a:p>
          <a:p>
            <a:r>
              <a:rPr lang="en-US" altLang="ja-JP" sz="2400" dirty="0">
                <a:solidFill>
                  <a:srgbClr val="FF0000"/>
                </a:solidFill>
              </a:rPr>
              <a:t>     case 6: ev6++; break;</a:t>
            </a:r>
          </a:p>
          <a:p>
            <a:r>
              <a:rPr lang="en-US" altLang="ja-JP" sz="2400" dirty="0">
                <a:solidFill>
                  <a:srgbClr val="FF0000"/>
                </a:solidFill>
              </a:rPr>
              <a:t>     case 7: ev7++; break;</a:t>
            </a:r>
          </a:p>
          <a:p>
            <a:r>
              <a:rPr lang="en-US" altLang="ja-JP" sz="2400" dirty="0">
                <a:solidFill>
                  <a:srgbClr val="FF0000"/>
                </a:solidFill>
              </a:rPr>
              <a:t>     case 8: ev8++; break;</a:t>
            </a:r>
          </a:p>
          <a:p>
            <a:r>
              <a:rPr lang="en-US" altLang="ja-JP" sz="2400" dirty="0">
                <a:solidFill>
                  <a:srgbClr val="FF0000"/>
                </a:solidFill>
              </a:rPr>
              <a:t>     case 9: ev9++; break;</a:t>
            </a:r>
          </a:p>
          <a:p>
            <a:r>
              <a:rPr lang="en-US" altLang="ja-JP" sz="2400" dirty="0">
                <a:solidFill>
                  <a:srgbClr val="FF0000"/>
                </a:solidFill>
              </a:rPr>
              <a:t>}</a:t>
            </a:r>
          </a:p>
        </p:txBody>
      </p:sp>
      <p:sp>
        <p:nvSpPr>
          <p:cNvPr id="8" name="テキスト ボックス 7">
            <a:extLst>
              <a:ext uri="{FF2B5EF4-FFF2-40B4-BE49-F238E27FC236}">
                <a16:creationId xmlns:a16="http://schemas.microsoft.com/office/drawing/2014/main" id="{4FBF875D-3DB5-4406-97F1-490B25016483}"/>
              </a:ext>
            </a:extLst>
          </p:cNvPr>
          <p:cNvSpPr txBox="1"/>
          <p:nvPr/>
        </p:nvSpPr>
        <p:spPr>
          <a:xfrm>
            <a:off x="612722" y="1462434"/>
            <a:ext cx="954107" cy="461665"/>
          </a:xfrm>
          <a:prstGeom prst="rect">
            <a:avLst/>
          </a:prstGeom>
          <a:noFill/>
        </p:spPr>
        <p:txBody>
          <a:bodyPr wrap="none" rtlCol="0">
            <a:spAutoFit/>
          </a:bodyPr>
          <a:lstStyle/>
          <a:p>
            <a:r>
              <a:rPr kumimoji="1" lang="ja-JP" altLang="en-US" sz="2400" dirty="0"/>
              <a:t>配列：</a:t>
            </a:r>
          </a:p>
        </p:txBody>
      </p:sp>
      <p:sp>
        <p:nvSpPr>
          <p:cNvPr id="9" name="テキスト ボックス 8">
            <a:extLst>
              <a:ext uri="{FF2B5EF4-FFF2-40B4-BE49-F238E27FC236}">
                <a16:creationId xmlns:a16="http://schemas.microsoft.com/office/drawing/2014/main" id="{8376249C-57F1-498D-9E7A-8813E7C21DA7}"/>
              </a:ext>
            </a:extLst>
          </p:cNvPr>
          <p:cNvSpPr txBox="1"/>
          <p:nvPr/>
        </p:nvSpPr>
        <p:spPr>
          <a:xfrm>
            <a:off x="4752700" y="1462434"/>
            <a:ext cx="2160271" cy="461665"/>
          </a:xfrm>
          <a:prstGeom prst="rect">
            <a:avLst/>
          </a:prstGeom>
          <a:noFill/>
        </p:spPr>
        <p:txBody>
          <a:bodyPr wrap="none" rtlCol="0">
            <a:spAutoFit/>
          </a:bodyPr>
          <a:lstStyle/>
          <a:p>
            <a:r>
              <a:rPr kumimoji="1" lang="en-US" altLang="ja-JP" sz="2400" dirty="0"/>
              <a:t>Switch, case</a:t>
            </a:r>
            <a:r>
              <a:rPr kumimoji="1" lang="ja-JP" altLang="en-US" sz="2400" dirty="0"/>
              <a:t>文：</a:t>
            </a:r>
          </a:p>
        </p:txBody>
      </p:sp>
      <p:sp>
        <p:nvSpPr>
          <p:cNvPr id="10" name="テキスト ボックス 9">
            <a:extLst>
              <a:ext uri="{FF2B5EF4-FFF2-40B4-BE49-F238E27FC236}">
                <a16:creationId xmlns:a16="http://schemas.microsoft.com/office/drawing/2014/main" id="{3A7D0E08-CCC4-4C30-971E-98AA609C9C0A}"/>
              </a:ext>
            </a:extLst>
          </p:cNvPr>
          <p:cNvSpPr txBox="1"/>
          <p:nvPr/>
        </p:nvSpPr>
        <p:spPr>
          <a:xfrm>
            <a:off x="1159867" y="4425104"/>
            <a:ext cx="2799164" cy="830997"/>
          </a:xfrm>
          <a:prstGeom prst="rect">
            <a:avLst/>
          </a:prstGeom>
          <a:noFill/>
        </p:spPr>
        <p:txBody>
          <a:bodyPr wrap="none" rtlCol="0">
            <a:spAutoFit/>
          </a:bodyPr>
          <a:lstStyle/>
          <a:p>
            <a:r>
              <a:rPr lang="ja-JP" altLang="en-US" sz="2400" b="1" dirty="0">
                <a:solidFill>
                  <a:srgbClr val="FF0000"/>
                </a:solidFill>
              </a:rPr>
              <a:t>「配列」を利用すると</a:t>
            </a:r>
            <a:endParaRPr lang="en-US" altLang="ja-JP" sz="2400" b="1" dirty="0">
              <a:solidFill>
                <a:srgbClr val="FF0000"/>
              </a:solidFill>
            </a:endParaRPr>
          </a:p>
          <a:p>
            <a:r>
              <a:rPr lang="ja-JP" altLang="en-US" sz="2400" b="1" dirty="0">
                <a:solidFill>
                  <a:srgbClr val="FF0000"/>
                </a:solidFill>
              </a:rPr>
              <a:t>簡単＆短い</a:t>
            </a:r>
            <a:endParaRPr kumimoji="1" lang="ja-JP" altLang="en-US" sz="2400" b="1" dirty="0">
              <a:solidFill>
                <a:srgbClr val="FF0000"/>
              </a:solidFill>
            </a:endParaRPr>
          </a:p>
        </p:txBody>
      </p:sp>
    </p:spTree>
    <p:extLst>
      <p:ext uri="{BB962C8B-B14F-4D97-AF65-F5344CB8AC3E}">
        <p14:creationId xmlns:p14="http://schemas.microsoft.com/office/powerpoint/2010/main" val="1122361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配列とその利用</a:t>
            </a:r>
            <a:endParaRPr kumimoji="1" lang="ja-JP" altLang="en-US" dirty="0">
              <a:solidFill>
                <a:srgbClr val="99FF9F"/>
              </a:solidFill>
            </a:endParaRPr>
          </a:p>
        </p:txBody>
      </p:sp>
      <p:sp>
        <p:nvSpPr>
          <p:cNvPr id="3" name="コンテンツ プレースホルダ 2"/>
          <p:cNvSpPr>
            <a:spLocks noGrp="1"/>
          </p:cNvSpPr>
          <p:nvPr>
            <p:ph idx="1"/>
          </p:nvPr>
        </p:nvSpPr>
        <p:spPr>
          <a:xfrm>
            <a:off x="290946" y="1417637"/>
            <a:ext cx="8686800" cy="5209073"/>
          </a:xfrm>
          <a:ln>
            <a:solidFill>
              <a:schemeClr val="accent1"/>
            </a:solidFill>
          </a:ln>
        </p:spPr>
        <p:txBody>
          <a:bodyPr>
            <a:normAutofit/>
          </a:bodyPr>
          <a:lstStyle/>
          <a:p>
            <a:pPr>
              <a:buFont typeface="Wingdings" pitchFamily="2" charset="2"/>
              <a:buChar char="Ø"/>
            </a:pPr>
            <a:r>
              <a:rPr lang="ja-JP" altLang="en-US" dirty="0"/>
              <a:t>乱数発生回数のカウントアップに配列を利用しましたが、それ以外に配列を利用できないでしょうか？</a:t>
            </a:r>
            <a:endParaRPr lang="en-US" altLang="ja-JP" dirty="0"/>
          </a:p>
          <a:p>
            <a:pPr lvl="1">
              <a:buFont typeface="Wingdings" pitchFamily="2" charset="2"/>
              <a:buChar char="Ø"/>
            </a:pPr>
            <a:r>
              <a:rPr lang="ja-JP" altLang="en-US" dirty="0"/>
              <a:t>「確率のバラツキ」をもとめるには、平均と標準偏差が必要⇒カウントアップに用いた配列を利用しては！</a:t>
            </a:r>
            <a:endParaRPr lang="en-US" altLang="ja-JP" dirty="0"/>
          </a:p>
          <a:p>
            <a:pPr lvl="1">
              <a:buFont typeface="Wingdings" pitchFamily="2" charset="2"/>
              <a:buChar char="Ø"/>
            </a:pPr>
            <a:r>
              <a:rPr lang="ja-JP" altLang="en-US" dirty="0"/>
              <a:t>「数の組」⇒ベクトル、行列の計算に利用できないか？</a:t>
            </a:r>
            <a:endParaRPr lang="en-US" altLang="ja-JP" dirty="0"/>
          </a:p>
          <a:p>
            <a:pPr lvl="1">
              <a:buFont typeface="Wingdings" pitchFamily="2" charset="2"/>
              <a:buChar char="Ø"/>
            </a:pPr>
            <a:r>
              <a:rPr lang="ja-JP" altLang="en-US" dirty="0"/>
              <a:t>ベクトル、行列⇒連立方程式を解くことに利用できないか？</a:t>
            </a:r>
            <a:endParaRPr lang="en-US" altLang="ja-JP"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配列を使った平均、標準偏差計算</a:t>
            </a:r>
            <a:endParaRPr kumimoji="1" lang="ja-JP" altLang="en-US" dirty="0">
              <a:solidFill>
                <a:srgbClr val="99FF9F"/>
              </a:solidFill>
            </a:endParaRPr>
          </a:p>
        </p:txBody>
      </p:sp>
      <p:sp>
        <p:nvSpPr>
          <p:cNvPr id="3" name="コンテンツ プレースホルダ 2"/>
          <p:cNvSpPr>
            <a:spLocks noGrp="1"/>
          </p:cNvSpPr>
          <p:nvPr>
            <p:ph idx="1"/>
          </p:nvPr>
        </p:nvSpPr>
        <p:spPr>
          <a:xfrm>
            <a:off x="290946" y="1417637"/>
            <a:ext cx="8686800" cy="5209073"/>
          </a:xfrm>
          <a:ln>
            <a:solidFill>
              <a:schemeClr val="accent1"/>
            </a:solidFill>
          </a:ln>
        </p:spPr>
        <p:txBody>
          <a:bodyPr>
            <a:normAutofit/>
          </a:bodyPr>
          <a:lstStyle/>
          <a:p>
            <a:pPr>
              <a:buFont typeface="Wingdings" pitchFamily="2" charset="2"/>
              <a:buChar char="Ø"/>
            </a:pPr>
            <a:r>
              <a:rPr lang="en-US" altLang="ja-JP" dirty="0"/>
              <a:t>0</a:t>
            </a:r>
            <a:r>
              <a:rPr lang="ja-JP" altLang="en-US" dirty="0"/>
              <a:t>～</a:t>
            </a:r>
            <a:r>
              <a:rPr lang="en-US" altLang="ja-JP" dirty="0"/>
              <a:t>9</a:t>
            </a:r>
            <a:r>
              <a:rPr lang="ja-JP" altLang="en-US" dirty="0"/>
              <a:t>の出現回数が</a:t>
            </a:r>
            <a:r>
              <a:rPr lang="en-US" altLang="ja-JP" dirty="0" err="1"/>
              <a:t>ev</a:t>
            </a:r>
            <a:r>
              <a:rPr lang="en-US" altLang="ja-JP" dirty="0"/>
              <a:t>[0]</a:t>
            </a:r>
            <a:r>
              <a:rPr lang="ja-JP" altLang="en-US" dirty="0"/>
              <a:t>～</a:t>
            </a:r>
            <a:r>
              <a:rPr lang="en-US" altLang="ja-JP" dirty="0" err="1"/>
              <a:t>ev</a:t>
            </a:r>
            <a:r>
              <a:rPr lang="en-US" altLang="ja-JP" dirty="0"/>
              <a:t>[9]</a:t>
            </a:r>
            <a:r>
              <a:rPr lang="ja-JP" altLang="en-US" dirty="0"/>
              <a:t>に記録されている。これを利用して、出現回数と確率の平均値とバラツキを計算しよう。</a:t>
            </a:r>
            <a:endParaRPr lang="en-US" altLang="ja-JP" dirty="0"/>
          </a:p>
          <a:p>
            <a:pPr lvl="1">
              <a:buFont typeface="Wingdings" pitchFamily="2" charset="2"/>
              <a:buChar char="Ø"/>
            </a:pPr>
            <a:r>
              <a:rPr lang="ja-JP" altLang="en-US" dirty="0"/>
              <a:t>平均値：</a:t>
            </a:r>
            <a:endParaRPr lang="en-US" altLang="ja-JP" dirty="0"/>
          </a:p>
          <a:p>
            <a:pPr lvl="1">
              <a:buFont typeface="Wingdings" pitchFamily="2" charset="2"/>
              <a:buChar char="Ø"/>
            </a:pPr>
            <a:endParaRPr lang="en-US" altLang="ja-JP" dirty="0"/>
          </a:p>
          <a:p>
            <a:pPr lvl="1">
              <a:buFont typeface="Wingdings" pitchFamily="2" charset="2"/>
              <a:buChar char="Ø"/>
            </a:pPr>
            <a:endParaRPr lang="en-US" altLang="ja-JP" dirty="0"/>
          </a:p>
          <a:p>
            <a:pPr lvl="1">
              <a:buFont typeface="Wingdings" pitchFamily="2" charset="2"/>
              <a:buChar char="Ø"/>
            </a:pPr>
            <a:r>
              <a:rPr lang="ja-JP" altLang="en-US" dirty="0"/>
              <a:t>標準偏差（バラツキの指標）</a:t>
            </a:r>
            <a:r>
              <a:rPr lang="en-US" altLang="ja-JP" dirty="0"/>
              <a:t>:</a:t>
            </a:r>
          </a:p>
        </p:txBody>
      </p:sp>
      <p:graphicFrame>
        <p:nvGraphicFramePr>
          <p:cNvPr id="4" name="オブジェクト 3"/>
          <p:cNvGraphicFramePr>
            <a:graphicFrameLocks noChangeAspect="1"/>
          </p:cNvGraphicFramePr>
          <p:nvPr/>
        </p:nvGraphicFramePr>
        <p:xfrm>
          <a:off x="1852613" y="3355181"/>
          <a:ext cx="4119562" cy="830263"/>
        </p:xfrm>
        <a:graphic>
          <a:graphicData uri="http://schemas.openxmlformats.org/presentationml/2006/ole">
            <mc:AlternateContent xmlns:mc="http://schemas.openxmlformats.org/markup-compatibility/2006">
              <mc:Choice xmlns:v="urn:schemas-microsoft-com:vml" Requires="v">
                <p:oleObj spid="_x0000_s48168" name="数式" r:id="rId3" imgW="2146300" imgH="431800" progId="Equation.3">
                  <p:embed/>
                </p:oleObj>
              </mc:Choice>
              <mc:Fallback>
                <p:oleObj name="数式" r:id="rId3" imgW="2146300" imgH="431800" progId="Equation.3">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2613" y="3355181"/>
                        <a:ext cx="4119562" cy="830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3" name="Object 3"/>
          <p:cNvGraphicFramePr>
            <a:graphicFrameLocks noChangeAspect="1"/>
          </p:cNvGraphicFramePr>
          <p:nvPr/>
        </p:nvGraphicFramePr>
        <p:xfrm>
          <a:off x="887413" y="5213350"/>
          <a:ext cx="7970837" cy="974725"/>
        </p:xfrm>
        <a:graphic>
          <a:graphicData uri="http://schemas.openxmlformats.org/presentationml/2006/ole">
            <mc:AlternateContent xmlns:mc="http://schemas.openxmlformats.org/markup-compatibility/2006">
              <mc:Choice xmlns:v="urn:schemas-microsoft-com:vml" Requires="v">
                <p:oleObj spid="_x0000_s48169" name="数式" r:id="rId5" imgW="4152900" imgH="508000" progId="Equation.3">
                  <p:embed/>
                </p:oleObj>
              </mc:Choice>
              <mc:Fallback>
                <p:oleObj name="数式" r:id="rId5" imgW="4152900" imgH="508000" progId="Equation.3">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7413" y="5213350"/>
                        <a:ext cx="7970837" cy="974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8</a:t>
            </a:fld>
            <a:endParaRPr kumimoji="1" lang="ja-JP" altLang="en-US" dirty="0"/>
          </a:p>
        </p:txBody>
      </p:sp>
      <p:sp>
        <p:nvSpPr>
          <p:cNvPr id="6" name="テキスト ボックス 5"/>
          <p:cNvSpPr txBox="1"/>
          <p:nvPr/>
        </p:nvSpPr>
        <p:spPr>
          <a:xfrm>
            <a:off x="658292" y="716973"/>
            <a:ext cx="7813188" cy="1323439"/>
          </a:xfrm>
          <a:prstGeom prst="rect">
            <a:avLst/>
          </a:prstGeom>
          <a:noFill/>
          <a:ln w="28575" cmpd="sng">
            <a:solidFill>
              <a:srgbClr val="19FF25"/>
            </a:solidFill>
          </a:ln>
        </p:spPr>
        <p:txBody>
          <a:bodyPr wrap="square" rtlCol="0">
            <a:spAutoFit/>
          </a:bodyPr>
          <a:lstStyle/>
          <a:p>
            <a:r>
              <a:rPr lang="ja-JP" altLang="en-US" sz="2000" dirty="0">
                <a:solidFill>
                  <a:srgbClr val="000090"/>
                </a:solidFill>
                <a:latin typeface="Osaka"/>
                <a:ea typeface="Osaka"/>
                <a:cs typeface="Osaka"/>
              </a:rPr>
              <a:t>例</a:t>
            </a:r>
            <a:r>
              <a:rPr kumimoji="1" lang="ja-JP" altLang="en-US" sz="2000" dirty="0">
                <a:solidFill>
                  <a:srgbClr val="000090"/>
                </a:solidFill>
                <a:latin typeface="Osaka"/>
                <a:ea typeface="Osaka"/>
                <a:cs typeface="Osaka"/>
              </a:rPr>
              <a:t>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10-1</a:t>
            </a:r>
          </a:p>
          <a:p>
            <a:r>
              <a:rPr lang="en-US" altLang="ja-JP" sz="2000" dirty="0">
                <a:solidFill>
                  <a:srgbClr val="000090"/>
                </a:solidFill>
                <a:latin typeface="Osaka"/>
                <a:ea typeface="Osaka"/>
                <a:cs typeface="Osaka"/>
              </a:rPr>
              <a:t>0</a:t>
            </a:r>
            <a:r>
              <a:rPr lang="ja-JP" altLang="en-US" sz="2000" dirty="0">
                <a:solidFill>
                  <a:srgbClr val="000090"/>
                </a:solidFill>
                <a:latin typeface="Osaka"/>
                <a:ea typeface="Osaka"/>
                <a:cs typeface="Osaka"/>
              </a:rPr>
              <a:t>から</a:t>
            </a:r>
            <a:r>
              <a:rPr lang="en-US" altLang="ja-JP" sz="2000" dirty="0">
                <a:solidFill>
                  <a:srgbClr val="000090"/>
                </a:solidFill>
                <a:latin typeface="Osaka"/>
                <a:ea typeface="Osaka"/>
                <a:cs typeface="Osaka"/>
              </a:rPr>
              <a:t>9</a:t>
            </a:r>
            <a:r>
              <a:rPr lang="ja-JP" altLang="en-US" sz="2000" dirty="0">
                <a:solidFill>
                  <a:srgbClr val="000090"/>
                </a:solidFill>
                <a:latin typeface="Osaka"/>
                <a:ea typeface="Osaka"/>
                <a:cs typeface="Osaka"/>
              </a:rPr>
              <a:t>までの乱数を</a:t>
            </a:r>
            <a:r>
              <a:rPr lang="en-US" altLang="ja-JP" sz="2000" dirty="0">
                <a:solidFill>
                  <a:srgbClr val="000090"/>
                </a:solidFill>
                <a:latin typeface="Osaka"/>
                <a:ea typeface="Osaka"/>
                <a:cs typeface="Osaka"/>
              </a:rPr>
              <a:t>N</a:t>
            </a:r>
            <a:r>
              <a:rPr lang="ja-JP" altLang="en-US" sz="2000" dirty="0">
                <a:solidFill>
                  <a:srgbClr val="000090"/>
                </a:solidFill>
                <a:latin typeface="Osaka"/>
                <a:ea typeface="Osaka"/>
                <a:cs typeface="Osaka"/>
              </a:rPr>
              <a:t>個発生させ，それぞれの数字が出た回数の平均値と標準偏差を計算せよ。</a:t>
            </a:r>
            <a:r>
              <a:rPr lang="en-US" altLang="ja-JP" sz="2000" dirty="0">
                <a:solidFill>
                  <a:srgbClr val="000090"/>
                </a:solidFill>
                <a:latin typeface="Osaka"/>
                <a:ea typeface="Osaka"/>
                <a:cs typeface="Osaka"/>
              </a:rPr>
              <a:t> </a:t>
            </a:r>
            <a:r>
              <a:rPr lang="ja-JP" altLang="ja-JP" sz="2000" dirty="0">
                <a:solidFill>
                  <a:srgbClr val="000090"/>
                </a:solidFill>
                <a:latin typeface="Osaka"/>
                <a:ea typeface="Osaka"/>
                <a:cs typeface="Osaka"/>
              </a:rPr>
              <a:t>とくに</a:t>
            </a:r>
            <a:r>
              <a:rPr lang="en-US" altLang="ja-JP" sz="2000" dirty="0">
                <a:solidFill>
                  <a:srgbClr val="000090"/>
                </a:solidFill>
                <a:latin typeface="Osaka"/>
                <a:ea typeface="Osaka"/>
                <a:cs typeface="Osaka"/>
              </a:rPr>
              <a:t>N=100</a:t>
            </a:r>
            <a:r>
              <a:rPr lang="ja-JP" altLang="ja-JP" sz="2000" dirty="0">
                <a:solidFill>
                  <a:srgbClr val="000090"/>
                </a:solidFill>
                <a:latin typeface="Osaka"/>
                <a:ea typeface="Osaka"/>
                <a:cs typeface="Osaka"/>
              </a:rPr>
              <a:t>と</a:t>
            </a:r>
            <a:r>
              <a:rPr lang="en-US" altLang="ja-JP" sz="2000" dirty="0">
                <a:solidFill>
                  <a:srgbClr val="000090"/>
                </a:solidFill>
                <a:latin typeface="Osaka"/>
                <a:ea typeface="Osaka"/>
                <a:cs typeface="Osaka"/>
              </a:rPr>
              <a:t>10000 </a:t>
            </a:r>
            <a:r>
              <a:rPr lang="ja-JP" altLang="ja-JP" sz="2000" dirty="0">
                <a:solidFill>
                  <a:srgbClr val="000090"/>
                </a:solidFill>
                <a:latin typeface="Osaka"/>
                <a:ea typeface="Osaka"/>
                <a:cs typeface="Osaka"/>
              </a:rPr>
              <a:t>の場合について</a:t>
            </a:r>
            <a:r>
              <a:rPr lang="ja-JP" altLang="en-US" sz="2000" dirty="0">
                <a:solidFill>
                  <a:srgbClr val="000090"/>
                </a:solidFill>
                <a:latin typeface="Osaka"/>
                <a:ea typeface="Osaka"/>
                <a:cs typeface="Osaka"/>
              </a:rPr>
              <a:t>平均値と標準偏差（</a:t>
            </a:r>
            <a:r>
              <a:rPr lang="ja-JP" altLang="ja-JP" sz="2000" dirty="0">
                <a:solidFill>
                  <a:srgbClr val="000090"/>
                </a:solidFill>
                <a:latin typeface="Osaka"/>
                <a:ea typeface="Osaka"/>
                <a:cs typeface="Osaka"/>
              </a:rPr>
              <a:t>バラツキ</a:t>
            </a:r>
            <a:r>
              <a:rPr lang="ja-JP" altLang="en-US" sz="2000" dirty="0">
                <a:solidFill>
                  <a:srgbClr val="000090"/>
                </a:solidFill>
                <a:latin typeface="Osaka"/>
                <a:ea typeface="Osaka"/>
                <a:cs typeface="Osaka"/>
              </a:rPr>
              <a:t>）を計算せよ。</a:t>
            </a:r>
            <a:r>
              <a:rPr lang="en-US" altLang="ja-JP" sz="2000" dirty="0">
                <a:solidFill>
                  <a:srgbClr val="000090"/>
                </a:solidFill>
                <a:latin typeface="Osaka"/>
                <a:ea typeface="Osaka"/>
                <a:cs typeface="Osaka"/>
              </a:rPr>
              <a:t> (</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EX10-1.c)</a:t>
            </a:r>
            <a:endParaRPr lang="en-US" altLang="ja-JP" sz="2000" dirty="0">
              <a:solidFill>
                <a:srgbClr val="000090"/>
              </a:solidFill>
              <a:latin typeface="Osaka"/>
              <a:ea typeface="Osaka"/>
              <a:cs typeface="Osaka"/>
            </a:endParaRPr>
          </a:p>
        </p:txBody>
      </p:sp>
      <p:sp>
        <p:nvSpPr>
          <p:cNvPr id="7" name="正方形/長方形 6"/>
          <p:cNvSpPr/>
          <p:nvPr/>
        </p:nvSpPr>
        <p:spPr>
          <a:xfrm>
            <a:off x="658292" y="2197160"/>
            <a:ext cx="3705890" cy="4524315"/>
          </a:xfrm>
          <a:prstGeom prst="rect">
            <a:avLst/>
          </a:prstGeom>
          <a:noFill/>
          <a:ln>
            <a:solidFill>
              <a:schemeClr val="accent1"/>
            </a:solidFill>
          </a:ln>
        </p:spPr>
        <p:txBody>
          <a:bodyPr wrap="square">
            <a:spAutoFit/>
          </a:bodyPr>
          <a:lstStyle/>
          <a:p>
            <a:r>
              <a:rPr lang="en-US" altLang="ja-JP" dirty="0"/>
              <a:t>#include &lt;</a:t>
            </a:r>
            <a:r>
              <a:rPr lang="en-US" altLang="ja-JP" dirty="0" err="1"/>
              <a:t>stdio.h</a:t>
            </a:r>
            <a:r>
              <a:rPr lang="en-US" altLang="ja-JP" dirty="0"/>
              <a:t>&gt;</a:t>
            </a:r>
          </a:p>
          <a:p>
            <a:r>
              <a:rPr lang="en-US" altLang="ja-JP" dirty="0"/>
              <a:t>#include &lt;</a:t>
            </a:r>
            <a:r>
              <a:rPr lang="en-US" altLang="ja-JP" dirty="0" err="1"/>
              <a:t>stdlib.h</a:t>
            </a:r>
            <a:r>
              <a:rPr lang="en-US" altLang="ja-JP" dirty="0"/>
              <a:t>&gt;</a:t>
            </a:r>
          </a:p>
          <a:p>
            <a:r>
              <a:rPr lang="en-US" altLang="ja-JP" dirty="0"/>
              <a:t>#include &lt;</a:t>
            </a:r>
            <a:r>
              <a:rPr lang="en-US" altLang="ja-JP" dirty="0" err="1"/>
              <a:t>time.h</a:t>
            </a:r>
            <a:r>
              <a:rPr lang="en-US" altLang="ja-JP" dirty="0"/>
              <a:t>&gt;</a:t>
            </a:r>
          </a:p>
          <a:p>
            <a:r>
              <a:rPr lang="en-US" altLang="ja-JP" dirty="0">
                <a:solidFill>
                  <a:schemeClr val="accent6">
                    <a:lumMod val="75000"/>
                  </a:schemeClr>
                </a:solidFill>
              </a:rPr>
              <a:t>#include &lt;</a:t>
            </a:r>
            <a:r>
              <a:rPr lang="en-US" altLang="ja-JP" dirty="0" err="1">
                <a:solidFill>
                  <a:schemeClr val="accent6">
                    <a:lumMod val="75000"/>
                  </a:schemeClr>
                </a:solidFill>
              </a:rPr>
              <a:t>math.h</a:t>
            </a:r>
            <a:r>
              <a:rPr lang="en-US" altLang="ja-JP" dirty="0">
                <a:solidFill>
                  <a:schemeClr val="accent6">
                    <a:lumMod val="75000"/>
                  </a:schemeClr>
                </a:solidFill>
              </a:rPr>
              <a:t>&gt;</a:t>
            </a:r>
          </a:p>
          <a:p>
            <a:r>
              <a:rPr lang="en-US" altLang="ja-JP" dirty="0" err="1"/>
              <a:t>int</a:t>
            </a:r>
            <a:r>
              <a:rPr lang="en-US" altLang="ja-JP" dirty="0"/>
              <a:t> main(void)</a:t>
            </a:r>
          </a:p>
          <a:p>
            <a:r>
              <a:rPr lang="en-US" altLang="ja-JP" dirty="0"/>
              <a:t>{</a:t>
            </a:r>
          </a:p>
          <a:p>
            <a:r>
              <a:rPr lang="en-US" altLang="ja-JP" dirty="0"/>
              <a:t>  </a:t>
            </a:r>
            <a:r>
              <a:rPr lang="ja-JP" altLang="en-US" dirty="0"/>
              <a:t>  </a:t>
            </a:r>
            <a:r>
              <a:rPr lang="en-US" altLang="ja-JP" dirty="0" err="1"/>
              <a:t>int</a:t>
            </a:r>
            <a:r>
              <a:rPr lang="en-US" altLang="ja-JP" dirty="0"/>
              <a:t> </a:t>
            </a:r>
            <a:r>
              <a:rPr lang="en-US" altLang="ja-JP" dirty="0" err="1"/>
              <a:t>i,n,rn</a:t>
            </a:r>
            <a:r>
              <a:rPr lang="en-US" altLang="ja-JP" dirty="0"/>
              <a:t>;</a:t>
            </a:r>
          </a:p>
          <a:p>
            <a:r>
              <a:rPr lang="en-US" altLang="ja-JP" dirty="0"/>
              <a:t>    float </a:t>
            </a:r>
            <a:r>
              <a:rPr lang="en-US" altLang="ja-JP" dirty="0">
                <a:solidFill>
                  <a:srgbClr val="FF0000"/>
                </a:solidFill>
              </a:rPr>
              <a:t>m=0,</a:t>
            </a:r>
            <a:r>
              <a:rPr lang="en-US" altLang="ja-JP" dirty="0">
                <a:solidFill>
                  <a:srgbClr val="00B050"/>
                </a:solidFill>
              </a:rPr>
              <a:t>s=0</a:t>
            </a:r>
            <a:r>
              <a:rPr lang="en-US" altLang="ja-JP" dirty="0"/>
              <a:t>;</a:t>
            </a:r>
          </a:p>
          <a:p>
            <a:r>
              <a:rPr lang="en-US" altLang="ja-JP" dirty="0"/>
              <a:t>    </a:t>
            </a:r>
            <a:r>
              <a:rPr lang="en-US" altLang="ja-JP" dirty="0" err="1"/>
              <a:t>int</a:t>
            </a:r>
            <a:r>
              <a:rPr lang="en-US" altLang="ja-JP" dirty="0"/>
              <a:t> </a:t>
            </a:r>
            <a:r>
              <a:rPr lang="en-US" altLang="ja-JP" dirty="0" err="1"/>
              <a:t>ev</a:t>
            </a:r>
            <a:r>
              <a:rPr lang="en-US" altLang="ja-JP" dirty="0"/>
              <a:t>[10]={0,0,0,0,0,0,0,0,0,0};</a:t>
            </a:r>
          </a:p>
          <a:p>
            <a:r>
              <a:rPr lang="en-US" altLang="ja-JP" dirty="0"/>
              <a:t>    </a:t>
            </a:r>
            <a:r>
              <a:rPr lang="en-US" altLang="ja-JP" dirty="0" err="1"/>
              <a:t>srand</a:t>
            </a:r>
            <a:r>
              <a:rPr lang="en-US" altLang="ja-JP" dirty="0"/>
              <a:t>((unsigned </a:t>
            </a:r>
            <a:r>
              <a:rPr lang="en-US" altLang="ja-JP" dirty="0" err="1"/>
              <a:t>int</a:t>
            </a:r>
            <a:r>
              <a:rPr lang="en-US" altLang="ja-JP" dirty="0"/>
              <a:t>)time(NULL)); </a:t>
            </a:r>
          </a:p>
          <a:p>
            <a:r>
              <a:rPr lang="en-US" altLang="ja-JP" dirty="0"/>
              <a:t>    </a:t>
            </a:r>
            <a:r>
              <a:rPr lang="en-US" altLang="ja-JP" dirty="0" err="1"/>
              <a:t>printf</a:t>
            </a:r>
            <a:r>
              <a:rPr lang="en-US" altLang="ja-JP" dirty="0"/>
              <a:t>("Input number of events: ");</a:t>
            </a:r>
          </a:p>
          <a:p>
            <a:r>
              <a:rPr lang="en-US" altLang="ja-JP" dirty="0"/>
              <a:t>    </a:t>
            </a:r>
            <a:r>
              <a:rPr lang="en-US" altLang="ja-JP" dirty="0" err="1"/>
              <a:t>scanf</a:t>
            </a:r>
            <a:r>
              <a:rPr lang="en-US" altLang="ja-JP" dirty="0"/>
              <a:t>("%</a:t>
            </a:r>
            <a:r>
              <a:rPr lang="en-US" altLang="ja-JP" dirty="0" err="1"/>
              <a:t>d",&amp;n</a:t>
            </a:r>
            <a:r>
              <a:rPr lang="en-US" altLang="ja-JP" dirty="0"/>
              <a:t>);</a:t>
            </a:r>
          </a:p>
          <a:p>
            <a:r>
              <a:rPr lang="en-US" altLang="ja-JP" dirty="0"/>
              <a:t>    for(</a:t>
            </a:r>
            <a:r>
              <a:rPr lang="en-US" altLang="ja-JP" dirty="0" err="1"/>
              <a:t>i</a:t>
            </a:r>
            <a:r>
              <a:rPr lang="en-US" altLang="ja-JP" dirty="0"/>
              <a:t>=0; </a:t>
            </a:r>
            <a:r>
              <a:rPr lang="en-US" altLang="ja-JP" dirty="0" err="1"/>
              <a:t>i</a:t>
            </a:r>
            <a:r>
              <a:rPr lang="en-US" altLang="ja-JP" dirty="0"/>
              <a:t>&lt;n; </a:t>
            </a:r>
            <a:r>
              <a:rPr lang="en-US" altLang="ja-JP" dirty="0" err="1"/>
              <a:t>i</a:t>
            </a:r>
            <a:r>
              <a:rPr lang="en-US" altLang="ja-JP" dirty="0"/>
              <a:t>++){</a:t>
            </a:r>
          </a:p>
          <a:p>
            <a:r>
              <a:rPr lang="en-US" altLang="ja-JP" dirty="0"/>
              <a:t>        </a:t>
            </a:r>
            <a:r>
              <a:rPr lang="en-US" altLang="ja-JP" dirty="0" err="1"/>
              <a:t>rn</a:t>
            </a:r>
            <a:r>
              <a:rPr lang="en-US" altLang="ja-JP" dirty="0"/>
              <a:t>=rand()%10;</a:t>
            </a:r>
          </a:p>
          <a:p>
            <a:r>
              <a:rPr lang="en-US" altLang="ja-JP" dirty="0"/>
              <a:t>        </a:t>
            </a:r>
            <a:r>
              <a:rPr lang="en-US" altLang="ja-JP" dirty="0" err="1"/>
              <a:t>ev</a:t>
            </a:r>
            <a:r>
              <a:rPr lang="en-US" altLang="ja-JP" dirty="0"/>
              <a:t>[</a:t>
            </a:r>
            <a:r>
              <a:rPr lang="en-US" altLang="ja-JP" dirty="0" err="1"/>
              <a:t>rn</a:t>
            </a:r>
            <a:r>
              <a:rPr lang="en-US" altLang="ja-JP" dirty="0"/>
              <a:t>]++;</a:t>
            </a:r>
          </a:p>
          <a:p>
            <a:r>
              <a:rPr lang="en-US" altLang="ja-JP" dirty="0"/>
              <a:t>    }</a:t>
            </a:r>
          </a:p>
        </p:txBody>
      </p:sp>
      <p:sp>
        <p:nvSpPr>
          <p:cNvPr id="9" name="正方形/長方形 8"/>
          <p:cNvSpPr/>
          <p:nvPr/>
        </p:nvSpPr>
        <p:spPr>
          <a:xfrm>
            <a:off x="4700255" y="2197160"/>
            <a:ext cx="3705890" cy="3416320"/>
          </a:xfrm>
          <a:prstGeom prst="rect">
            <a:avLst/>
          </a:prstGeom>
          <a:ln>
            <a:solidFill>
              <a:schemeClr val="accent1"/>
            </a:solidFill>
          </a:ln>
        </p:spPr>
        <p:txBody>
          <a:bodyPr wrap="square">
            <a:spAutoFit/>
          </a:bodyPr>
          <a:lstStyle/>
          <a:p>
            <a:r>
              <a:rPr lang="en-US" altLang="ja-JP" dirty="0"/>
              <a:t>for(</a:t>
            </a:r>
            <a:r>
              <a:rPr lang="en-US" altLang="ja-JP" dirty="0" err="1"/>
              <a:t>i</a:t>
            </a:r>
            <a:r>
              <a:rPr lang="en-US" altLang="ja-JP" dirty="0"/>
              <a:t>=0; </a:t>
            </a:r>
            <a:r>
              <a:rPr lang="en-US" altLang="ja-JP" dirty="0" err="1"/>
              <a:t>i</a:t>
            </a:r>
            <a:r>
              <a:rPr lang="en-US" altLang="ja-JP" dirty="0"/>
              <a:t>&lt;10; </a:t>
            </a:r>
            <a:r>
              <a:rPr lang="en-US" altLang="ja-JP" dirty="0" err="1"/>
              <a:t>i</a:t>
            </a:r>
            <a:r>
              <a:rPr lang="en-US" altLang="ja-JP" dirty="0"/>
              <a:t>++){</a:t>
            </a:r>
          </a:p>
          <a:p>
            <a:r>
              <a:rPr lang="en-US" altLang="ja-JP" dirty="0"/>
              <a:t>        </a:t>
            </a:r>
            <a:r>
              <a:rPr lang="en-US" altLang="ja-JP" dirty="0">
                <a:solidFill>
                  <a:srgbClr val="FF0000"/>
                </a:solidFill>
              </a:rPr>
              <a:t>m+=(float)</a:t>
            </a:r>
            <a:r>
              <a:rPr lang="en-US" altLang="ja-JP" dirty="0" err="1">
                <a:solidFill>
                  <a:srgbClr val="FF0000"/>
                </a:solidFill>
              </a:rPr>
              <a:t>ev</a:t>
            </a:r>
            <a:r>
              <a:rPr lang="en-US" altLang="ja-JP" dirty="0">
                <a:solidFill>
                  <a:srgbClr val="FF0000"/>
                </a:solidFill>
              </a:rPr>
              <a:t>[</a:t>
            </a:r>
            <a:r>
              <a:rPr lang="en-US" altLang="ja-JP" dirty="0" err="1">
                <a:solidFill>
                  <a:srgbClr val="FF0000"/>
                </a:solidFill>
              </a:rPr>
              <a:t>i</a:t>
            </a:r>
            <a:r>
              <a:rPr lang="en-US" altLang="ja-JP" dirty="0">
                <a:solidFill>
                  <a:srgbClr val="FF0000"/>
                </a:solidFill>
              </a:rPr>
              <a:t>];</a:t>
            </a:r>
          </a:p>
          <a:p>
            <a:r>
              <a:rPr lang="en-US" altLang="ja-JP" dirty="0"/>
              <a:t>        </a:t>
            </a:r>
            <a:r>
              <a:rPr lang="en-US" altLang="ja-JP" dirty="0">
                <a:solidFill>
                  <a:srgbClr val="00B050"/>
                </a:solidFill>
              </a:rPr>
              <a:t>s+=(float)</a:t>
            </a:r>
            <a:r>
              <a:rPr lang="en-US" altLang="ja-JP" dirty="0" err="1">
                <a:solidFill>
                  <a:srgbClr val="00B050"/>
                </a:solidFill>
              </a:rPr>
              <a:t>ev</a:t>
            </a:r>
            <a:r>
              <a:rPr lang="en-US" altLang="ja-JP" dirty="0">
                <a:solidFill>
                  <a:srgbClr val="00B050"/>
                </a:solidFill>
              </a:rPr>
              <a:t>[</a:t>
            </a:r>
            <a:r>
              <a:rPr lang="en-US" altLang="ja-JP" dirty="0" err="1">
                <a:solidFill>
                  <a:srgbClr val="00B050"/>
                </a:solidFill>
              </a:rPr>
              <a:t>i</a:t>
            </a:r>
            <a:r>
              <a:rPr lang="en-US" altLang="ja-JP" dirty="0">
                <a:solidFill>
                  <a:srgbClr val="00B050"/>
                </a:solidFill>
              </a:rPr>
              <a:t>]*</a:t>
            </a:r>
            <a:r>
              <a:rPr lang="en-US" altLang="ja-JP" dirty="0" err="1">
                <a:solidFill>
                  <a:srgbClr val="00B050"/>
                </a:solidFill>
              </a:rPr>
              <a:t>ev</a:t>
            </a:r>
            <a:r>
              <a:rPr lang="en-US" altLang="ja-JP" dirty="0">
                <a:solidFill>
                  <a:srgbClr val="00B050"/>
                </a:solidFill>
              </a:rPr>
              <a:t>[</a:t>
            </a:r>
            <a:r>
              <a:rPr lang="en-US" altLang="ja-JP" dirty="0" err="1">
                <a:solidFill>
                  <a:srgbClr val="00B050"/>
                </a:solidFill>
              </a:rPr>
              <a:t>i</a:t>
            </a:r>
            <a:r>
              <a:rPr lang="en-US" altLang="ja-JP" dirty="0">
                <a:solidFill>
                  <a:srgbClr val="00B050"/>
                </a:solidFill>
              </a:rPr>
              <a:t>];</a:t>
            </a:r>
          </a:p>
          <a:p>
            <a:r>
              <a:rPr lang="en-US" altLang="ja-JP" dirty="0"/>
              <a:t>    }</a:t>
            </a:r>
          </a:p>
          <a:p>
            <a:r>
              <a:rPr lang="en-US" altLang="ja-JP" dirty="0"/>
              <a:t>    </a:t>
            </a:r>
            <a:r>
              <a:rPr lang="en-US" altLang="ja-JP" dirty="0">
                <a:solidFill>
                  <a:srgbClr val="FF0000"/>
                </a:solidFill>
              </a:rPr>
              <a:t>m/=10</a:t>
            </a:r>
            <a:r>
              <a:rPr lang="en-US" altLang="ja-JP" dirty="0"/>
              <a:t>;  /* m=m/10; </a:t>
            </a:r>
            <a:r>
              <a:rPr lang="ja-JP" altLang="en-US" dirty="0"/>
              <a:t>と同じ意味 </a:t>
            </a:r>
            <a:r>
              <a:rPr lang="en-US" altLang="ja-JP" dirty="0"/>
              <a:t>*/</a:t>
            </a:r>
          </a:p>
          <a:p>
            <a:r>
              <a:rPr lang="en-US" altLang="ja-JP" dirty="0"/>
              <a:t>    </a:t>
            </a:r>
            <a:r>
              <a:rPr lang="en-US" altLang="ja-JP" dirty="0">
                <a:solidFill>
                  <a:srgbClr val="00B050"/>
                </a:solidFill>
              </a:rPr>
              <a:t>s-=(10*m*m)</a:t>
            </a:r>
            <a:r>
              <a:rPr lang="en-US" altLang="ja-JP" dirty="0"/>
              <a:t>;</a:t>
            </a:r>
          </a:p>
          <a:p>
            <a:r>
              <a:rPr lang="en-US" altLang="ja-JP" dirty="0"/>
              <a:t>    </a:t>
            </a:r>
            <a:r>
              <a:rPr lang="en-US" altLang="ja-JP" dirty="0">
                <a:solidFill>
                  <a:srgbClr val="00B050"/>
                </a:solidFill>
              </a:rPr>
              <a:t>s/=(10-1)</a:t>
            </a:r>
            <a:r>
              <a:rPr lang="en-US" altLang="ja-JP" dirty="0"/>
              <a:t>;</a:t>
            </a:r>
          </a:p>
          <a:p>
            <a:r>
              <a:rPr lang="en-US" altLang="ja-JP" dirty="0"/>
              <a:t>    </a:t>
            </a:r>
            <a:r>
              <a:rPr lang="en-US" altLang="ja-JP" dirty="0">
                <a:solidFill>
                  <a:srgbClr val="00B050"/>
                </a:solidFill>
              </a:rPr>
              <a:t>s=</a:t>
            </a:r>
            <a:r>
              <a:rPr lang="en-US" altLang="ja-JP" dirty="0" err="1">
                <a:solidFill>
                  <a:schemeClr val="accent6">
                    <a:lumMod val="75000"/>
                  </a:schemeClr>
                </a:solidFill>
              </a:rPr>
              <a:t>sqrt</a:t>
            </a:r>
            <a:r>
              <a:rPr lang="en-US" altLang="ja-JP" dirty="0">
                <a:solidFill>
                  <a:srgbClr val="00B050"/>
                </a:solidFill>
              </a:rPr>
              <a:t>(s)</a:t>
            </a:r>
            <a:r>
              <a:rPr lang="en-US" altLang="ja-JP" dirty="0"/>
              <a:t>;</a:t>
            </a:r>
          </a:p>
          <a:p>
            <a:r>
              <a:rPr lang="en-US" altLang="ja-JP" dirty="0"/>
              <a:t>    </a:t>
            </a:r>
            <a:r>
              <a:rPr lang="en-US" altLang="ja-JP" dirty="0" err="1"/>
              <a:t>printf</a:t>
            </a:r>
            <a:r>
              <a:rPr lang="en-US" altLang="ja-JP" dirty="0"/>
              <a:t>(”"</a:t>
            </a:r>
            <a:r>
              <a:rPr lang="ja-JP" altLang="en-US" dirty="0"/>
              <a:t>平均値</a:t>
            </a:r>
            <a:r>
              <a:rPr lang="en-US" altLang="ja-JP" dirty="0"/>
              <a:t>=%f    </a:t>
            </a:r>
            <a:r>
              <a:rPr lang="ja-JP" altLang="en-US" dirty="0"/>
              <a:t>標準偏差</a:t>
            </a:r>
            <a:r>
              <a:rPr lang="en-US" altLang="ja-JP" dirty="0"/>
              <a:t>=%f\</a:t>
            </a:r>
            <a:r>
              <a:rPr lang="en-US" altLang="ja-JP" dirty="0" err="1"/>
              <a:t>n",m,s</a:t>
            </a:r>
            <a:r>
              <a:rPr lang="en-US" altLang="ja-JP" dirty="0"/>
              <a:t>);</a:t>
            </a:r>
          </a:p>
          <a:p>
            <a:r>
              <a:rPr lang="en-US" altLang="ja-JP" dirty="0"/>
              <a:t>    return 0;</a:t>
            </a:r>
          </a:p>
          <a:p>
            <a:r>
              <a:rPr lang="en-US" altLang="ja-JP" dirty="0"/>
              <a:t>}</a:t>
            </a:r>
          </a:p>
        </p:txBody>
      </p:sp>
      <p:sp>
        <p:nvSpPr>
          <p:cNvPr id="10" name="テキスト ボックス 9"/>
          <p:cNvSpPr txBox="1"/>
          <p:nvPr/>
        </p:nvSpPr>
        <p:spPr>
          <a:xfrm>
            <a:off x="4882745" y="5771575"/>
            <a:ext cx="3523400" cy="584775"/>
          </a:xfrm>
          <a:prstGeom prst="rect">
            <a:avLst/>
          </a:prstGeom>
          <a:noFill/>
          <a:ln>
            <a:solidFill>
              <a:srgbClr val="00B050"/>
            </a:solidFill>
          </a:ln>
        </p:spPr>
        <p:txBody>
          <a:bodyPr wrap="none" rtlCol="0">
            <a:spAutoFit/>
          </a:bodyPr>
          <a:lstStyle/>
          <a:p>
            <a:r>
              <a:rPr kumimoji="1" lang="en-US" altLang="ja-JP" sz="1600" dirty="0"/>
              <a:t>*</a:t>
            </a:r>
            <a:r>
              <a:rPr kumimoji="1" lang="en-US" altLang="ja-JP" sz="1600" dirty="0" err="1"/>
              <a:t>sqrt</a:t>
            </a:r>
            <a:r>
              <a:rPr kumimoji="1" lang="en-US" altLang="ja-JP" sz="1600" dirty="0"/>
              <a:t>()</a:t>
            </a:r>
            <a:r>
              <a:rPr kumimoji="1" lang="ja-JP" altLang="en-US" sz="1600" dirty="0"/>
              <a:t>を使うので、「</a:t>
            </a:r>
            <a:r>
              <a:rPr kumimoji="1" lang="en-US" altLang="ja-JP" sz="1600" dirty="0"/>
              <a:t>#include &lt;</a:t>
            </a:r>
            <a:r>
              <a:rPr kumimoji="1" lang="en-US" altLang="ja-JP" sz="1600" dirty="0" err="1"/>
              <a:t>math.h</a:t>
            </a:r>
            <a:r>
              <a:rPr kumimoji="1" lang="en-US" altLang="ja-JP" sz="1600" dirty="0"/>
              <a:t>&gt;</a:t>
            </a:r>
            <a:r>
              <a:rPr kumimoji="1" lang="ja-JP" altLang="en-US" sz="1600" dirty="0"/>
              <a:t>」</a:t>
            </a:r>
            <a:endParaRPr kumimoji="1" lang="en-US" altLang="ja-JP" sz="1600" dirty="0"/>
          </a:p>
          <a:p>
            <a:r>
              <a:rPr lang="en-US" altLang="ja-JP" sz="1600" dirty="0"/>
              <a:t>   </a:t>
            </a:r>
            <a:r>
              <a:rPr kumimoji="1" lang="ja-JP" altLang="en-US" sz="1600" dirty="0"/>
              <a:t>が必要</a:t>
            </a:r>
          </a:p>
        </p:txBody>
      </p:sp>
      <p:cxnSp>
        <p:nvCxnSpPr>
          <p:cNvPr id="12" name="直線コネクタ 11"/>
          <p:cNvCxnSpPr>
            <a:stCxn id="10" idx="1"/>
          </p:cNvCxnSpPr>
          <p:nvPr/>
        </p:nvCxnSpPr>
        <p:spPr>
          <a:xfrm flipH="1" flipV="1">
            <a:off x="2449265" y="3317878"/>
            <a:ext cx="2433480" cy="2746085"/>
          </a:xfrm>
          <a:prstGeom prst="line">
            <a:avLst/>
          </a:prstGeom>
        </p:spPr>
        <p:style>
          <a:lnRef idx="2">
            <a:schemeClr val="accent1"/>
          </a:lnRef>
          <a:fillRef idx="0">
            <a:schemeClr val="accent1"/>
          </a:fillRef>
          <a:effectRef idx="1">
            <a:schemeClr val="accent1"/>
          </a:effectRef>
          <a:fontRef idx="minor">
            <a:schemeClr val="tx1"/>
          </a:fontRef>
        </p:style>
      </p:cxnSp>
      <p:sp>
        <p:nvSpPr>
          <p:cNvPr id="15" name="右中かっこ 14"/>
          <p:cNvSpPr/>
          <p:nvPr/>
        </p:nvSpPr>
        <p:spPr>
          <a:xfrm>
            <a:off x="6234544" y="3688773"/>
            <a:ext cx="249381" cy="660749"/>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cxnSp>
        <p:nvCxnSpPr>
          <p:cNvPr id="17" name="直線コネクタ 16"/>
          <p:cNvCxnSpPr/>
          <p:nvPr/>
        </p:nvCxnSpPr>
        <p:spPr>
          <a:xfrm flipH="1" flipV="1">
            <a:off x="6234546" y="3086100"/>
            <a:ext cx="750598" cy="737755"/>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直線コネクタ 19"/>
          <p:cNvCxnSpPr/>
          <p:nvPr/>
        </p:nvCxnSpPr>
        <p:spPr>
          <a:xfrm flipH="1">
            <a:off x="6553200" y="4042064"/>
            <a:ext cx="431944" cy="0"/>
          </a:xfrm>
          <a:prstGeom prst="line">
            <a:avLst/>
          </a:prstGeom>
        </p:spPr>
        <p:style>
          <a:lnRef idx="2">
            <a:schemeClr val="accent1"/>
          </a:lnRef>
          <a:fillRef idx="0">
            <a:schemeClr val="accent1"/>
          </a:fillRef>
          <a:effectRef idx="1">
            <a:schemeClr val="accent1"/>
          </a:effectRef>
          <a:fontRef idx="minor">
            <a:schemeClr val="tx1"/>
          </a:fontRef>
        </p:style>
      </p:cxnSp>
      <p:graphicFrame>
        <p:nvGraphicFramePr>
          <p:cNvPr id="21507" name="Object 3"/>
          <p:cNvGraphicFramePr>
            <a:graphicFrameLocks noChangeAspect="1"/>
          </p:cNvGraphicFramePr>
          <p:nvPr/>
        </p:nvGraphicFramePr>
        <p:xfrm>
          <a:off x="6985144" y="3615462"/>
          <a:ext cx="1745672" cy="623164"/>
        </p:xfrm>
        <a:graphic>
          <a:graphicData uri="http://schemas.openxmlformats.org/presentationml/2006/ole">
            <mc:AlternateContent xmlns:mc="http://schemas.openxmlformats.org/markup-compatibility/2006">
              <mc:Choice xmlns:v="urn:schemas-microsoft-com:vml" Requires="v">
                <p:oleObj spid="_x0000_s21526" name="数式" r:id="rId3" imgW="1422400" imgH="508000" progId="Equation.3">
                  <p:embed/>
                </p:oleObj>
              </mc:Choice>
              <mc:Fallback>
                <p:oleObj name="数式" r:id="rId3" imgW="1422400" imgH="508000" progId="Equation.3">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5144" y="3615462"/>
                        <a:ext cx="1745672" cy="623164"/>
                      </a:xfrm>
                      <a:prstGeom prst="rect">
                        <a:avLst/>
                      </a:prstGeom>
                      <a:solidFill>
                        <a:srgbClr val="FFFF00"/>
                      </a:solidFill>
                      <a:ln w="9525">
                        <a:solidFill>
                          <a:srgbClr val="3366FF"/>
                        </a:solidFill>
                        <a:miter lim="800000"/>
                        <a:headEnd/>
                        <a:tailEnd/>
                      </a:ln>
                    </p:spPr>
                  </p:pic>
                </p:oleObj>
              </mc:Fallback>
            </mc:AlternateContent>
          </a:graphicData>
        </a:graphic>
      </p:graphicFrame>
      <p:cxnSp>
        <p:nvCxnSpPr>
          <p:cNvPr id="25" name="直線コネクタ 24"/>
          <p:cNvCxnSpPr/>
          <p:nvPr/>
        </p:nvCxnSpPr>
        <p:spPr>
          <a:xfrm flipH="1" flipV="1">
            <a:off x="5431810" y="4349522"/>
            <a:ext cx="272954" cy="1422053"/>
          </a:xfrm>
          <a:prstGeom prst="line">
            <a:avLst/>
          </a:prstGeom>
        </p:spPr>
        <p:style>
          <a:lnRef idx="2">
            <a:schemeClr val="accent1"/>
          </a:lnRef>
          <a:fillRef idx="0">
            <a:schemeClr val="accent1"/>
          </a:fillRef>
          <a:effectRef idx="1">
            <a:schemeClr val="accent1"/>
          </a:effectRef>
          <a:fontRef idx="minor">
            <a:schemeClr val="tx1"/>
          </a:fontRef>
        </p:style>
      </p:cxnSp>
      <p:sp>
        <p:nvSpPr>
          <p:cNvPr id="29" name="テキスト ボックス 28"/>
          <p:cNvSpPr txBox="1"/>
          <p:nvPr/>
        </p:nvSpPr>
        <p:spPr>
          <a:xfrm>
            <a:off x="4700255" y="6356350"/>
            <a:ext cx="4131259" cy="369332"/>
          </a:xfrm>
          <a:prstGeom prst="rect">
            <a:avLst/>
          </a:prstGeom>
          <a:solidFill>
            <a:schemeClr val="accent4">
              <a:lumMod val="20000"/>
              <a:lumOff val="80000"/>
            </a:schemeClr>
          </a:solidFill>
          <a:ln>
            <a:solidFill>
              <a:schemeClr val="accent6">
                <a:lumMod val="60000"/>
                <a:lumOff val="40000"/>
              </a:schemeClr>
            </a:solidFill>
          </a:ln>
        </p:spPr>
        <p:txBody>
          <a:bodyPr wrap="none" rtlCol="0">
            <a:spAutoFit/>
          </a:bodyPr>
          <a:lstStyle/>
          <a:p>
            <a:r>
              <a:rPr kumimoji="1" lang="ja-JP" altLang="en-US" dirty="0"/>
              <a:t>平均値が毎回ぴったり同じなのははぜ？</a:t>
            </a:r>
          </a:p>
        </p:txBody>
      </p:sp>
    </p:spTree>
    <p:extLst>
      <p:ext uri="{BB962C8B-B14F-4D97-AF65-F5344CB8AC3E}">
        <p14:creationId xmlns:p14="http://schemas.microsoft.com/office/powerpoint/2010/main" val="164560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50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5" grpId="0" animBg="1"/>
      <p:bldP spid="2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658292" y="716973"/>
            <a:ext cx="7813188" cy="1323439"/>
          </a:xfrm>
          <a:prstGeom prst="rect">
            <a:avLst/>
          </a:prstGeom>
          <a:noFill/>
          <a:ln w="28575" cmpd="sng">
            <a:solidFill>
              <a:srgbClr val="19FF25"/>
            </a:solidFill>
          </a:ln>
        </p:spPr>
        <p:txBody>
          <a:bodyPr wrap="square" rtlCol="0">
            <a:spAutoFit/>
          </a:bodyPr>
          <a:lstStyle/>
          <a:p>
            <a:r>
              <a:rPr kumimoji="1" lang="ja-JP" altLang="en-US" sz="2000" dirty="0">
                <a:solidFill>
                  <a:srgbClr val="000090"/>
                </a:solidFill>
                <a:latin typeface="Osaka"/>
                <a:ea typeface="Osaka"/>
                <a:cs typeface="Osaka"/>
              </a:rPr>
              <a:t>課題</a:t>
            </a:r>
            <a:r>
              <a:rPr lang="en-US" altLang="ja-JP" sz="2000" dirty="0">
                <a:solidFill>
                  <a:srgbClr val="000090"/>
                </a:solidFill>
                <a:latin typeface="Osaka"/>
                <a:ea typeface="Osaka"/>
                <a:cs typeface="Osaka"/>
              </a:rPr>
              <a:t>EX</a:t>
            </a:r>
            <a:r>
              <a:rPr kumimoji="1" lang="en-US" altLang="ja-JP" sz="2000" dirty="0">
                <a:solidFill>
                  <a:srgbClr val="000090"/>
                </a:solidFill>
                <a:latin typeface="Osaka"/>
                <a:ea typeface="Osaka"/>
                <a:cs typeface="Osaka"/>
              </a:rPr>
              <a:t>10-2</a:t>
            </a:r>
          </a:p>
          <a:p>
            <a:r>
              <a:rPr lang="en-US" altLang="ja-JP" sz="2000" dirty="0">
                <a:solidFill>
                  <a:srgbClr val="000090"/>
                </a:solidFill>
                <a:latin typeface="Osaka"/>
                <a:ea typeface="Osaka"/>
                <a:cs typeface="Osaka"/>
              </a:rPr>
              <a:t>0</a:t>
            </a:r>
            <a:r>
              <a:rPr lang="ja-JP" altLang="en-US" sz="2000" dirty="0">
                <a:solidFill>
                  <a:srgbClr val="000090"/>
                </a:solidFill>
                <a:latin typeface="Osaka"/>
                <a:ea typeface="Osaka"/>
                <a:cs typeface="Osaka"/>
              </a:rPr>
              <a:t>から</a:t>
            </a:r>
            <a:r>
              <a:rPr lang="en-US" altLang="ja-JP" sz="2000" dirty="0">
                <a:solidFill>
                  <a:srgbClr val="000090"/>
                </a:solidFill>
                <a:latin typeface="Osaka"/>
                <a:ea typeface="Osaka"/>
                <a:cs typeface="Osaka"/>
              </a:rPr>
              <a:t>9</a:t>
            </a:r>
            <a:r>
              <a:rPr lang="ja-JP" altLang="en-US" sz="2000" dirty="0">
                <a:solidFill>
                  <a:srgbClr val="000090"/>
                </a:solidFill>
                <a:latin typeface="Osaka"/>
                <a:ea typeface="Osaka"/>
                <a:cs typeface="Osaka"/>
              </a:rPr>
              <a:t>までの乱数を</a:t>
            </a:r>
            <a:r>
              <a:rPr lang="en-US" altLang="ja-JP" sz="2000" dirty="0">
                <a:solidFill>
                  <a:srgbClr val="000090"/>
                </a:solidFill>
                <a:latin typeface="Osaka"/>
                <a:ea typeface="Osaka"/>
                <a:cs typeface="Osaka"/>
              </a:rPr>
              <a:t>N</a:t>
            </a:r>
            <a:r>
              <a:rPr lang="ja-JP" altLang="en-US" sz="2000" dirty="0">
                <a:solidFill>
                  <a:srgbClr val="000090"/>
                </a:solidFill>
                <a:latin typeface="Osaka"/>
                <a:ea typeface="Osaka"/>
                <a:cs typeface="Osaka"/>
              </a:rPr>
              <a:t>個発生させ，それぞれの数字がでた</a:t>
            </a:r>
            <a:r>
              <a:rPr lang="ja-JP" altLang="en-US" sz="2000" dirty="0">
                <a:solidFill>
                  <a:srgbClr val="FF0000"/>
                </a:solidFill>
                <a:latin typeface="Osaka"/>
                <a:ea typeface="Osaka"/>
                <a:cs typeface="Osaka"/>
              </a:rPr>
              <a:t>確率</a:t>
            </a:r>
            <a:r>
              <a:rPr lang="ja-JP" altLang="en-US" sz="2000" dirty="0">
                <a:solidFill>
                  <a:srgbClr val="000090"/>
                </a:solidFill>
                <a:latin typeface="Osaka"/>
                <a:ea typeface="Osaka"/>
                <a:cs typeface="Osaka"/>
              </a:rPr>
              <a:t>の平均値と標準偏差（</a:t>
            </a:r>
            <a:r>
              <a:rPr lang="ja-JP" altLang="ja-JP" sz="2000" dirty="0">
                <a:solidFill>
                  <a:srgbClr val="000090"/>
                </a:solidFill>
                <a:latin typeface="Osaka"/>
                <a:ea typeface="Osaka"/>
                <a:cs typeface="Osaka"/>
              </a:rPr>
              <a:t>バラツキ</a:t>
            </a:r>
            <a:r>
              <a:rPr lang="ja-JP" altLang="en-US" sz="2000" dirty="0">
                <a:solidFill>
                  <a:srgbClr val="000090"/>
                </a:solidFill>
                <a:latin typeface="Osaka"/>
                <a:ea typeface="Osaka"/>
                <a:cs typeface="Osaka"/>
              </a:rPr>
              <a:t>）を計算せよ。</a:t>
            </a:r>
            <a:r>
              <a:rPr lang="en-US" altLang="ja-JP" sz="2000" dirty="0">
                <a:solidFill>
                  <a:srgbClr val="000090"/>
                </a:solidFill>
                <a:latin typeface="Osaka"/>
                <a:ea typeface="Osaka"/>
                <a:cs typeface="Osaka"/>
              </a:rPr>
              <a:t> </a:t>
            </a:r>
            <a:r>
              <a:rPr lang="ja-JP" altLang="ja-JP" sz="2000" dirty="0">
                <a:solidFill>
                  <a:srgbClr val="000090"/>
                </a:solidFill>
                <a:latin typeface="Osaka"/>
                <a:ea typeface="Osaka"/>
                <a:cs typeface="Osaka"/>
              </a:rPr>
              <a:t>とくに</a:t>
            </a:r>
            <a:r>
              <a:rPr lang="en-US" altLang="ja-JP" sz="2000" dirty="0">
                <a:solidFill>
                  <a:srgbClr val="000090"/>
                </a:solidFill>
                <a:latin typeface="Osaka"/>
                <a:ea typeface="Osaka"/>
                <a:cs typeface="Osaka"/>
              </a:rPr>
              <a:t>N=100</a:t>
            </a:r>
            <a:r>
              <a:rPr lang="ja-JP" altLang="ja-JP" sz="2000" dirty="0">
                <a:solidFill>
                  <a:srgbClr val="000090"/>
                </a:solidFill>
                <a:latin typeface="Osaka"/>
                <a:ea typeface="Osaka"/>
                <a:cs typeface="Osaka"/>
              </a:rPr>
              <a:t>と</a:t>
            </a:r>
            <a:r>
              <a:rPr lang="en-US" altLang="ja-JP" sz="2000" dirty="0">
                <a:solidFill>
                  <a:srgbClr val="000090"/>
                </a:solidFill>
                <a:latin typeface="Osaka"/>
                <a:ea typeface="Osaka"/>
                <a:cs typeface="Osaka"/>
              </a:rPr>
              <a:t>10000 </a:t>
            </a:r>
            <a:r>
              <a:rPr lang="ja-JP" altLang="ja-JP" sz="2000" dirty="0">
                <a:solidFill>
                  <a:srgbClr val="000090"/>
                </a:solidFill>
                <a:latin typeface="Osaka"/>
                <a:ea typeface="Osaka"/>
                <a:cs typeface="Osaka"/>
              </a:rPr>
              <a:t>の場合について</a:t>
            </a:r>
            <a:r>
              <a:rPr lang="ja-JP" altLang="en-US" sz="2000" dirty="0">
                <a:solidFill>
                  <a:srgbClr val="000090"/>
                </a:solidFill>
                <a:latin typeface="Osaka"/>
                <a:ea typeface="Osaka"/>
                <a:cs typeface="Osaka"/>
              </a:rPr>
              <a:t>標準偏差の大きさを比較せよ。</a:t>
            </a:r>
            <a:r>
              <a:rPr lang="en-US" altLang="ja-JP" sz="2000" dirty="0">
                <a:solidFill>
                  <a:srgbClr val="000090"/>
                </a:solidFill>
                <a:latin typeface="Osaka"/>
                <a:ea typeface="Osaka"/>
                <a:cs typeface="Osaka"/>
              </a:rPr>
              <a:t> (</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EX10-2.c)</a:t>
            </a:r>
            <a:endParaRPr lang="en-US" altLang="ja-JP" sz="2000" dirty="0">
              <a:solidFill>
                <a:srgbClr val="000090"/>
              </a:solidFill>
              <a:latin typeface="Osaka"/>
              <a:ea typeface="Osaka"/>
              <a:cs typeface="Osaka"/>
            </a:endParaRPr>
          </a:p>
        </p:txBody>
      </p:sp>
    </p:spTree>
    <p:extLst>
      <p:ext uri="{BB962C8B-B14F-4D97-AF65-F5344CB8AC3E}">
        <p14:creationId xmlns:p14="http://schemas.microsoft.com/office/powerpoint/2010/main" val="1645607078"/>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1777</TotalTime>
  <Words>3823</Words>
  <Application>Microsoft Office PowerPoint</Application>
  <PresentationFormat>画面に合わせる (4:3)</PresentationFormat>
  <Paragraphs>434</Paragraphs>
  <Slides>25</Slides>
  <Notes>1</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25</vt:i4>
      </vt:variant>
    </vt:vector>
  </HeadingPairs>
  <TitlesOfParts>
    <vt:vector size="33" baseType="lpstr">
      <vt:lpstr>ＭＳ Ｐゴシック</vt:lpstr>
      <vt:lpstr>Osaka</vt:lpstr>
      <vt:lpstr>Arial</vt:lpstr>
      <vt:lpstr>Calibri</vt:lpstr>
      <vt:lpstr>Century</vt:lpstr>
      <vt:lpstr>Wingdings</vt:lpstr>
      <vt:lpstr>ホワイト</vt:lpstr>
      <vt:lpstr>数式</vt:lpstr>
      <vt:lpstr>コンピュータ基礎実験　第１０回</vt:lpstr>
      <vt:lpstr>乱数（復習）</vt:lpstr>
      <vt:lpstr>PowerPoint プレゼンテーション</vt:lpstr>
      <vt:lpstr>PowerPoint プレゼンテーション</vt:lpstr>
      <vt:lpstr>配列とswitch,case文の比較</vt:lpstr>
      <vt:lpstr>配列とその利用</vt:lpstr>
      <vt:lpstr>配列を使った平均、標準偏差計算</vt:lpstr>
      <vt:lpstr>PowerPoint プレゼンテーション</vt:lpstr>
      <vt:lpstr>PowerPoint プレゼンテーション</vt:lpstr>
      <vt:lpstr>PowerPoint プレゼンテーション</vt:lpstr>
      <vt:lpstr>PowerPoint プレゼンテーション</vt:lpstr>
      <vt:lpstr>配列を使ったベクトル、行列の計算</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配列を使った連立方程式の解法</vt:lpstr>
      <vt:lpstr>２変数連立方程式と行列</vt:lpstr>
      <vt:lpstr>2X2行列の逆行列</vt:lpstr>
      <vt:lpstr>PowerPoint プレゼンテーション</vt:lpstr>
      <vt:lpstr>PowerPoint プレゼンテーション</vt:lpstr>
      <vt:lpstr>PowerPoint プレゼンテーション</vt:lpstr>
      <vt:lpstr>実習結果のレポート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Sano Osamu</dc:creator>
  <cp:lastModifiedBy>muroo</cp:lastModifiedBy>
  <cp:revision>226</cp:revision>
  <cp:lastPrinted>2012-06-04T08:08:56Z</cp:lastPrinted>
  <dcterms:created xsi:type="dcterms:W3CDTF">2012-06-04T07:21:36Z</dcterms:created>
  <dcterms:modified xsi:type="dcterms:W3CDTF">2018-06-25T04:45:25Z</dcterms:modified>
</cp:coreProperties>
</file>