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A6612-90CB-4A49-9DFA-72AC307A9F03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CE692-3BD1-42BA-9211-2F9124265F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50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29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03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52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20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92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73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043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076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29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76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02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79175-B185-4852-A8B3-2E5E7535DF8C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F0EB9-A3C8-48CE-A855-517852A00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07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/>
          <p:nvPr/>
        </p:nvSpPr>
        <p:spPr>
          <a:xfrm>
            <a:off x="4102129" y="2022278"/>
            <a:ext cx="864096" cy="4706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5614297" y="3910236"/>
            <a:ext cx="1189952" cy="4362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5242139" y="2561098"/>
            <a:ext cx="864096" cy="433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08321" y="212356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教育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930407" y="365025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学内運営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50071" y="262762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研究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661254" y="396655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学外運営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58354" y="275940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/>
              <a:t>予算</a:t>
            </a:r>
            <a:endParaRPr lang="en-US" altLang="ja-JP" dirty="0"/>
          </a:p>
        </p:txBody>
      </p:sp>
      <p:sp>
        <p:nvSpPr>
          <p:cNvPr id="14" name="円/楕円 13"/>
          <p:cNvSpPr/>
          <p:nvPr/>
        </p:nvSpPr>
        <p:spPr>
          <a:xfrm>
            <a:off x="2920142" y="3578247"/>
            <a:ext cx="1118261" cy="50480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653857" y="336222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広報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2273811" y="444234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入試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212428" y="508892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dirty="0"/>
              <a:t>教務</a:t>
            </a:r>
            <a:endParaRPr lang="en-US" altLang="ja-JP" dirty="0"/>
          </a:p>
        </p:txBody>
      </p:sp>
      <p:sp>
        <p:nvSpPr>
          <p:cNvPr id="20" name="正方形/長方形 19"/>
          <p:cNvSpPr/>
          <p:nvPr/>
        </p:nvSpPr>
        <p:spPr>
          <a:xfrm>
            <a:off x="4139272" y="423709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学生生活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2058354" y="2748115"/>
            <a:ext cx="64633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1653857" y="3356992"/>
            <a:ext cx="64633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2281092" y="4439109"/>
            <a:ext cx="64633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角丸四角形 23"/>
          <p:cNvSpPr/>
          <p:nvPr/>
        </p:nvSpPr>
        <p:spPr>
          <a:xfrm>
            <a:off x="3209764" y="5093196"/>
            <a:ext cx="64633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角丸四角形 24"/>
          <p:cNvSpPr/>
          <p:nvPr/>
        </p:nvSpPr>
        <p:spPr>
          <a:xfrm>
            <a:off x="4124707" y="4221088"/>
            <a:ext cx="112256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941889" y="2060848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予算管理</a:t>
            </a:r>
            <a:endParaRPr kumimoji="1" lang="en-US" altLang="ja-JP" sz="1200" dirty="0"/>
          </a:p>
          <a:p>
            <a:r>
              <a:rPr kumimoji="1" lang="ja-JP" altLang="en-US" sz="1200" dirty="0"/>
              <a:t>競争的資金</a:t>
            </a:r>
            <a:br>
              <a:rPr kumimoji="1" lang="en-US" altLang="ja-JP" sz="1200" dirty="0"/>
            </a:br>
            <a:r>
              <a:rPr kumimoji="1" lang="ja-JP" altLang="en-US" sz="1200" dirty="0"/>
              <a:t>学生資金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275814" y="3777751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出前講義，</a:t>
            </a:r>
            <a:r>
              <a:rPr kumimoji="1" lang="ja-JP" altLang="en-US" sz="1200" dirty="0"/>
              <a:t>体験教室</a:t>
            </a:r>
            <a:endParaRPr kumimoji="1" lang="en-US" altLang="ja-JP" sz="1200" dirty="0"/>
          </a:p>
          <a:p>
            <a:r>
              <a:rPr lang="ja-JP" altLang="en-US" sz="1200" dirty="0"/>
              <a:t>各種説明会</a:t>
            </a:r>
            <a:endParaRPr lang="en-US" altLang="ja-JP" sz="1200" dirty="0"/>
          </a:p>
          <a:p>
            <a:r>
              <a:rPr kumimoji="1" lang="ja-JP" altLang="en-US" sz="1200" dirty="0"/>
              <a:t>ウェブ，パンフ作成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498552" y="4850832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センター，一般入試</a:t>
            </a:r>
            <a:endParaRPr kumimoji="1" lang="en-US" altLang="ja-JP" sz="1200" dirty="0"/>
          </a:p>
          <a:p>
            <a:r>
              <a:rPr kumimoji="1" lang="ja-JP" altLang="en-US" sz="1200" dirty="0"/>
              <a:t>大学院，編入，外国人，</a:t>
            </a:r>
            <a:endParaRPr kumimoji="1" lang="en-US" altLang="ja-JP" sz="1200" dirty="0"/>
          </a:p>
          <a:p>
            <a:r>
              <a:rPr lang="ja-JP" altLang="en-US" sz="1200" dirty="0"/>
              <a:t>推薦</a:t>
            </a:r>
            <a:endParaRPr kumimoji="1" lang="en-US" altLang="ja-JP" sz="12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071102" y="5518973"/>
            <a:ext cx="1698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講義・</a:t>
            </a:r>
            <a:r>
              <a:rPr lang="ja-JP" altLang="en-US" sz="1200" dirty="0"/>
              <a:t>カリキュラム</a:t>
            </a:r>
            <a:r>
              <a:rPr kumimoji="1" lang="ja-JP" altLang="en-US" sz="1200" dirty="0"/>
              <a:t>管理</a:t>
            </a:r>
            <a:br>
              <a:rPr kumimoji="1" lang="en-US" altLang="ja-JP" sz="1200" dirty="0"/>
            </a:br>
            <a:r>
              <a:rPr lang="ja-JP" altLang="en-US" sz="1200" dirty="0"/>
              <a:t>非常勤講師対応</a:t>
            </a:r>
            <a:br>
              <a:rPr lang="en-US" altLang="ja-JP" sz="1200" dirty="0"/>
            </a:br>
            <a:r>
              <a:rPr lang="ja-JP" altLang="en-US" sz="1200" dirty="0"/>
              <a:t>成績関係，研究室配属</a:t>
            </a:r>
            <a:endParaRPr kumimoji="1" lang="en-US" altLang="ja-JP" sz="12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090840" y="4603706"/>
            <a:ext cx="11845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学生対応全般</a:t>
            </a:r>
            <a:endParaRPr lang="en-US" altLang="ja-JP" sz="1200" dirty="0"/>
          </a:p>
          <a:p>
            <a:r>
              <a:rPr kumimoji="1" lang="ja-JP" altLang="en-US" sz="1200" dirty="0"/>
              <a:t>非常事態対応</a:t>
            </a:r>
            <a:br>
              <a:rPr kumimoji="1" lang="en-US" altLang="ja-JP" sz="1200" dirty="0"/>
            </a:br>
            <a:r>
              <a:rPr kumimoji="1" lang="ja-JP" altLang="en-US" sz="1200" dirty="0"/>
              <a:t>生活実態管理</a:t>
            </a:r>
            <a:br>
              <a:rPr kumimoji="1" lang="en-US" altLang="ja-JP" sz="1200" dirty="0"/>
            </a:br>
            <a:r>
              <a:rPr kumimoji="1" lang="ja-JP" altLang="en-US" sz="1200" dirty="0"/>
              <a:t>保護者対応</a:t>
            </a:r>
            <a:endParaRPr kumimoji="1" lang="en-US" altLang="ja-JP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4780" y="1553017"/>
            <a:ext cx="646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/>
              <a:t>講義</a:t>
            </a:r>
            <a:endParaRPr lang="en-US" altLang="ja-JP" dirty="0"/>
          </a:p>
        </p:txBody>
      </p:sp>
      <p:sp>
        <p:nvSpPr>
          <p:cNvPr id="33" name="角丸四角形 32"/>
          <p:cNvSpPr/>
          <p:nvPr/>
        </p:nvSpPr>
        <p:spPr>
          <a:xfrm>
            <a:off x="3574780" y="1541728"/>
            <a:ext cx="64633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310041" y="848001"/>
            <a:ext cx="1128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大学院，学部</a:t>
            </a:r>
            <a:endParaRPr kumimoji="1" lang="en-US" altLang="ja-JP" sz="1200" dirty="0"/>
          </a:p>
          <a:p>
            <a:r>
              <a:rPr lang="ja-JP" altLang="en-US" sz="1200" dirty="0"/>
              <a:t>実験・演習</a:t>
            </a:r>
            <a:endParaRPr lang="en-US" altLang="ja-JP" sz="1200" dirty="0"/>
          </a:p>
          <a:p>
            <a:r>
              <a:rPr kumimoji="1" lang="ja-JP" altLang="en-US" sz="1200" dirty="0"/>
              <a:t>ネタ出し，準備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566115" y="536728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研究指導</a:t>
            </a:r>
            <a:endParaRPr kumimoji="1" lang="en-US" altLang="ja-JP" sz="1200" dirty="0"/>
          </a:p>
          <a:p>
            <a:r>
              <a:rPr lang="ja-JP" altLang="en-US" sz="1200" dirty="0"/>
              <a:t>生活指導</a:t>
            </a:r>
            <a:endParaRPr lang="en-US" altLang="ja-JP" sz="1200" dirty="0"/>
          </a:p>
          <a:p>
            <a:r>
              <a:rPr kumimoji="1" lang="ja-JP" altLang="en-US" sz="1200" dirty="0"/>
              <a:t>進路指導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606185" y="1208041"/>
            <a:ext cx="646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/>
              <a:t>指導</a:t>
            </a:r>
            <a:endParaRPr lang="en-US" altLang="ja-JP" dirty="0"/>
          </a:p>
        </p:txBody>
      </p:sp>
      <p:sp>
        <p:nvSpPr>
          <p:cNvPr id="37" name="角丸四角形 36"/>
          <p:cNvSpPr/>
          <p:nvPr/>
        </p:nvSpPr>
        <p:spPr>
          <a:xfrm>
            <a:off x="4606185" y="1196752"/>
            <a:ext cx="64633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曲線コネクタ 38"/>
          <p:cNvCxnSpPr>
            <a:stCxn id="13" idx="2"/>
            <a:endCxn id="14" idx="0"/>
          </p:cNvCxnSpPr>
          <p:nvPr/>
        </p:nvCxnSpPr>
        <p:spPr>
          <a:xfrm rot="16200000" flipH="1">
            <a:off x="2705641" y="2804614"/>
            <a:ext cx="449511" cy="1097753"/>
          </a:xfrm>
          <a:prstGeom prst="curvedConnector3">
            <a:avLst/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曲線コネクタ 39"/>
          <p:cNvCxnSpPr>
            <a:stCxn id="22" idx="3"/>
            <a:endCxn id="14" idx="2"/>
          </p:cNvCxnSpPr>
          <p:nvPr/>
        </p:nvCxnSpPr>
        <p:spPr>
          <a:xfrm>
            <a:off x="2300188" y="3541658"/>
            <a:ext cx="619954" cy="288990"/>
          </a:xfrm>
          <a:prstGeom prst="curvedConnector3">
            <a:avLst/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曲線コネクタ 42"/>
          <p:cNvCxnSpPr>
            <a:stCxn id="23" idx="3"/>
          </p:cNvCxnSpPr>
          <p:nvPr/>
        </p:nvCxnSpPr>
        <p:spPr>
          <a:xfrm flipV="1">
            <a:off x="2927423" y="4019587"/>
            <a:ext cx="145119" cy="604188"/>
          </a:xfrm>
          <a:prstGeom prst="curvedConnector2">
            <a:avLst/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曲線コネクタ 45"/>
          <p:cNvCxnSpPr>
            <a:stCxn id="19" idx="0"/>
            <a:endCxn id="14" idx="4"/>
          </p:cNvCxnSpPr>
          <p:nvPr/>
        </p:nvCxnSpPr>
        <p:spPr>
          <a:xfrm rot="16200000" flipV="1">
            <a:off x="3004498" y="4557825"/>
            <a:ext cx="1005873" cy="56321"/>
          </a:xfrm>
          <a:prstGeom prst="curvedConnector3">
            <a:avLst>
              <a:gd name="adj1" fmla="val 50000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曲線コネクタ 48"/>
          <p:cNvCxnSpPr>
            <a:stCxn id="20" idx="0"/>
            <a:endCxn id="14" idx="6"/>
          </p:cNvCxnSpPr>
          <p:nvPr/>
        </p:nvCxnSpPr>
        <p:spPr>
          <a:xfrm rot="16200000" flipV="1">
            <a:off x="4162613" y="3706438"/>
            <a:ext cx="406448" cy="654867"/>
          </a:xfrm>
          <a:prstGeom prst="curvedConnector2">
            <a:avLst/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曲線コネクタ 51"/>
          <p:cNvCxnSpPr>
            <a:stCxn id="33" idx="2"/>
            <a:endCxn id="4" idx="2"/>
          </p:cNvCxnSpPr>
          <p:nvPr/>
        </p:nvCxnSpPr>
        <p:spPr>
          <a:xfrm rot="16200000" flipH="1">
            <a:off x="3826774" y="1982231"/>
            <a:ext cx="346527" cy="204183"/>
          </a:xfrm>
          <a:prstGeom prst="curvedConnector2">
            <a:avLst/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曲線コネクタ 54"/>
          <p:cNvCxnSpPr>
            <a:stCxn id="36" idx="2"/>
            <a:endCxn id="4" idx="0"/>
          </p:cNvCxnSpPr>
          <p:nvPr/>
        </p:nvCxnSpPr>
        <p:spPr>
          <a:xfrm rot="5400000">
            <a:off x="4509312" y="1602238"/>
            <a:ext cx="444905" cy="395174"/>
          </a:xfrm>
          <a:prstGeom prst="curvedConnector3">
            <a:avLst>
              <a:gd name="adj1" fmla="val 50000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正方形/長方形 57"/>
          <p:cNvSpPr/>
          <p:nvPr/>
        </p:nvSpPr>
        <p:spPr>
          <a:xfrm>
            <a:off x="4222569" y="324607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設備管理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4208004" y="3230067"/>
            <a:ext cx="112256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9765" y="3615407"/>
            <a:ext cx="1184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図書館，建物，実験室等</a:t>
            </a:r>
            <a:endParaRPr kumimoji="1" lang="en-US" altLang="ja-JP" sz="1200" dirty="0"/>
          </a:p>
        </p:txBody>
      </p:sp>
      <p:cxnSp>
        <p:nvCxnSpPr>
          <p:cNvPr id="61" name="曲線コネクタ 60"/>
          <p:cNvCxnSpPr>
            <a:stCxn id="59" idx="2"/>
            <a:endCxn id="14" idx="7"/>
          </p:cNvCxnSpPr>
          <p:nvPr/>
        </p:nvCxnSpPr>
        <p:spPr>
          <a:xfrm rot="5400000">
            <a:off x="4295574" y="3178462"/>
            <a:ext cx="52775" cy="894648"/>
          </a:xfrm>
          <a:prstGeom prst="curvedConnector5">
            <a:avLst>
              <a:gd name="adj1" fmla="val 433160"/>
              <a:gd name="adj2" fmla="val 72216"/>
              <a:gd name="adj3" fmla="val -333160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/>
          <p:cNvSpPr txBox="1"/>
          <p:nvPr/>
        </p:nvSpPr>
        <p:spPr>
          <a:xfrm>
            <a:off x="3023749" y="2555612"/>
            <a:ext cx="646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/>
              <a:t>就職</a:t>
            </a:r>
            <a:endParaRPr lang="en-US" altLang="ja-JP" dirty="0"/>
          </a:p>
        </p:txBody>
      </p:sp>
      <p:sp>
        <p:nvSpPr>
          <p:cNvPr id="65" name="角丸四角形 64"/>
          <p:cNvSpPr/>
          <p:nvPr/>
        </p:nvSpPr>
        <p:spPr>
          <a:xfrm>
            <a:off x="3023750" y="2544323"/>
            <a:ext cx="64633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6" name="曲線コネクタ 65"/>
          <p:cNvCxnSpPr>
            <a:stCxn id="64" idx="2"/>
            <a:endCxn id="14" idx="0"/>
          </p:cNvCxnSpPr>
          <p:nvPr/>
        </p:nvCxnSpPr>
        <p:spPr>
          <a:xfrm rot="16200000" flipH="1">
            <a:off x="3086443" y="3185416"/>
            <a:ext cx="653303" cy="132358"/>
          </a:xfrm>
          <a:prstGeom prst="curvedConnector3">
            <a:avLst/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933659" y="1926068"/>
            <a:ext cx="869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ガイダンス</a:t>
            </a:r>
            <a:endParaRPr kumimoji="1" lang="en-US" altLang="ja-JP" sz="1200" dirty="0"/>
          </a:p>
          <a:p>
            <a:r>
              <a:rPr lang="ja-JP" altLang="en-US" sz="1200" dirty="0"/>
              <a:t>推薦処理</a:t>
            </a:r>
            <a:endParaRPr lang="en-US" altLang="ja-JP" sz="1200" dirty="0"/>
          </a:p>
          <a:p>
            <a:r>
              <a:rPr kumimoji="1" lang="ja-JP" altLang="en-US" sz="1200" dirty="0"/>
              <a:t>学生面談</a:t>
            </a:r>
          </a:p>
        </p:txBody>
      </p:sp>
      <p:sp>
        <p:nvSpPr>
          <p:cNvPr id="71" name="正方形/長方形 70"/>
          <p:cNvSpPr/>
          <p:nvPr/>
        </p:nvSpPr>
        <p:spPr>
          <a:xfrm>
            <a:off x="5912277" y="454901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学会活動</a:t>
            </a:r>
          </a:p>
        </p:txBody>
      </p:sp>
      <p:sp>
        <p:nvSpPr>
          <p:cNvPr id="72" name="角丸四角形 71"/>
          <p:cNvSpPr/>
          <p:nvPr/>
        </p:nvSpPr>
        <p:spPr>
          <a:xfrm>
            <a:off x="5897712" y="4533008"/>
            <a:ext cx="112256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6407932" y="5487615"/>
            <a:ext cx="1328588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国内論文査読</a:t>
            </a:r>
            <a:endParaRPr kumimoji="1" lang="en-US" altLang="ja-JP" sz="1200" dirty="0"/>
          </a:p>
          <a:p>
            <a:r>
              <a:rPr kumimoji="1" lang="ja-JP" altLang="en-US" sz="1200" dirty="0"/>
              <a:t>国内研究会運営</a:t>
            </a:r>
            <a:endParaRPr kumimoji="1" lang="en-US" altLang="ja-JP" sz="1200" dirty="0"/>
          </a:p>
          <a:p>
            <a:r>
              <a:rPr lang="ja-JP" altLang="en-US" sz="1200" dirty="0"/>
              <a:t>複数兼任</a:t>
            </a:r>
            <a:endParaRPr kumimoji="1" lang="en-US" altLang="ja-JP" sz="1200" dirty="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7172782" y="4873922"/>
            <a:ext cx="1279158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海外論文査読</a:t>
            </a:r>
            <a:endParaRPr kumimoji="1" lang="en-US" altLang="ja-JP" sz="1200" dirty="0"/>
          </a:p>
          <a:p>
            <a:r>
              <a:rPr kumimoji="1" lang="ja-JP" altLang="en-US" sz="1200" dirty="0"/>
              <a:t>海外研究会運営</a:t>
            </a:r>
            <a:endParaRPr kumimoji="1" lang="en-US" altLang="ja-JP" sz="1200" dirty="0"/>
          </a:p>
          <a:p>
            <a:r>
              <a:rPr lang="ja-JP" altLang="en-US" sz="1200" dirty="0"/>
              <a:t>複数兼任</a:t>
            </a:r>
            <a:endParaRPr kumimoji="1" lang="en-US" altLang="ja-JP" sz="1200" dirty="0"/>
          </a:p>
        </p:txBody>
      </p:sp>
      <p:cxnSp>
        <p:nvCxnSpPr>
          <p:cNvPr id="75" name="曲線コネクタ 74"/>
          <p:cNvCxnSpPr>
            <a:stCxn id="71" idx="2"/>
            <a:endCxn id="73" idx="0"/>
          </p:cNvCxnSpPr>
          <p:nvPr/>
        </p:nvCxnSpPr>
        <p:spPr>
          <a:xfrm rot="16200000" flipH="1">
            <a:off x="6484617" y="4900005"/>
            <a:ext cx="569267" cy="605951"/>
          </a:xfrm>
          <a:prstGeom prst="curvedConnector3">
            <a:avLst>
              <a:gd name="adj1" fmla="val 50000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曲線コネクタ 78"/>
          <p:cNvCxnSpPr>
            <a:stCxn id="71" idx="3"/>
            <a:endCxn id="74" idx="0"/>
          </p:cNvCxnSpPr>
          <p:nvPr/>
        </p:nvCxnSpPr>
        <p:spPr>
          <a:xfrm>
            <a:off x="7020273" y="4733682"/>
            <a:ext cx="792088" cy="140240"/>
          </a:xfrm>
          <a:prstGeom prst="curvedConnector2">
            <a:avLst/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テキスト ボックス 81"/>
          <p:cNvSpPr txBox="1"/>
          <p:nvPr/>
        </p:nvSpPr>
        <p:spPr>
          <a:xfrm>
            <a:off x="5350071" y="1733907"/>
            <a:ext cx="1632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実験（準備含む）</a:t>
            </a:r>
            <a:endParaRPr kumimoji="1" lang="en-US" altLang="ja-JP" sz="1200" dirty="0"/>
          </a:p>
          <a:p>
            <a:r>
              <a:rPr kumimoji="1" lang="ja-JP" altLang="en-US" sz="1200" dirty="0"/>
              <a:t>論文，記事</a:t>
            </a:r>
            <a:r>
              <a:rPr lang="ja-JP" altLang="en-US" sz="1200" dirty="0"/>
              <a:t>，本の</a:t>
            </a:r>
            <a:r>
              <a:rPr kumimoji="1" lang="ja-JP" altLang="en-US" sz="1200" dirty="0"/>
              <a:t>執筆</a:t>
            </a:r>
            <a:endParaRPr kumimoji="1" lang="en-US" altLang="ja-JP" sz="1200" dirty="0"/>
          </a:p>
          <a:p>
            <a:r>
              <a:rPr lang="ja-JP" altLang="en-US" sz="1200" dirty="0"/>
              <a:t>研究室運営</a:t>
            </a:r>
            <a:endParaRPr lang="en-US" altLang="ja-JP" sz="1200" dirty="0"/>
          </a:p>
          <a:p>
            <a:r>
              <a:rPr lang="ja-JP" altLang="en-US" sz="1200" dirty="0"/>
              <a:t>口頭</a:t>
            </a:r>
            <a:r>
              <a:rPr kumimoji="1" lang="ja-JP" altLang="en-US" sz="1200" dirty="0"/>
              <a:t>発表</a:t>
            </a:r>
            <a:endParaRPr kumimoji="1" lang="en-US" altLang="ja-JP" sz="1200" dirty="0"/>
          </a:p>
        </p:txBody>
      </p:sp>
      <p:sp>
        <p:nvSpPr>
          <p:cNvPr id="85" name="正方形/長方形 84"/>
          <p:cNvSpPr/>
          <p:nvPr/>
        </p:nvSpPr>
        <p:spPr>
          <a:xfrm>
            <a:off x="6992397" y="356620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組織運営</a:t>
            </a:r>
          </a:p>
        </p:txBody>
      </p:sp>
      <p:sp>
        <p:nvSpPr>
          <p:cNvPr id="86" name="角丸四角形 85"/>
          <p:cNvSpPr/>
          <p:nvPr/>
        </p:nvSpPr>
        <p:spPr>
          <a:xfrm>
            <a:off x="6977832" y="3550196"/>
            <a:ext cx="112256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7325181" y="4122484"/>
            <a:ext cx="1495291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役員，プログラム委員等，選挙管理</a:t>
            </a:r>
            <a:endParaRPr kumimoji="1" lang="en-US" altLang="ja-JP" sz="1200" dirty="0"/>
          </a:p>
          <a:p>
            <a:r>
              <a:rPr lang="ja-JP" altLang="en-US" sz="1200" dirty="0"/>
              <a:t>複数兼任</a:t>
            </a:r>
            <a:endParaRPr kumimoji="1" lang="en-US" altLang="ja-JP" sz="1200" dirty="0"/>
          </a:p>
        </p:txBody>
      </p:sp>
      <p:cxnSp>
        <p:nvCxnSpPr>
          <p:cNvPr id="88" name="曲線コネクタ 87"/>
          <p:cNvCxnSpPr>
            <a:endCxn id="85" idx="1"/>
          </p:cNvCxnSpPr>
          <p:nvPr/>
        </p:nvCxnSpPr>
        <p:spPr>
          <a:xfrm flipV="1">
            <a:off x="6458992" y="3750870"/>
            <a:ext cx="533405" cy="168658"/>
          </a:xfrm>
          <a:prstGeom prst="curvedConnector3">
            <a:avLst>
              <a:gd name="adj1" fmla="val 50000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曲線コネクタ 91"/>
          <p:cNvCxnSpPr>
            <a:stCxn id="85" idx="2"/>
            <a:endCxn id="87" idx="0"/>
          </p:cNvCxnSpPr>
          <p:nvPr/>
        </p:nvCxnSpPr>
        <p:spPr>
          <a:xfrm rot="16200000" flipH="1">
            <a:off x="7716137" y="3765794"/>
            <a:ext cx="186948" cy="526432"/>
          </a:xfrm>
          <a:prstGeom prst="curvedConnector3">
            <a:avLst>
              <a:gd name="adj1" fmla="val 50000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曲線コネクタ 96"/>
          <p:cNvCxnSpPr>
            <a:stCxn id="4" idx="3"/>
            <a:endCxn id="14" idx="0"/>
          </p:cNvCxnSpPr>
          <p:nvPr/>
        </p:nvCxnSpPr>
        <p:spPr>
          <a:xfrm rot="5400000">
            <a:off x="3276838" y="2626411"/>
            <a:ext cx="1154271" cy="749400"/>
          </a:xfrm>
          <a:prstGeom prst="curvedConnector3">
            <a:avLst/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曲線コネクタ 99"/>
          <p:cNvCxnSpPr>
            <a:stCxn id="4" idx="6"/>
            <a:endCxn id="7" idx="1"/>
          </p:cNvCxnSpPr>
          <p:nvPr/>
        </p:nvCxnSpPr>
        <p:spPr>
          <a:xfrm>
            <a:off x="4966225" y="2257587"/>
            <a:ext cx="402458" cy="367038"/>
          </a:xfrm>
          <a:prstGeom prst="curvedConnector2">
            <a:avLst/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曲線コネクタ 102"/>
          <p:cNvCxnSpPr>
            <a:stCxn id="6" idx="0"/>
            <a:endCxn id="7" idx="4"/>
          </p:cNvCxnSpPr>
          <p:nvPr/>
        </p:nvCxnSpPr>
        <p:spPr>
          <a:xfrm rot="16200000" flipV="1">
            <a:off x="5484056" y="3185019"/>
            <a:ext cx="915349" cy="535086"/>
          </a:xfrm>
          <a:prstGeom prst="curvedConnector3">
            <a:avLst>
              <a:gd name="adj1" fmla="val 50000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曲線コネクタ 106"/>
          <p:cNvCxnSpPr>
            <a:stCxn id="71" idx="0"/>
          </p:cNvCxnSpPr>
          <p:nvPr/>
        </p:nvCxnSpPr>
        <p:spPr>
          <a:xfrm rot="16200000" flipV="1">
            <a:off x="6236532" y="4319273"/>
            <a:ext cx="202485" cy="257002"/>
          </a:xfrm>
          <a:prstGeom prst="curvedConnector3">
            <a:avLst>
              <a:gd name="adj1" fmla="val 50000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曲線コネクタ 110"/>
          <p:cNvCxnSpPr>
            <a:endCxn id="6" idx="2"/>
          </p:cNvCxnSpPr>
          <p:nvPr/>
        </p:nvCxnSpPr>
        <p:spPr>
          <a:xfrm>
            <a:off x="4038403" y="3841318"/>
            <a:ext cx="1575894" cy="287066"/>
          </a:xfrm>
          <a:prstGeom prst="curvedConnector3">
            <a:avLst>
              <a:gd name="adj1" fmla="val 50000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曲線コネクタ 114"/>
          <p:cNvCxnSpPr>
            <a:stCxn id="7" idx="2"/>
          </p:cNvCxnSpPr>
          <p:nvPr/>
        </p:nvCxnSpPr>
        <p:spPr>
          <a:xfrm rot="10800000" flipV="1">
            <a:off x="3858761" y="2777992"/>
            <a:ext cx="1383379" cy="837417"/>
          </a:xfrm>
          <a:prstGeom prst="curvedConnector3">
            <a:avLst>
              <a:gd name="adj1" fmla="val 99778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曲線コネクタ 118"/>
          <p:cNvCxnSpPr>
            <a:endCxn id="60" idx="3"/>
          </p:cNvCxnSpPr>
          <p:nvPr/>
        </p:nvCxnSpPr>
        <p:spPr>
          <a:xfrm rot="16200000" flipH="1">
            <a:off x="4652061" y="2523964"/>
            <a:ext cx="1353342" cy="1291209"/>
          </a:xfrm>
          <a:prstGeom prst="curvedConnector4">
            <a:avLst>
              <a:gd name="adj1" fmla="val 45643"/>
              <a:gd name="adj2" fmla="val 81858"/>
            </a:avLst>
          </a:prstGeom>
          <a:ln w="15875" cmpd="sng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テキスト ボックス 127"/>
          <p:cNvSpPr txBox="1"/>
          <p:nvPr/>
        </p:nvSpPr>
        <p:spPr>
          <a:xfrm>
            <a:off x="5103698" y="5350638"/>
            <a:ext cx="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外部評価</a:t>
            </a:r>
            <a:endParaRPr kumimoji="1" lang="en-US" altLang="ja-JP" sz="1200" dirty="0"/>
          </a:p>
          <a:p>
            <a:r>
              <a:rPr kumimoji="1" lang="ja-JP" altLang="en-US" sz="1200" dirty="0"/>
              <a:t>　国際化</a:t>
            </a:r>
            <a:endParaRPr kumimoji="1" lang="en-US" altLang="ja-JP" sz="1200" dirty="0"/>
          </a:p>
        </p:txBody>
      </p:sp>
      <p:sp>
        <p:nvSpPr>
          <p:cNvPr id="129" name="上矢印 128"/>
          <p:cNvSpPr/>
          <p:nvPr/>
        </p:nvSpPr>
        <p:spPr>
          <a:xfrm>
            <a:off x="4788342" y="5179234"/>
            <a:ext cx="1443557" cy="753216"/>
          </a:xfrm>
          <a:prstGeom prst="upArrow">
            <a:avLst>
              <a:gd name="adj1" fmla="val 50000"/>
              <a:gd name="adj2" fmla="val 536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6705706" y="2610060"/>
            <a:ext cx="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質と量</a:t>
            </a:r>
            <a:endParaRPr kumimoji="1" lang="en-US" altLang="ja-JP" sz="1200" dirty="0"/>
          </a:p>
          <a:p>
            <a:r>
              <a:rPr kumimoji="1" lang="ja-JP" altLang="en-US" sz="1200" dirty="0"/>
              <a:t>の向上</a:t>
            </a:r>
            <a:endParaRPr kumimoji="1" lang="en-US" altLang="ja-JP" sz="1200" dirty="0"/>
          </a:p>
          <a:p>
            <a:r>
              <a:rPr kumimoji="1" lang="ja-JP" altLang="en-US" sz="1200" dirty="0"/>
              <a:t>　</a:t>
            </a:r>
            <a:endParaRPr kumimoji="1" lang="en-US" altLang="ja-JP" sz="1200" dirty="0"/>
          </a:p>
        </p:txBody>
      </p:sp>
      <p:sp>
        <p:nvSpPr>
          <p:cNvPr id="131" name="上矢印 130"/>
          <p:cNvSpPr/>
          <p:nvPr/>
        </p:nvSpPr>
        <p:spPr>
          <a:xfrm rot="14574754">
            <a:off x="6334377" y="2276872"/>
            <a:ext cx="1443557" cy="1076382"/>
          </a:xfrm>
          <a:prstGeom prst="upArrow">
            <a:avLst>
              <a:gd name="adj1" fmla="val 50000"/>
              <a:gd name="adj2" fmla="val 536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1988311" y="1268760"/>
            <a:ext cx="974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予算削減</a:t>
            </a:r>
            <a:endParaRPr kumimoji="1" lang="en-US" altLang="ja-JP" sz="1200" dirty="0"/>
          </a:p>
          <a:p>
            <a:r>
              <a:rPr lang="ja-JP" altLang="en-US" sz="1200" dirty="0"/>
              <a:t>　ポスト不足</a:t>
            </a:r>
            <a:endParaRPr kumimoji="1" lang="en-US" altLang="ja-JP" sz="1200" dirty="0"/>
          </a:p>
        </p:txBody>
      </p:sp>
      <p:sp>
        <p:nvSpPr>
          <p:cNvPr id="133" name="上矢印 132"/>
          <p:cNvSpPr/>
          <p:nvPr/>
        </p:nvSpPr>
        <p:spPr>
          <a:xfrm rot="8487875">
            <a:off x="1778040" y="1004038"/>
            <a:ext cx="1443557" cy="1076382"/>
          </a:xfrm>
          <a:prstGeom prst="upArrow">
            <a:avLst>
              <a:gd name="adj1" fmla="val 50000"/>
              <a:gd name="adj2" fmla="val 536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2057816" y="5526468"/>
            <a:ext cx="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全入時代</a:t>
            </a:r>
            <a:endParaRPr lang="en-US" altLang="ja-JP" sz="1200" dirty="0"/>
          </a:p>
          <a:p>
            <a:r>
              <a:rPr lang="ja-JP" altLang="en-US" sz="1200" dirty="0"/>
              <a:t>教育レベルの変化</a:t>
            </a:r>
            <a:endParaRPr lang="en-US" altLang="ja-JP" sz="1200" dirty="0"/>
          </a:p>
        </p:txBody>
      </p:sp>
      <p:sp>
        <p:nvSpPr>
          <p:cNvPr id="138" name="上矢印 137"/>
          <p:cNvSpPr/>
          <p:nvPr/>
        </p:nvSpPr>
        <p:spPr>
          <a:xfrm rot="3080645">
            <a:off x="1745956" y="5338641"/>
            <a:ext cx="1404316" cy="962145"/>
          </a:xfrm>
          <a:prstGeom prst="upArrow">
            <a:avLst>
              <a:gd name="adj1" fmla="val 50000"/>
              <a:gd name="adj2" fmla="val 536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/>
          <p:cNvSpPr/>
          <p:nvPr/>
        </p:nvSpPr>
        <p:spPr>
          <a:xfrm>
            <a:off x="1187624" y="284364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人事</a:t>
            </a:r>
          </a:p>
        </p:txBody>
      </p:sp>
      <p:sp>
        <p:nvSpPr>
          <p:cNvPr id="77" name="角丸四角形 76"/>
          <p:cNvSpPr/>
          <p:nvPr/>
        </p:nvSpPr>
        <p:spPr>
          <a:xfrm>
            <a:off x="1196860" y="2852936"/>
            <a:ext cx="646331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矢印コネクタ 11"/>
          <p:cNvCxnSpPr>
            <a:stCxn id="77" idx="3"/>
          </p:cNvCxnSpPr>
          <p:nvPr/>
        </p:nvCxnSpPr>
        <p:spPr>
          <a:xfrm>
            <a:off x="1843191" y="3037602"/>
            <a:ext cx="1119494" cy="614572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818348" y="2391271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公募，審査</a:t>
            </a:r>
            <a:endParaRPr kumimoji="1" lang="en-US" altLang="ja-JP" sz="1200" dirty="0"/>
          </a:p>
          <a:p>
            <a:r>
              <a:rPr kumimoji="1" lang="ja-JP" altLang="en-US" sz="1200" dirty="0"/>
              <a:t>ポスト・予算確保</a:t>
            </a:r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324123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A0A4180-7D9D-D273-4CCE-C7BE4DAD07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584" y="2060848"/>
            <a:ext cx="2000105" cy="253992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62C6A43E-BE49-D8CD-F7C5-8CE288F916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318" y="2000603"/>
            <a:ext cx="1824204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B42C2474-60BA-4BB0-06B2-29B67009EB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0338" y="3349492"/>
            <a:ext cx="1554163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6458157C-592E-865C-3EE9-820A8253F5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060848"/>
            <a:ext cx="207962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図 5" descr="IMG_0028.PNG___P6L0.png">
            <a:extLst>
              <a:ext uri="{FF2B5EF4-FFF2-40B4-BE49-F238E27FC236}">
                <a16:creationId xmlns:a16="http://schemas.microsoft.com/office/drawing/2014/main" id="{5C2246D6-B233-13C5-D4C9-EC83B5B120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379516"/>
            <a:ext cx="21161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895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2097185">
            <a:extLst>
              <a:ext uri="{FF2B5EF4-FFF2-40B4-BE49-F238E27FC236}">
                <a16:creationId xmlns:a16="http://schemas.microsoft.com/office/drawing/2014/main" id="{6CFC5B78-3AE1-F905-3B5A-4DBA4D47559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83568" y="908720"/>
            <a:ext cx="3792300" cy="206332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7A346550-478C-D232-4EBB-D7DF95AC5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6502" y="879692"/>
            <a:ext cx="4380589" cy="214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498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91">
            <a:extLst>
              <a:ext uri="{FF2B5EF4-FFF2-40B4-BE49-F238E27FC236}">
                <a16:creationId xmlns:a16="http://schemas.microsoft.com/office/drawing/2014/main" id="{876C5099-6183-E739-DB6C-D88F869B9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8872"/>
            <a:ext cx="2592288" cy="1913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AD08D37-C752-9941-A463-7A72B749A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3831" y="2612099"/>
            <a:ext cx="57626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13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FB52F93-3D8E-436F-5B1E-F4DA236B93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338" y="2233739"/>
            <a:ext cx="1707082" cy="241374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CBEAE39-C60E-6917-E82E-0193C3DBD8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402" y="2213165"/>
            <a:ext cx="1704128" cy="2412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4E34416E-A954-C1D1-4A6A-7F0D3259ACD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154" y="2231511"/>
            <a:ext cx="1704130" cy="24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11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174</Words>
  <Application>Microsoft Office PowerPoint</Application>
  <PresentationFormat>画面に合わせる (4:3)</PresentationFormat>
  <Paragraphs>60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国立大学法人東京農工大学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hotta</dc:creator>
  <cp:lastModifiedBy>HOTTA Seiji</cp:lastModifiedBy>
  <cp:revision>22</cp:revision>
  <dcterms:created xsi:type="dcterms:W3CDTF">2013-05-28T09:41:54Z</dcterms:created>
  <dcterms:modified xsi:type="dcterms:W3CDTF">2025-05-29T00:36:34Z</dcterms:modified>
</cp:coreProperties>
</file>